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104"/>
  </p:notesMasterIdLst>
  <p:handoutMasterIdLst>
    <p:handoutMasterId r:id="rId105"/>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352"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355" r:id="rId49"/>
    <p:sldId id="356" r:id="rId50"/>
    <p:sldId id="357" r:id="rId51"/>
    <p:sldId id="358" r:id="rId52"/>
    <p:sldId id="359"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53" r:id="rId81"/>
    <p:sldId id="330" r:id="rId82"/>
    <p:sldId id="331" r:id="rId83"/>
    <p:sldId id="332" r:id="rId84"/>
    <p:sldId id="333" r:id="rId85"/>
    <p:sldId id="334" r:id="rId86"/>
    <p:sldId id="335" r:id="rId87"/>
    <p:sldId id="336" r:id="rId88"/>
    <p:sldId id="337" r:id="rId89"/>
    <p:sldId id="338" r:id="rId90"/>
    <p:sldId id="339" r:id="rId91"/>
    <p:sldId id="340" r:id="rId92"/>
    <p:sldId id="354" r:id="rId93"/>
    <p:sldId id="341" r:id="rId94"/>
    <p:sldId id="342" r:id="rId95"/>
    <p:sldId id="343" r:id="rId96"/>
    <p:sldId id="344" r:id="rId97"/>
    <p:sldId id="345" r:id="rId98"/>
    <p:sldId id="346" r:id="rId99"/>
    <p:sldId id="347" r:id="rId100"/>
    <p:sldId id="348" r:id="rId101"/>
    <p:sldId id="349" r:id="rId102"/>
    <p:sldId id="350" r:id="rId103"/>
  </p:sldIdLst>
  <p:sldSz cx="9144000" cy="5143500" type="screen16x9"/>
  <p:notesSz cx="7559675" cy="10691813"/>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2D51"/>
    <a:srgbClr val="C5242D"/>
    <a:srgbClr val="7D4990"/>
    <a:srgbClr val="2D6B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48"/>
    <p:restoredTop sz="60280" autoAdjust="0"/>
  </p:normalViewPr>
  <p:slideViewPr>
    <p:cSldViewPr snapToGrid="0">
      <p:cViewPr varScale="1">
        <p:scale>
          <a:sx n="53" d="100"/>
          <a:sy n="53" d="100"/>
        </p:scale>
        <p:origin x="2680" y="176"/>
      </p:cViewPr>
      <p:guideLst/>
    </p:cSldViewPr>
  </p:slideViewPr>
  <p:notesTextViewPr>
    <p:cViewPr>
      <p:scale>
        <a:sx n="1" d="1"/>
        <a:sy n="1" d="1"/>
      </p:scale>
      <p:origin x="0" y="0"/>
    </p:cViewPr>
  </p:notesTextViewPr>
  <p:notesViewPr>
    <p:cSldViewPr snapToGrid="0">
      <p:cViewPr varScale="1">
        <p:scale>
          <a:sx n="44" d="100"/>
          <a:sy n="44" d="100"/>
        </p:scale>
        <p:origin x="2748" y="4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viewProps" Target="view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diagrams/_rels/data11.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jpg"/><Relationship Id="rId1" Type="http://schemas.openxmlformats.org/officeDocument/2006/relationships/image" Target="../media/image90.jpg"/></Relationships>
</file>

<file path=ppt/diagrams/_rels/drawing11.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jpg"/><Relationship Id="rId1" Type="http://schemas.openxmlformats.org/officeDocument/2006/relationships/image" Target="../media/image90.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7FD06B-F8B7-3F4A-A06A-12AA2BAE587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6654D8B-C112-5943-ACBE-1A9594D479E3}">
      <dgm:prSet/>
      <dgm:spPr>
        <a:solidFill>
          <a:srgbClr val="0E2D51"/>
        </a:solidFill>
      </dgm:spPr>
      <dgm:t>
        <a:bodyPr/>
        <a:lstStyle/>
        <a:p>
          <a:r>
            <a:rPr lang="en-US" b="0"/>
            <a:t>Part I	Threat Landscape</a:t>
          </a:r>
          <a:endParaRPr lang="en-GB"/>
        </a:p>
      </dgm:t>
    </dgm:pt>
    <dgm:pt modelId="{E8824E9A-3B49-C44C-861B-9BED00577336}" type="parTrans" cxnId="{93196510-CA91-8345-BD3F-5423B4D97FF9}">
      <dgm:prSet/>
      <dgm:spPr/>
      <dgm:t>
        <a:bodyPr/>
        <a:lstStyle/>
        <a:p>
          <a:endParaRPr lang="en-US"/>
        </a:p>
      </dgm:t>
    </dgm:pt>
    <dgm:pt modelId="{704A0471-8B10-594E-A420-203824F6A632}" type="sibTrans" cxnId="{93196510-CA91-8345-BD3F-5423B4D97FF9}">
      <dgm:prSet/>
      <dgm:spPr/>
      <dgm:t>
        <a:bodyPr/>
        <a:lstStyle/>
        <a:p>
          <a:endParaRPr lang="en-US"/>
        </a:p>
      </dgm:t>
    </dgm:pt>
    <dgm:pt modelId="{09188723-CCF4-0048-B48E-252B1E61C9F0}">
      <dgm:prSet/>
      <dgm:spPr/>
      <dgm:t>
        <a:bodyPr/>
        <a:lstStyle/>
        <a:p>
          <a:r>
            <a:rPr lang="en-US" b="0" dirty="0">
              <a:solidFill>
                <a:srgbClr val="0E2D51"/>
              </a:solidFill>
            </a:rPr>
            <a:t>Introducing terms in context of ENISA’s Threat Landscape</a:t>
          </a:r>
          <a:endParaRPr lang="en-GB" dirty="0">
            <a:solidFill>
              <a:srgbClr val="0E2D51"/>
            </a:solidFill>
          </a:endParaRPr>
        </a:p>
      </dgm:t>
    </dgm:pt>
    <dgm:pt modelId="{4BD46750-8131-F540-B916-D5BAFAAA3158}" type="parTrans" cxnId="{B58B2DAF-5FBB-2D44-867C-C7A4648D5CA7}">
      <dgm:prSet/>
      <dgm:spPr/>
      <dgm:t>
        <a:bodyPr/>
        <a:lstStyle/>
        <a:p>
          <a:endParaRPr lang="en-US"/>
        </a:p>
      </dgm:t>
    </dgm:pt>
    <dgm:pt modelId="{2440FA86-849B-0D46-9FCD-720C8CF2B4C8}" type="sibTrans" cxnId="{B58B2DAF-5FBB-2D44-867C-C7A4648D5CA7}">
      <dgm:prSet/>
      <dgm:spPr/>
      <dgm:t>
        <a:bodyPr/>
        <a:lstStyle/>
        <a:p>
          <a:endParaRPr lang="en-US"/>
        </a:p>
      </dgm:t>
    </dgm:pt>
    <dgm:pt modelId="{1F6B70AD-13FD-7A4B-BCF2-E7694C6EC13D}">
      <dgm:prSet/>
      <dgm:spPr/>
      <dgm:t>
        <a:bodyPr/>
        <a:lstStyle/>
        <a:p>
          <a:r>
            <a:rPr lang="en-US" b="0" dirty="0">
              <a:solidFill>
                <a:srgbClr val="0E2D51"/>
              </a:solidFill>
            </a:rPr>
            <a:t>Underground economy</a:t>
          </a:r>
          <a:endParaRPr lang="en-GB" dirty="0">
            <a:solidFill>
              <a:srgbClr val="0E2D51"/>
            </a:solidFill>
          </a:endParaRPr>
        </a:p>
      </dgm:t>
    </dgm:pt>
    <dgm:pt modelId="{059933C2-2E8B-8E48-94DA-02B8D745E833}" type="parTrans" cxnId="{9C8338D4-789B-6241-96EA-2C563B2A2BC4}">
      <dgm:prSet/>
      <dgm:spPr/>
      <dgm:t>
        <a:bodyPr/>
        <a:lstStyle/>
        <a:p>
          <a:endParaRPr lang="en-US"/>
        </a:p>
      </dgm:t>
    </dgm:pt>
    <dgm:pt modelId="{F8A6DB07-617A-5540-A4FD-9E5FBB65DE0F}" type="sibTrans" cxnId="{9C8338D4-789B-6241-96EA-2C563B2A2BC4}">
      <dgm:prSet/>
      <dgm:spPr/>
      <dgm:t>
        <a:bodyPr/>
        <a:lstStyle/>
        <a:p>
          <a:endParaRPr lang="en-US"/>
        </a:p>
      </dgm:t>
    </dgm:pt>
    <dgm:pt modelId="{1300AE5D-B038-1A47-AEA7-58E00557D53B}">
      <dgm:prSet/>
      <dgm:spPr>
        <a:solidFill>
          <a:srgbClr val="C5242D"/>
        </a:solidFill>
      </dgm:spPr>
      <dgm:t>
        <a:bodyPr/>
        <a:lstStyle/>
        <a:p>
          <a:r>
            <a:rPr lang="en-US" b="0" dirty="0"/>
            <a:t>Part II	Malware Techniques</a:t>
          </a:r>
          <a:endParaRPr lang="en-GB" dirty="0"/>
        </a:p>
      </dgm:t>
    </dgm:pt>
    <dgm:pt modelId="{84B5350D-0155-7C48-8748-B03225461C77}" type="parTrans" cxnId="{2E2668D4-9198-1048-87F8-07F3463DD093}">
      <dgm:prSet/>
      <dgm:spPr/>
      <dgm:t>
        <a:bodyPr/>
        <a:lstStyle/>
        <a:p>
          <a:endParaRPr lang="en-US"/>
        </a:p>
      </dgm:t>
    </dgm:pt>
    <dgm:pt modelId="{54CFC1A6-19A6-A04A-94A3-A19F09A39A64}" type="sibTrans" cxnId="{2E2668D4-9198-1048-87F8-07F3463DD093}">
      <dgm:prSet/>
      <dgm:spPr/>
      <dgm:t>
        <a:bodyPr/>
        <a:lstStyle/>
        <a:p>
          <a:endParaRPr lang="en-US"/>
        </a:p>
      </dgm:t>
    </dgm:pt>
    <dgm:pt modelId="{4C8B713F-301D-F243-B2EC-AFF479AFEB96}">
      <dgm:prSet/>
      <dgm:spPr/>
      <dgm:t>
        <a:bodyPr/>
        <a:lstStyle/>
        <a:p>
          <a:r>
            <a:rPr lang="en-US" b="0" dirty="0">
              <a:solidFill>
                <a:srgbClr val="0E2D51"/>
              </a:solidFill>
            </a:rPr>
            <a:t>Malware classes and functionality</a:t>
          </a:r>
          <a:endParaRPr lang="en-GB" dirty="0">
            <a:solidFill>
              <a:srgbClr val="0E2D51"/>
            </a:solidFill>
          </a:endParaRPr>
        </a:p>
      </dgm:t>
    </dgm:pt>
    <dgm:pt modelId="{C2A13981-3711-BE47-8C36-5A5315F6180F}" type="parTrans" cxnId="{5D0A52B2-5B4B-FB42-89B1-9DB42434C828}">
      <dgm:prSet/>
      <dgm:spPr/>
      <dgm:t>
        <a:bodyPr/>
        <a:lstStyle/>
        <a:p>
          <a:endParaRPr lang="en-US"/>
        </a:p>
      </dgm:t>
    </dgm:pt>
    <dgm:pt modelId="{35B822AF-7E87-D640-B810-AB14A3DAD071}" type="sibTrans" cxnId="{5D0A52B2-5B4B-FB42-89B1-9DB42434C828}">
      <dgm:prSet/>
      <dgm:spPr/>
      <dgm:t>
        <a:bodyPr/>
        <a:lstStyle/>
        <a:p>
          <a:endParaRPr lang="en-US"/>
        </a:p>
      </dgm:t>
    </dgm:pt>
    <dgm:pt modelId="{32F54467-5929-9E44-AC74-F1D7FC65E100}">
      <dgm:prSet/>
      <dgm:spPr>
        <a:solidFill>
          <a:srgbClr val="7D4990"/>
        </a:solidFill>
      </dgm:spPr>
      <dgm:t>
        <a:bodyPr/>
        <a:lstStyle/>
        <a:p>
          <a:r>
            <a:rPr lang="en-US" b="0"/>
            <a:t>Part III	Hacking Tools and Techniques</a:t>
          </a:r>
          <a:endParaRPr lang="en-GB"/>
        </a:p>
      </dgm:t>
    </dgm:pt>
    <dgm:pt modelId="{99E264A0-87FD-9B48-B42B-0F81B9C4F1EF}" type="parTrans" cxnId="{34C832E6-843C-C44C-B42F-013FCB5AB9DC}">
      <dgm:prSet/>
      <dgm:spPr/>
      <dgm:t>
        <a:bodyPr/>
        <a:lstStyle/>
        <a:p>
          <a:endParaRPr lang="en-US"/>
        </a:p>
      </dgm:t>
    </dgm:pt>
    <dgm:pt modelId="{BA8C763C-8A34-3B4C-890B-F911671277B0}" type="sibTrans" cxnId="{34C832E6-843C-C44C-B42F-013FCB5AB9DC}">
      <dgm:prSet/>
      <dgm:spPr/>
      <dgm:t>
        <a:bodyPr/>
        <a:lstStyle/>
        <a:p>
          <a:endParaRPr lang="en-US"/>
        </a:p>
      </dgm:t>
    </dgm:pt>
    <dgm:pt modelId="{957F9539-205E-2747-8F67-D96ED8BB895A}">
      <dgm:prSet/>
      <dgm:spPr/>
      <dgm:t>
        <a:bodyPr/>
        <a:lstStyle/>
        <a:p>
          <a:r>
            <a:rPr lang="en-US" b="0" dirty="0">
              <a:solidFill>
                <a:srgbClr val="0E2D51"/>
              </a:solidFill>
            </a:rPr>
            <a:t>Hacking techniques</a:t>
          </a:r>
          <a:endParaRPr lang="en-GB" dirty="0">
            <a:solidFill>
              <a:srgbClr val="0E2D51"/>
            </a:solidFill>
          </a:endParaRPr>
        </a:p>
      </dgm:t>
    </dgm:pt>
    <dgm:pt modelId="{F404EC28-A647-DF40-80EE-B2E69A3C8A4E}" type="parTrans" cxnId="{36BE45D0-43CC-C547-A43B-4A5D39C6CAAD}">
      <dgm:prSet/>
      <dgm:spPr/>
      <dgm:t>
        <a:bodyPr/>
        <a:lstStyle/>
        <a:p>
          <a:endParaRPr lang="en-US"/>
        </a:p>
      </dgm:t>
    </dgm:pt>
    <dgm:pt modelId="{E09FBED4-55C7-A04F-9ED8-C9BF9B96F344}" type="sibTrans" cxnId="{36BE45D0-43CC-C547-A43B-4A5D39C6CAAD}">
      <dgm:prSet/>
      <dgm:spPr/>
      <dgm:t>
        <a:bodyPr/>
        <a:lstStyle/>
        <a:p>
          <a:endParaRPr lang="en-US"/>
        </a:p>
      </dgm:t>
    </dgm:pt>
    <dgm:pt modelId="{444A4B77-ACAB-3844-83C4-CE886D6EEF2E}">
      <dgm:prSet/>
      <dgm:spPr/>
      <dgm:t>
        <a:bodyPr/>
        <a:lstStyle/>
        <a:p>
          <a:r>
            <a:rPr lang="en-US" b="0" dirty="0">
              <a:solidFill>
                <a:srgbClr val="0E2D51"/>
              </a:solidFill>
            </a:rPr>
            <a:t>Abbreviations</a:t>
          </a:r>
          <a:endParaRPr lang="en-GB" dirty="0">
            <a:solidFill>
              <a:srgbClr val="0E2D51"/>
            </a:solidFill>
          </a:endParaRPr>
        </a:p>
      </dgm:t>
    </dgm:pt>
    <dgm:pt modelId="{B866902C-A2F6-C94E-AFB6-44BE5DD45CED}" type="parTrans" cxnId="{74BC8306-492E-6C4A-81F8-1CCEB5C60929}">
      <dgm:prSet/>
      <dgm:spPr/>
      <dgm:t>
        <a:bodyPr/>
        <a:lstStyle/>
        <a:p>
          <a:endParaRPr lang="en-US"/>
        </a:p>
      </dgm:t>
    </dgm:pt>
    <dgm:pt modelId="{72C4D2B4-4F53-5746-8526-0330ED6ACB14}" type="sibTrans" cxnId="{74BC8306-492E-6C4A-81F8-1CCEB5C60929}">
      <dgm:prSet/>
      <dgm:spPr/>
      <dgm:t>
        <a:bodyPr/>
        <a:lstStyle/>
        <a:p>
          <a:endParaRPr lang="en-US"/>
        </a:p>
      </dgm:t>
    </dgm:pt>
    <dgm:pt modelId="{F277CC29-7F20-B047-82D4-62267027F7CC}">
      <dgm:prSet/>
      <dgm:spPr/>
      <dgm:t>
        <a:bodyPr/>
        <a:lstStyle/>
        <a:p>
          <a:r>
            <a:rPr lang="en-US" b="0"/>
            <a:t>Part IV	Defense and Mitigation</a:t>
          </a:r>
          <a:endParaRPr lang="en-GB"/>
        </a:p>
      </dgm:t>
    </dgm:pt>
    <dgm:pt modelId="{F1D3D6E9-F818-944D-B54D-F51F3F837D5D}" type="parTrans" cxnId="{32552E6F-03DE-2F40-BBCE-4D96FB4B5EC8}">
      <dgm:prSet/>
      <dgm:spPr/>
      <dgm:t>
        <a:bodyPr/>
        <a:lstStyle/>
        <a:p>
          <a:endParaRPr lang="en-US"/>
        </a:p>
      </dgm:t>
    </dgm:pt>
    <dgm:pt modelId="{3C417A7F-777C-404A-834F-DD1BD9A1747B}" type="sibTrans" cxnId="{32552E6F-03DE-2F40-BBCE-4D96FB4B5EC8}">
      <dgm:prSet/>
      <dgm:spPr/>
      <dgm:t>
        <a:bodyPr/>
        <a:lstStyle/>
        <a:p>
          <a:endParaRPr lang="en-US"/>
        </a:p>
      </dgm:t>
    </dgm:pt>
    <dgm:pt modelId="{498A6966-1ED9-DD4C-BD7D-BCDA93257B1B}">
      <dgm:prSet/>
      <dgm:spPr/>
      <dgm:t>
        <a:bodyPr/>
        <a:lstStyle/>
        <a:p>
          <a:r>
            <a:rPr lang="en-US" b="0" dirty="0">
              <a:solidFill>
                <a:srgbClr val="0E2D51"/>
              </a:solidFill>
            </a:rPr>
            <a:t>Think as incident responder</a:t>
          </a:r>
          <a:endParaRPr lang="en-GB" dirty="0">
            <a:solidFill>
              <a:srgbClr val="0E2D51"/>
            </a:solidFill>
          </a:endParaRPr>
        </a:p>
      </dgm:t>
    </dgm:pt>
    <dgm:pt modelId="{1F4672B9-1820-684A-8FE6-07925E86B9BE}" type="parTrans" cxnId="{004F1002-1B32-2B4B-983E-4C7A4E01EA7B}">
      <dgm:prSet/>
      <dgm:spPr/>
      <dgm:t>
        <a:bodyPr/>
        <a:lstStyle/>
        <a:p>
          <a:endParaRPr lang="en-US"/>
        </a:p>
      </dgm:t>
    </dgm:pt>
    <dgm:pt modelId="{E505DB3A-644F-3C4A-BFBA-DDEE428C4EF2}" type="sibTrans" cxnId="{004F1002-1B32-2B4B-983E-4C7A4E01EA7B}">
      <dgm:prSet/>
      <dgm:spPr/>
      <dgm:t>
        <a:bodyPr/>
        <a:lstStyle/>
        <a:p>
          <a:endParaRPr lang="en-US"/>
        </a:p>
      </dgm:t>
    </dgm:pt>
    <dgm:pt modelId="{0BDE00C3-EFA1-F242-99C7-23EF7F3A20AD}" type="pres">
      <dgm:prSet presAssocID="{7C7FD06B-F8B7-3F4A-A06A-12AA2BAE587D}" presName="linear" presStyleCnt="0">
        <dgm:presLayoutVars>
          <dgm:animLvl val="lvl"/>
          <dgm:resizeHandles val="exact"/>
        </dgm:presLayoutVars>
      </dgm:prSet>
      <dgm:spPr/>
    </dgm:pt>
    <dgm:pt modelId="{C90D2F4A-8DD1-C349-9BF1-62E3F57E6969}" type="pres">
      <dgm:prSet presAssocID="{76654D8B-C112-5943-ACBE-1A9594D479E3}" presName="parentText" presStyleLbl="node1" presStyleIdx="0" presStyleCnt="4">
        <dgm:presLayoutVars>
          <dgm:chMax val="0"/>
          <dgm:bulletEnabled val="1"/>
        </dgm:presLayoutVars>
      </dgm:prSet>
      <dgm:spPr/>
    </dgm:pt>
    <dgm:pt modelId="{939B23BF-7191-4A45-8348-57EF2CFF3546}" type="pres">
      <dgm:prSet presAssocID="{76654D8B-C112-5943-ACBE-1A9594D479E3}" presName="childText" presStyleLbl="revTx" presStyleIdx="0" presStyleCnt="4">
        <dgm:presLayoutVars>
          <dgm:bulletEnabled val="1"/>
        </dgm:presLayoutVars>
      </dgm:prSet>
      <dgm:spPr/>
    </dgm:pt>
    <dgm:pt modelId="{A800CE89-75EB-A54C-9E35-6064D739F92B}" type="pres">
      <dgm:prSet presAssocID="{1300AE5D-B038-1A47-AEA7-58E00557D53B}" presName="parentText" presStyleLbl="node1" presStyleIdx="1" presStyleCnt="4">
        <dgm:presLayoutVars>
          <dgm:chMax val="0"/>
          <dgm:bulletEnabled val="1"/>
        </dgm:presLayoutVars>
      </dgm:prSet>
      <dgm:spPr/>
    </dgm:pt>
    <dgm:pt modelId="{3C958455-DF01-454A-8C60-FEC07A480203}" type="pres">
      <dgm:prSet presAssocID="{1300AE5D-B038-1A47-AEA7-58E00557D53B}" presName="childText" presStyleLbl="revTx" presStyleIdx="1" presStyleCnt="4">
        <dgm:presLayoutVars>
          <dgm:bulletEnabled val="1"/>
        </dgm:presLayoutVars>
      </dgm:prSet>
      <dgm:spPr/>
    </dgm:pt>
    <dgm:pt modelId="{F9B5B233-7A36-AD4D-AA64-8796DBE43880}" type="pres">
      <dgm:prSet presAssocID="{32F54467-5929-9E44-AC74-F1D7FC65E100}" presName="parentText" presStyleLbl="node1" presStyleIdx="2" presStyleCnt="4">
        <dgm:presLayoutVars>
          <dgm:chMax val="0"/>
          <dgm:bulletEnabled val="1"/>
        </dgm:presLayoutVars>
      </dgm:prSet>
      <dgm:spPr/>
    </dgm:pt>
    <dgm:pt modelId="{6F90F307-2C53-E649-B0FE-E0C3627A8BC3}" type="pres">
      <dgm:prSet presAssocID="{32F54467-5929-9E44-AC74-F1D7FC65E100}" presName="childText" presStyleLbl="revTx" presStyleIdx="2" presStyleCnt="4">
        <dgm:presLayoutVars>
          <dgm:bulletEnabled val="1"/>
        </dgm:presLayoutVars>
      </dgm:prSet>
      <dgm:spPr/>
    </dgm:pt>
    <dgm:pt modelId="{6A3BE096-0379-B64E-ADE6-9DDA38068849}" type="pres">
      <dgm:prSet presAssocID="{F277CC29-7F20-B047-82D4-62267027F7CC}" presName="parentText" presStyleLbl="node1" presStyleIdx="3" presStyleCnt="4">
        <dgm:presLayoutVars>
          <dgm:chMax val="0"/>
          <dgm:bulletEnabled val="1"/>
        </dgm:presLayoutVars>
      </dgm:prSet>
      <dgm:spPr/>
    </dgm:pt>
    <dgm:pt modelId="{C25F6618-D84A-6547-9E26-EA871AC50F0B}" type="pres">
      <dgm:prSet presAssocID="{F277CC29-7F20-B047-82D4-62267027F7CC}" presName="childText" presStyleLbl="revTx" presStyleIdx="3" presStyleCnt="4">
        <dgm:presLayoutVars>
          <dgm:bulletEnabled val="1"/>
        </dgm:presLayoutVars>
      </dgm:prSet>
      <dgm:spPr/>
    </dgm:pt>
  </dgm:ptLst>
  <dgm:cxnLst>
    <dgm:cxn modelId="{B085FB01-14BA-1A47-B81B-4C69EFF441E8}" type="presOf" srcId="{76654D8B-C112-5943-ACBE-1A9594D479E3}" destId="{C90D2F4A-8DD1-C349-9BF1-62E3F57E6969}" srcOrd="0" destOrd="0" presId="urn:microsoft.com/office/officeart/2005/8/layout/vList2"/>
    <dgm:cxn modelId="{004F1002-1B32-2B4B-983E-4C7A4E01EA7B}" srcId="{F277CC29-7F20-B047-82D4-62267027F7CC}" destId="{498A6966-1ED9-DD4C-BD7D-BCDA93257B1B}" srcOrd="0" destOrd="0" parTransId="{1F4672B9-1820-684A-8FE6-07925E86B9BE}" sibTransId="{E505DB3A-644F-3C4A-BFBA-DDEE428C4EF2}"/>
    <dgm:cxn modelId="{74BC8306-492E-6C4A-81F8-1CCEB5C60929}" srcId="{32F54467-5929-9E44-AC74-F1D7FC65E100}" destId="{444A4B77-ACAB-3844-83C4-CE886D6EEF2E}" srcOrd="1" destOrd="0" parTransId="{B866902C-A2F6-C94E-AFB6-44BE5DD45CED}" sibTransId="{72C4D2B4-4F53-5746-8526-0330ED6ACB14}"/>
    <dgm:cxn modelId="{93196510-CA91-8345-BD3F-5423B4D97FF9}" srcId="{7C7FD06B-F8B7-3F4A-A06A-12AA2BAE587D}" destId="{76654D8B-C112-5943-ACBE-1A9594D479E3}" srcOrd="0" destOrd="0" parTransId="{E8824E9A-3B49-C44C-861B-9BED00577336}" sibTransId="{704A0471-8B10-594E-A420-203824F6A632}"/>
    <dgm:cxn modelId="{3D62AB17-11FA-C046-82D2-684D98820725}" type="presOf" srcId="{F277CC29-7F20-B047-82D4-62267027F7CC}" destId="{6A3BE096-0379-B64E-ADE6-9DDA38068849}" srcOrd="0" destOrd="0" presId="urn:microsoft.com/office/officeart/2005/8/layout/vList2"/>
    <dgm:cxn modelId="{5C14C539-995C-5949-A470-0C1A7100DC59}" type="presOf" srcId="{444A4B77-ACAB-3844-83C4-CE886D6EEF2E}" destId="{6F90F307-2C53-E649-B0FE-E0C3627A8BC3}" srcOrd="0" destOrd="1" presId="urn:microsoft.com/office/officeart/2005/8/layout/vList2"/>
    <dgm:cxn modelId="{C6C2055B-D334-794F-AFE0-91C4C0E9220A}" type="presOf" srcId="{957F9539-205E-2747-8F67-D96ED8BB895A}" destId="{6F90F307-2C53-E649-B0FE-E0C3627A8BC3}" srcOrd="0" destOrd="0" presId="urn:microsoft.com/office/officeart/2005/8/layout/vList2"/>
    <dgm:cxn modelId="{32552E6F-03DE-2F40-BBCE-4D96FB4B5EC8}" srcId="{7C7FD06B-F8B7-3F4A-A06A-12AA2BAE587D}" destId="{F277CC29-7F20-B047-82D4-62267027F7CC}" srcOrd="3" destOrd="0" parTransId="{F1D3D6E9-F818-944D-B54D-F51F3F837D5D}" sibTransId="{3C417A7F-777C-404A-834F-DD1BD9A1747B}"/>
    <dgm:cxn modelId="{C58EEA92-F0A9-4A41-8D71-64A0470B6B39}" type="presOf" srcId="{1F6B70AD-13FD-7A4B-BCF2-E7694C6EC13D}" destId="{939B23BF-7191-4A45-8348-57EF2CFF3546}" srcOrd="0" destOrd="1" presId="urn:microsoft.com/office/officeart/2005/8/layout/vList2"/>
    <dgm:cxn modelId="{B27F3EA6-B574-7B4C-B091-D23C862FE3B4}" type="presOf" srcId="{1300AE5D-B038-1A47-AEA7-58E00557D53B}" destId="{A800CE89-75EB-A54C-9E35-6064D739F92B}" srcOrd="0" destOrd="0" presId="urn:microsoft.com/office/officeart/2005/8/layout/vList2"/>
    <dgm:cxn modelId="{B58B2DAF-5FBB-2D44-867C-C7A4648D5CA7}" srcId="{76654D8B-C112-5943-ACBE-1A9594D479E3}" destId="{09188723-CCF4-0048-B48E-252B1E61C9F0}" srcOrd="0" destOrd="0" parTransId="{4BD46750-8131-F540-B916-D5BAFAAA3158}" sibTransId="{2440FA86-849B-0D46-9FCD-720C8CF2B4C8}"/>
    <dgm:cxn modelId="{5D0A52B2-5B4B-FB42-89B1-9DB42434C828}" srcId="{1300AE5D-B038-1A47-AEA7-58E00557D53B}" destId="{4C8B713F-301D-F243-B2EC-AFF479AFEB96}" srcOrd="0" destOrd="0" parTransId="{C2A13981-3711-BE47-8C36-5A5315F6180F}" sibTransId="{35B822AF-7E87-D640-B810-AB14A3DAD071}"/>
    <dgm:cxn modelId="{2B8F36BA-CB2C-9942-9689-56B5685E27ED}" type="presOf" srcId="{7C7FD06B-F8B7-3F4A-A06A-12AA2BAE587D}" destId="{0BDE00C3-EFA1-F242-99C7-23EF7F3A20AD}" srcOrd="0" destOrd="0" presId="urn:microsoft.com/office/officeart/2005/8/layout/vList2"/>
    <dgm:cxn modelId="{0E7BBFC0-F877-4143-9C99-12C19DC840C5}" type="presOf" srcId="{32F54467-5929-9E44-AC74-F1D7FC65E100}" destId="{F9B5B233-7A36-AD4D-AA64-8796DBE43880}" srcOrd="0" destOrd="0" presId="urn:microsoft.com/office/officeart/2005/8/layout/vList2"/>
    <dgm:cxn modelId="{36BE45D0-43CC-C547-A43B-4A5D39C6CAAD}" srcId="{32F54467-5929-9E44-AC74-F1D7FC65E100}" destId="{957F9539-205E-2747-8F67-D96ED8BB895A}" srcOrd="0" destOrd="0" parTransId="{F404EC28-A647-DF40-80EE-B2E69A3C8A4E}" sibTransId="{E09FBED4-55C7-A04F-9ED8-C9BF9B96F344}"/>
    <dgm:cxn modelId="{9C8338D4-789B-6241-96EA-2C563B2A2BC4}" srcId="{76654D8B-C112-5943-ACBE-1A9594D479E3}" destId="{1F6B70AD-13FD-7A4B-BCF2-E7694C6EC13D}" srcOrd="1" destOrd="0" parTransId="{059933C2-2E8B-8E48-94DA-02B8D745E833}" sibTransId="{F8A6DB07-617A-5540-A4FD-9E5FBB65DE0F}"/>
    <dgm:cxn modelId="{2E2668D4-9198-1048-87F8-07F3463DD093}" srcId="{7C7FD06B-F8B7-3F4A-A06A-12AA2BAE587D}" destId="{1300AE5D-B038-1A47-AEA7-58E00557D53B}" srcOrd="1" destOrd="0" parTransId="{84B5350D-0155-7C48-8748-B03225461C77}" sibTransId="{54CFC1A6-19A6-A04A-94A3-A19F09A39A64}"/>
    <dgm:cxn modelId="{FE1B39D5-2949-2C4B-BFF0-F566204978AA}" type="presOf" srcId="{09188723-CCF4-0048-B48E-252B1E61C9F0}" destId="{939B23BF-7191-4A45-8348-57EF2CFF3546}" srcOrd="0" destOrd="0" presId="urn:microsoft.com/office/officeart/2005/8/layout/vList2"/>
    <dgm:cxn modelId="{3BCF5ED6-E9BC-B042-BD8F-A800208CB9D8}" type="presOf" srcId="{4C8B713F-301D-F243-B2EC-AFF479AFEB96}" destId="{3C958455-DF01-454A-8C60-FEC07A480203}" srcOrd="0" destOrd="0" presId="urn:microsoft.com/office/officeart/2005/8/layout/vList2"/>
    <dgm:cxn modelId="{67F6C3D9-209B-9148-BE41-843C8B1D47DB}" type="presOf" srcId="{498A6966-1ED9-DD4C-BD7D-BCDA93257B1B}" destId="{C25F6618-D84A-6547-9E26-EA871AC50F0B}" srcOrd="0" destOrd="0" presId="urn:microsoft.com/office/officeart/2005/8/layout/vList2"/>
    <dgm:cxn modelId="{34C832E6-843C-C44C-B42F-013FCB5AB9DC}" srcId="{7C7FD06B-F8B7-3F4A-A06A-12AA2BAE587D}" destId="{32F54467-5929-9E44-AC74-F1D7FC65E100}" srcOrd="2" destOrd="0" parTransId="{99E264A0-87FD-9B48-B42B-0F81B9C4F1EF}" sibTransId="{BA8C763C-8A34-3B4C-890B-F911671277B0}"/>
    <dgm:cxn modelId="{835BE64B-1AFC-6440-8752-D624A9A59711}" type="presParOf" srcId="{0BDE00C3-EFA1-F242-99C7-23EF7F3A20AD}" destId="{C90D2F4A-8DD1-C349-9BF1-62E3F57E6969}" srcOrd="0" destOrd="0" presId="urn:microsoft.com/office/officeart/2005/8/layout/vList2"/>
    <dgm:cxn modelId="{B754C763-E538-1543-9A25-9BE8B456BD37}" type="presParOf" srcId="{0BDE00C3-EFA1-F242-99C7-23EF7F3A20AD}" destId="{939B23BF-7191-4A45-8348-57EF2CFF3546}" srcOrd="1" destOrd="0" presId="urn:microsoft.com/office/officeart/2005/8/layout/vList2"/>
    <dgm:cxn modelId="{DFDF2459-834E-C64C-8957-0494477C0EFA}" type="presParOf" srcId="{0BDE00C3-EFA1-F242-99C7-23EF7F3A20AD}" destId="{A800CE89-75EB-A54C-9E35-6064D739F92B}" srcOrd="2" destOrd="0" presId="urn:microsoft.com/office/officeart/2005/8/layout/vList2"/>
    <dgm:cxn modelId="{0B76BBEA-95FE-C646-A83F-3C5599B71383}" type="presParOf" srcId="{0BDE00C3-EFA1-F242-99C7-23EF7F3A20AD}" destId="{3C958455-DF01-454A-8C60-FEC07A480203}" srcOrd="3" destOrd="0" presId="urn:microsoft.com/office/officeart/2005/8/layout/vList2"/>
    <dgm:cxn modelId="{AFA58760-1AEC-6844-8914-3D5AA6619D2B}" type="presParOf" srcId="{0BDE00C3-EFA1-F242-99C7-23EF7F3A20AD}" destId="{F9B5B233-7A36-AD4D-AA64-8796DBE43880}" srcOrd="4" destOrd="0" presId="urn:microsoft.com/office/officeart/2005/8/layout/vList2"/>
    <dgm:cxn modelId="{4B344359-AB9D-A14D-A0E6-9891CB071FBC}" type="presParOf" srcId="{0BDE00C3-EFA1-F242-99C7-23EF7F3A20AD}" destId="{6F90F307-2C53-E649-B0FE-E0C3627A8BC3}" srcOrd="5" destOrd="0" presId="urn:microsoft.com/office/officeart/2005/8/layout/vList2"/>
    <dgm:cxn modelId="{F8D6E415-3B25-0549-A0D5-A595A78AB3E0}" type="presParOf" srcId="{0BDE00C3-EFA1-F242-99C7-23EF7F3A20AD}" destId="{6A3BE096-0379-B64E-ADE6-9DDA38068849}" srcOrd="6" destOrd="0" presId="urn:microsoft.com/office/officeart/2005/8/layout/vList2"/>
    <dgm:cxn modelId="{B98383EB-E554-A94B-8E17-1ED698A70B25}" type="presParOf" srcId="{0BDE00C3-EFA1-F242-99C7-23EF7F3A20AD}" destId="{C25F6618-D84A-6547-9E26-EA871AC50F0B}"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3118171-57DA-C24E-88A1-8D8B5699A84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04AC61E-BFD0-EF44-8B2E-E324BD889F11}">
      <dgm:prSet/>
      <dgm:spPr>
        <a:solidFill>
          <a:srgbClr val="0E2D51"/>
        </a:solidFill>
      </dgm:spPr>
      <dgm:t>
        <a:bodyPr/>
        <a:lstStyle/>
        <a:p>
          <a:r>
            <a:rPr lang="en-US" b="0" dirty="0"/>
            <a:t>Demonstration: </a:t>
          </a:r>
          <a:r>
            <a:rPr lang="en-US" b="0" dirty="0" err="1"/>
            <a:t>Trojanization</a:t>
          </a:r>
          <a:r>
            <a:rPr lang="en-US" b="0" dirty="0"/>
            <a:t> of a download on-the-air</a:t>
          </a:r>
          <a:endParaRPr lang="en-GB" dirty="0"/>
        </a:p>
      </dgm:t>
    </dgm:pt>
    <dgm:pt modelId="{EA266A49-0CD9-734A-8EFE-4F79B29A2199}" type="parTrans" cxnId="{E8A9B318-B480-4F42-A69C-C43AE4806385}">
      <dgm:prSet/>
      <dgm:spPr/>
      <dgm:t>
        <a:bodyPr/>
        <a:lstStyle/>
        <a:p>
          <a:endParaRPr lang="en-US"/>
        </a:p>
      </dgm:t>
    </dgm:pt>
    <dgm:pt modelId="{5952B9BE-0454-944C-A0B4-36AF47DC4B7A}" type="sibTrans" cxnId="{E8A9B318-B480-4F42-A69C-C43AE4806385}">
      <dgm:prSet/>
      <dgm:spPr/>
      <dgm:t>
        <a:bodyPr/>
        <a:lstStyle/>
        <a:p>
          <a:endParaRPr lang="en-US"/>
        </a:p>
      </dgm:t>
    </dgm:pt>
    <dgm:pt modelId="{BEC35918-DD15-504C-BEB9-05158B537F23}" type="pres">
      <dgm:prSet presAssocID="{23118171-57DA-C24E-88A1-8D8B5699A84F}" presName="linear" presStyleCnt="0">
        <dgm:presLayoutVars>
          <dgm:animLvl val="lvl"/>
          <dgm:resizeHandles val="exact"/>
        </dgm:presLayoutVars>
      </dgm:prSet>
      <dgm:spPr/>
    </dgm:pt>
    <dgm:pt modelId="{E6326349-325F-3043-AD42-C5E1CBE9DD90}" type="pres">
      <dgm:prSet presAssocID="{A04AC61E-BFD0-EF44-8B2E-E324BD889F11}" presName="parentText" presStyleLbl="node1" presStyleIdx="0" presStyleCnt="1" custScaleX="62730" custScaleY="100163" custLinFactNeighborX="15068">
        <dgm:presLayoutVars>
          <dgm:chMax val="0"/>
          <dgm:bulletEnabled val="1"/>
        </dgm:presLayoutVars>
      </dgm:prSet>
      <dgm:spPr/>
    </dgm:pt>
  </dgm:ptLst>
  <dgm:cxnLst>
    <dgm:cxn modelId="{5DB16401-F160-734F-870C-3DE44603577A}" type="presOf" srcId="{A04AC61E-BFD0-EF44-8B2E-E324BD889F11}" destId="{E6326349-325F-3043-AD42-C5E1CBE9DD90}" srcOrd="0" destOrd="0" presId="urn:microsoft.com/office/officeart/2005/8/layout/vList2"/>
    <dgm:cxn modelId="{E8A9B318-B480-4F42-A69C-C43AE4806385}" srcId="{23118171-57DA-C24E-88A1-8D8B5699A84F}" destId="{A04AC61E-BFD0-EF44-8B2E-E324BD889F11}" srcOrd="0" destOrd="0" parTransId="{EA266A49-0CD9-734A-8EFE-4F79B29A2199}" sibTransId="{5952B9BE-0454-944C-A0B4-36AF47DC4B7A}"/>
    <dgm:cxn modelId="{15FFD135-39AD-1F4B-9607-2885C3BFF6E9}" type="presOf" srcId="{23118171-57DA-C24E-88A1-8D8B5699A84F}" destId="{BEC35918-DD15-504C-BEB9-05158B537F23}" srcOrd="0" destOrd="0" presId="urn:microsoft.com/office/officeart/2005/8/layout/vList2"/>
    <dgm:cxn modelId="{1A7D59B9-B502-BE42-ACB4-57D518C1E2F5}" type="presParOf" srcId="{BEC35918-DD15-504C-BEB9-05158B537F23}" destId="{E6326349-325F-3043-AD42-C5E1CBE9DD90}"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C36CABC-7948-F74F-BC74-D97BB9F59E99}"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AF935B36-E224-B340-A7D3-6083F1C8F427}">
      <dgm:prSet/>
      <dgm:spPr>
        <a:solidFill>
          <a:srgbClr val="0E2D51"/>
        </a:solidFill>
      </dgm:spPr>
      <dgm:t>
        <a:bodyPr/>
        <a:lstStyle/>
        <a:p>
          <a:r>
            <a:rPr lang="en-US" b="0" dirty="0"/>
            <a:t>Prevent</a:t>
          </a:r>
          <a:endParaRPr lang="en-GB" dirty="0"/>
        </a:p>
      </dgm:t>
    </dgm:pt>
    <dgm:pt modelId="{80E9E982-FD01-DA4E-88BE-2AC3A5532793}" type="parTrans" cxnId="{03AB5EC9-5907-354F-B4D5-84872E537593}">
      <dgm:prSet/>
      <dgm:spPr/>
      <dgm:t>
        <a:bodyPr/>
        <a:lstStyle/>
        <a:p>
          <a:endParaRPr lang="en-US"/>
        </a:p>
      </dgm:t>
    </dgm:pt>
    <dgm:pt modelId="{9E914C45-F870-B045-BA9F-770877CD1616}" type="sibTrans" cxnId="{03AB5EC9-5907-354F-B4D5-84872E537593}">
      <dgm:prSet/>
      <dgm:spPr/>
      <dgm:t>
        <a:bodyPr/>
        <a:lstStyle/>
        <a:p>
          <a:endParaRPr lang="en-US"/>
        </a:p>
      </dgm:t>
    </dgm:pt>
    <dgm:pt modelId="{15A4FD09-D9DC-4848-969F-0EED0681CFE9}">
      <dgm:prSet/>
      <dgm:spPr>
        <a:solidFill>
          <a:srgbClr val="0E2D51"/>
        </a:solidFill>
      </dgm:spPr>
      <dgm:t>
        <a:bodyPr/>
        <a:lstStyle/>
        <a:p>
          <a:r>
            <a:rPr lang="en-US" b="0" dirty="0"/>
            <a:t>Detect</a:t>
          </a:r>
          <a:endParaRPr lang="en-GB" dirty="0"/>
        </a:p>
      </dgm:t>
    </dgm:pt>
    <dgm:pt modelId="{6B6593EE-39E3-2040-961A-6FFF575691BF}" type="parTrans" cxnId="{6FEF5C68-7A79-5846-846E-09C6DFB123EA}">
      <dgm:prSet/>
      <dgm:spPr/>
      <dgm:t>
        <a:bodyPr/>
        <a:lstStyle/>
        <a:p>
          <a:endParaRPr lang="en-US"/>
        </a:p>
      </dgm:t>
    </dgm:pt>
    <dgm:pt modelId="{1E72FD24-70D2-D342-89E7-C75A665624A7}" type="sibTrans" cxnId="{6FEF5C68-7A79-5846-846E-09C6DFB123EA}">
      <dgm:prSet/>
      <dgm:spPr/>
      <dgm:t>
        <a:bodyPr/>
        <a:lstStyle/>
        <a:p>
          <a:endParaRPr lang="en-US"/>
        </a:p>
      </dgm:t>
    </dgm:pt>
    <dgm:pt modelId="{C93BCDA5-5AAD-3543-BC71-C04545CDC42D}">
      <dgm:prSet/>
      <dgm:spPr>
        <a:solidFill>
          <a:srgbClr val="0E2D51"/>
        </a:solidFill>
      </dgm:spPr>
      <dgm:t>
        <a:bodyPr/>
        <a:lstStyle/>
        <a:p>
          <a:r>
            <a:rPr lang="en-US" b="0" dirty="0"/>
            <a:t>Response</a:t>
          </a:r>
          <a:endParaRPr lang="en-GB" dirty="0"/>
        </a:p>
      </dgm:t>
    </dgm:pt>
    <dgm:pt modelId="{58C49D7F-AD1E-A649-B669-B14DA2E87A73}" type="parTrans" cxnId="{410A9A35-130B-4944-BE62-10B30C1B5C78}">
      <dgm:prSet/>
      <dgm:spPr/>
      <dgm:t>
        <a:bodyPr/>
        <a:lstStyle/>
        <a:p>
          <a:endParaRPr lang="en-US"/>
        </a:p>
      </dgm:t>
    </dgm:pt>
    <dgm:pt modelId="{76A4B60F-B67D-E841-A849-4225EB017343}" type="sibTrans" cxnId="{410A9A35-130B-4944-BE62-10B30C1B5C78}">
      <dgm:prSet/>
      <dgm:spPr/>
      <dgm:t>
        <a:bodyPr/>
        <a:lstStyle/>
        <a:p>
          <a:endParaRPr lang="en-US"/>
        </a:p>
      </dgm:t>
    </dgm:pt>
    <dgm:pt modelId="{E4FB73B8-DE0F-724C-9DE9-91A051F30B9E}" type="pres">
      <dgm:prSet presAssocID="{DC36CABC-7948-F74F-BC74-D97BB9F59E99}" presName="linearFlow" presStyleCnt="0">
        <dgm:presLayoutVars>
          <dgm:dir/>
          <dgm:resizeHandles val="exact"/>
        </dgm:presLayoutVars>
      </dgm:prSet>
      <dgm:spPr/>
    </dgm:pt>
    <dgm:pt modelId="{649CD1D5-A441-BE45-8D64-E6E28762DB9B}" type="pres">
      <dgm:prSet presAssocID="{AF935B36-E224-B340-A7D3-6083F1C8F427}" presName="composite" presStyleCnt="0"/>
      <dgm:spPr/>
    </dgm:pt>
    <dgm:pt modelId="{955D89D5-7CC8-CC49-A63F-AF6394F8E3CF}" type="pres">
      <dgm:prSet presAssocID="{AF935B36-E224-B340-A7D3-6083F1C8F427}"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6D832E4A-ACEB-9D49-BB31-EC2554EB4AB1}" type="pres">
      <dgm:prSet presAssocID="{AF935B36-E224-B340-A7D3-6083F1C8F427}" presName="txShp" presStyleLbl="node1" presStyleIdx="0" presStyleCnt="3">
        <dgm:presLayoutVars>
          <dgm:bulletEnabled val="1"/>
        </dgm:presLayoutVars>
      </dgm:prSet>
      <dgm:spPr/>
    </dgm:pt>
    <dgm:pt modelId="{EF45FA20-0122-0349-A214-6A803DC1B1B7}" type="pres">
      <dgm:prSet presAssocID="{9E914C45-F870-B045-BA9F-770877CD1616}" presName="spacing" presStyleCnt="0"/>
      <dgm:spPr/>
    </dgm:pt>
    <dgm:pt modelId="{B071F7EC-96F7-C64C-9F63-1A1000A0A00D}" type="pres">
      <dgm:prSet presAssocID="{15A4FD09-D9DC-4848-969F-0EED0681CFE9}" presName="composite" presStyleCnt="0"/>
      <dgm:spPr/>
    </dgm:pt>
    <dgm:pt modelId="{82C29FB9-D9ED-AD40-9204-1796D1E1D5F7}" type="pres">
      <dgm:prSet presAssocID="{15A4FD09-D9DC-4848-969F-0EED0681CFE9}"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FC0B44D7-FAC8-4549-8475-592E300A234D}" type="pres">
      <dgm:prSet presAssocID="{15A4FD09-D9DC-4848-969F-0EED0681CFE9}" presName="txShp" presStyleLbl="node1" presStyleIdx="1" presStyleCnt="3">
        <dgm:presLayoutVars>
          <dgm:bulletEnabled val="1"/>
        </dgm:presLayoutVars>
      </dgm:prSet>
      <dgm:spPr/>
    </dgm:pt>
    <dgm:pt modelId="{03187A8C-B1F6-B84D-B8AC-C3509B441784}" type="pres">
      <dgm:prSet presAssocID="{1E72FD24-70D2-D342-89E7-C75A665624A7}" presName="spacing" presStyleCnt="0"/>
      <dgm:spPr/>
    </dgm:pt>
    <dgm:pt modelId="{8DC1195E-C4E8-214A-AF48-662F3CF0A230}" type="pres">
      <dgm:prSet presAssocID="{C93BCDA5-5AAD-3543-BC71-C04545CDC42D}" presName="composite" presStyleCnt="0"/>
      <dgm:spPr/>
    </dgm:pt>
    <dgm:pt modelId="{0F4F31A6-5294-144D-8BA5-F144E6B4F536}" type="pres">
      <dgm:prSet presAssocID="{C93BCDA5-5AAD-3543-BC71-C04545CDC42D}"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55242C1D-62CC-A74B-9532-62F553C261AA}" type="pres">
      <dgm:prSet presAssocID="{C93BCDA5-5AAD-3543-BC71-C04545CDC42D}" presName="txShp" presStyleLbl="node1" presStyleIdx="2" presStyleCnt="3">
        <dgm:presLayoutVars>
          <dgm:bulletEnabled val="1"/>
        </dgm:presLayoutVars>
      </dgm:prSet>
      <dgm:spPr/>
    </dgm:pt>
  </dgm:ptLst>
  <dgm:cxnLst>
    <dgm:cxn modelId="{E315DA07-D579-4D40-AFBA-B4BB29A364FB}" type="presOf" srcId="{DC36CABC-7948-F74F-BC74-D97BB9F59E99}" destId="{E4FB73B8-DE0F-724C-9DE9-91A051F30B9E}" srcOrd="0" destOrd="0" presId="urn:microsoft.com/office/officeart/2005/8/layout/vList3"/>
    <dgm:cxn modelId="{B5620E0D-9FAC-1E4D-B611-F72056BAE47E}" type="presOf" srcId="{AF935B36-E224-B340-A7D3-6083F1C8F427}" destId="{6D832E4A-ACEB-9D49-BB31-EC2554EB4AB1}" srcOrd="0" destOrd="0" presId="urn:microsoft.com/office/officeart/2005/8/layout/vList3"/>
    <dgm:cxn modelId="{410A9A35-130B-4944-BE62-10B30C1B5C78}" srcId="{DC36CABC-7948-F74F-BC74-D97BB9F59E99}" destId="{C93BCDA5-5AAD-3543-BC71-C04545CDC42D}" srcOrd="2" destOrd="0" parTransId="{58C49D7F-AD1E-A649-B669-B14DA2E87A73}" sibTransId="{76A4B60F-B67D-E841-A849-4225EB017343}"/>
    <dgm:cxn modelId="{A00AB056-173C-E04A-9E33-581E78CA16A3}" type="presOf" srcId="{15A4FD09-D9DC-4848-969F-0EED0681CFE9}" destId="{FC0B44D7-FAC8-4549-8475-592E300A234D}" srcOrd="0" destOrd="0" presId="urn:microsoft.com/office/officeart/2005/8/layout/vList3"/>
    <dgm:cxn modelId="{6FEF5C68-7A79-5846-846E-09C6DFB123EA}" srcId="{DC36CABC-7948-F74F-BC74-D97BB9F59E99}" destId="{15A4FD09-D9DC-4848-969F-0EED0681CFE9}" srcOrd="1" destOrd="0" parTransId="{6B6593EE-39E3-2040-961A-6FFF575691BF}" sibTransId="{1E72FD24-70D2-D342-89E7-C75A665624A7}"/>
    <dgm:cxn modelId="{34B020B1-D68D-2A4E-A46E-9BC0BA3B2620}" type="presOf" srcId="{C93BCDA5-5AAD-3543-BC71-C04545CDC42D}" destId="{55242C1D-62CC-A74B-9532-62F553C261AA}" srcOrd="0" destOrd="0" presId="urn:microsoft.com/office/officeart/2005/8/layout/vList3"/>
    <dgm:cxn modelId="{03AB5EC9-5907-354F-B4D5-84872E537593}" srcId="{DC36CABC-7948-F74F-BC74-D97BB9F59E99}" destId="{AF935B36-E224-B340-A7D3-6083F1C8F427}" srcOrd="0" destOrd="0" parTransId="{80E9E982-FD01-DA4E-88BE-2AC3A5532793}" sibTransId="{9E914C45-F870-B045-BA9F-770877CD1616}"/>
    <dgm:cxn modelId="{40CC501D-3B7F-4044-B766-6251B3571A3B}" type="presParOf" srcId="{E4FB73B8-DE0F-724C-9DE9-91A051F30B9E}" destId="{649CD1D5-A441-BE45-8D64-E6E28762DB9B}" srcOrd="0" destOrd="0" presId="urn:microsoft.com/office/officeart/2005/8/layout/vList3"/>
    <dgm:cxn modelId="{9CAD1847-83C0-0B4A-ACEE-BCF4CC1835B2}" type="presParOf" srcId="{649CD1D5-A441-BE45-8D64-E6E28762DB9B}" destId="{955D89D5-7CC8-CC49-A63F-AF6394F8E3CF}" srcOrd="0" destOrd="0" presId="urn:microsoft.com/office/officeart/2005/8/layout/vList3"/>
    <dgm:cxn modelId="{37626F95-BDCE-B44F-8B02-D57F8BA21977}" type="presParOf" srcId="{649CD1D5-A441-BE45-8D64-E6E28762DB9B}" destId="{6D832E4A-ACEB-9D49-BB31-EC2554EB4AB1}" srcOrd="1" destOrd="0" presId="urn:microsoft.com/office/officeart/2005/8/layout/vList3"/>
    <dgm:cxn modelId="{C37C8953-0B39-3440-AE12-AE8926BC1BF3}" type="presParOf" srcId="{E4FB73B8-DE0F-724C-9DE9-91A051F30B9E}" destId="{EF45FA20-0122-0349-A214-6A803DC1B1B7}" srcOrd="1" destOrd="0" presId="urn:microsoft.com/office/officeart/2005/8/layout/vList3"/>
    <dgm:cxn modelId="{E397FBAC-F8FC-5A48-910A-634DCECBE193}" type="presParOf" srcId="{E4FB73B8-DE0F-724C-9DE9-91A051F30B9E}" destId="{B071F7EC-96F7-C64C-9F63-1A1000A0A00D}" srcOrd="2" destOrd="0" presId="urn:microsoft.com/office/officeart/2005/8/layout/vList3"/>
    <dgm:cxn modelId="{C39A4635-5EFA-9D4D-849F-B77EB7BC90A2}" type="presParOf" srcId="{B071F7EC-96F7-C64C-9F63-1A1000A0A00D}" destId="{82C29FB9-D9ED-AD40-9204-1796D1E1D5F7}" srcOrd="0" destOrd="0" presId="urn:microsoft.com/office/officeart/2005/8/layout/vList3"/>
    <dgm:cxn modelId="{323142ED-B37C-CC4D-B37B-05910223D831}" type="presParOf" srcId="{B071F7EC-96F7-C64C-9F63-1A1000A0A00D}" destId="{FC0B44D7-FAC8-4549-8475-592E300A234D}" srcOrd="1" destOrd="0" presId="urn:microsoft.com/office/officeart/2005/8/layout/vList3"/>
    <dgm:cxn modelId="{4D5AA7F8-883A-404A-B341-37A2877855A5}" type="presParOf" srcId="{E4FB73B8-DE0F-724C-9DE9-91A051F30B9E}" destId="{03187A8C-B1F6-B84D-B8AC-C3509B441784}" srcOrd="3" destOrd="0" presId="urn:microsoft.com/office/officeart/2005/8/layout/vList3"/>
    <dgm:cxn modelId="{7D62FFA5-425F-8143-95B4-416F1F21D0B3}" type="presParOf" srcId="{E4FB73B8-DE0F-724C-9DE9-91A051F30B9E}" destId="{8DC1195E-C4E8-214A-AF48-662F3CF0A230}" srcOrd="4" destOrd="0" presId="urn:microsoft.com/office/officeart/2005/8/layout/vList3"/>
    <dgm:cxn modelId="{9EEB14E4-2B08-644E-80A0-249883E5DA81}" type="presParOf" srcId="{8DC1195E-C4E8-214A-AF48-662F3CF0A230}" destId="{0F4F31A6-5294-144D-8BA5-F144E6B4F536}" srcOrd="0" destOrd="0" presId="urn:microsoft.com/office/officeart/2005/8/layout/vList3"/>
    <dgm:cxn modelId="{09E9335A-2E9B-A447-B44C-8709F88B4857}" type="presParOf" srcId="{8DC1195E-C4E8-214A-AF48-662F3CF0A230}" destId="{55242C1D-62CC-A74B-9532-62F553C261A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3A25E91-BB5B-2F48-B1FC-28230071136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FE44536-8E43-8F4C-8540-18C0DA2E829A}">
      <dgm:prSet/>
      <dgm:spPr>
        <a:solidFill>
          <a:srgbClr val="0E2D51"/>
        </a:solidFill>
      </dgm:spPr>
      <dgm:t>
        <a:bodyPr/>
        <a:lstStyle/>
        <a:p>
          <a:r>
            <a:rPr lang="en-US" dirty="0"/>
            <a:t>Case Study: Operation Tovar</a:t>
          </a:r>
          <a:endParaRPr lang="en-GB" dirty="0"/>
        </a:p>
      </dgm:t>
    </dgm:pt>
    <dgm:pt modelId="{30F3BEDC-B635-9C4A-B934-AF777749CBF5}" type="parTrans" cxnId="{CE7E3CD6-AEEA-8D4A-B862-7BB80B00CB0A}">
      <dgm:prSet/>
      <dgm:spPr/>
      <dgm:t>
        <a:bodyPr/>
        <a:lstStyle/>
        <a:p>
          <a:endParaRPr lang="en-US"/>
        </a:p>
      </dgm:t>
    </dgm:pt>
    <dgm:pt modelId="{09F0B0C7-8FF3-CF45-8309-8C1A65C1C695}" type="sibTrans" cxnId="{CE7E3CD6-AEEA-8D4A-B862-7BB80B00CB0A}">
      <dgm:prSet/>
      <dgm:spPr/>
      <dgm:t>
        <a:bodyPr/>
        <a:lstStyle/>
        <a:p>
          <a:endParaRPr lang="en-US"/>
        </a:p>
      </dgm:t>
    </dgm:pt>
    <dgm:pt modelId="{4C8B5788-9BB9-A743-B4D9-0FD43CF21906}" type="pres">
      <dgm:prSet presAssocID="{73A25E91-BB5B-2F48-B1FC-28230071136D}" presName="linear" presStyleCnt="0">
        <dgm:presLayoutVars>
          <dgm:animLvl val="lvl"/>
          <dgm:resizeHandles val="exact"/>
        </dgm:presLayoutVars>
      </dgm:prSet>
      <dgm:spPr/>
    </dgm:pt>
    <dgm:pt modelId="{904F084D-DC57-1A49-8714-25B5A4AE2422}" type="pres">
      <dgm:prSet presAssocID="{DFE44536-8E43-8F4C-8540-18C0DA2E829A}" presName="parentText" presStyleLbl="node1" presStyleIdx="0" presStyleCnt="1" custLinFactNeighborX="-36076" custLinFactNeighborY="-14489">
        <dgm:presLayoutVars>
          <dgm:chMax val="0"/>
          <dgm:bulletEnabled val="1"/>
        </dgm:presLayoutVars>
      </dgm:prSet>
      <dgm:spPr/>
    </dgm:pt>
  </dgm:ptLst>
  <dgm:cxnLst>
    <dgm:cxn modelId="{2437030C-9D10-C041-AED4-F8F2E376B1FB}" type="presOf" srcId="{DFE44536-8E43-8F4C-8540-18C0DA2E829A}" destId="{904F084D-DC57-1A49-8714-25B5A4AE2422}" srcOrd="0" destOrd="0" presId="urn:microsoft.com/office/officeart/2005/8/layout/vList2"/>
    <dgm:cxn modelId="{CE7E3CD6-AEEA-8D4A-B862-7BB80B00CB0A}" srcId="{73A25E91-BB5B-2F48-B1FC-28230071136D}" destId="{DFE44536-8E43-8F4C-8540-18C0DA2E829A}" srcOrd="0" destOrd="0" parTransId="{30F3BEDC-B635-9C4A-B934-AF777749CBF5}" sibTransId="{09F0B0C7-8FF3-CF45-8309-8C1A65C1C695}"/>
    <dgm:cxn modelId="{6054AEE2-DE0E-174C-B3AA-DD431D2914F6}" type="presOf" srcId="{73A25E91-BB5B-2F48-B1FC-28230071136D}" destId="{4C8B5788-9BB9-A743-B4D9-0FD43CF21906}" srcOrd="0" destOrd="0" presId="urn:microsoft.com/office/officeart/2005/8/layout/vList2"/>
    <dgm:cxn modelId="{9D9CFC88-A96B-6447-B056-48360F501F5D}" type="presParOf" srcId="{4C8B5788-9BB9-A743-B4D9-0FD43CF21906}" destId="{904F084D-DC57-1A49-8714-25B5A4AE242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A25E91-BB5B-2F48-B1FC-28230071136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FE44536-8E43-8F4C-8540-18C0DA2E829A}">
      <dgm:prSet/>
      <dgm:spPr>
        <a:solidFill>
          <a:srgbClr val="0E2D51"/>
        </a:solidFill>
      </dgm:spPr>
      <dgm:t>
        <a:bodyPr/>
        <a:lstStyle/>
        <a:p>
          <a:r>
            <a:rPr lang="en-US"/>
            <a:t>Group Discussion</a:t>
          </a:r>
          <a:endParaRPr lang="en-GB"/>
        </a:p>
      </dgm:t>
    </dgm:pt>
    <dgm:pt modelId="{30F3BEDC-B635-9C4A-B934-AF777749CBF5}" type="parTrans" cxnId="{CE7E3CD6-AEEA-8D4A-B862-7BB80B00CB0A}">
      <dgm:prSet/>
      <dgm:spPr/>
      <dgm:t>
        <a:bodyPr/>
        <a:lstStyle/>
        <a:p>
          <a:endParaRPr lang="en-US"/>
        </a:p>
      </dgm:t>
    </dgm:pt>
    <dgm:pt modelId="{09F0B0C7-8FF3-CF45-8309-8C1A65C1C695}" type="sibTrans" cxnId="{CE7E3CD6-AEEA-8D4A-B862-7BB80B00CB0A}">
      <dgm:prSet/>
      <dgm:spPr/>
      <dgm:t>
        <a:bodyPr/>
        <a:lstStyle/>
        <a:p>
          <a:endParaRPr lang="en-US"/>
        </a:p>
      </dgm:t>
    </dgm:pt>
    <dgm:pt modelId="{4C8B5788-9BB9-A743-B4D9-0FD43CF21906}" type="pres">
      <dgm:prSet presAssocID="{73A25E91-BB5B-2F48-B1FC-28230071136D}" presName="linear" presStyleCnt="0">
        <dgm:presLayoutVars>
          <dgm:animLvl val="lvl"/>
          <dgm:resizeHandles val="exact"/>
        </dgm:presLayoutVars>
      </dgm:prSet>
      <dgm:spPr/>
    </dgm:pt>
    <dgm:pt modelId="{904F084D-DC57-1A49-8714-25B5A4AE2422}" type="pres">
      <dgm:prSet presAssocID="{DFE44536-8E43-8F4C-8540-18C0DA2E829A}" presName="parentText" presStyleLbl="node1" presStyleIdx="0" presStyleCnt="1" custLinFactNeighborX="-5296" custLinFactNeighborY="-2601">
        <dgm:presLayoutVars>
          <dgm:chMax val="0"/>
          <dgm:bulletEnabled val="1"/>
        </dgm:presLayoutVars>
      </dgm:prSet>
      <dgm:spPr/>
    </dgm:pt>
  </dgm:ptLst>
  <dgm:cxnLst>
    <dgm:cxn modelId="{2437030C-9D10-C041-AED4-F8F2E376B1FB}" type="presOf" srcId="{DFE44536-8E43-8F4C-8540-18C0DA2E829A}" destId="{904F084D-DC57-1A49-8714-25B5A4AE2422}" srcOrd="0" destOrd="0" presId="urn:microsoft.com/office/officeart/2005/8/layout/vList2"/>
    <dgm:cxn modelId="{CE7E3CD6-AEEA-8D4A-B862-7BB80B00CB0A}" srcId="{73A25E91-BB5B-2F48-B1FC-28230071136D}" destId="{DFE44536-8E43-8F4C-8540-18C0DA2E829A}" srcOrd="0" destOrd="0" parTransId="{30F3BEDC-B635-9C4A-B934-AF777749CBF5}" sibTransId="{09F0B0C7-8FF3-CF45-8309-8C1A65C1C695}"/>
    <dgm:cxn modelId="{6054AEE2-DE0E-174C-B3AA-DD431D2914F6}" type="presOf" srcId="{73A25E91-BB5B-2F48-B1FC-28230071136D}" destId="{4C8B5788-9BB9-A743-B4D9-0FD43CF21906}" srcOrd="0" destOrd="0" presId="urn:microsoft.com/office/officeart/2005/8/layout/vList2"/>
    <dgm:cxn modelId="{9D9CFC88-A96B-6447-B056-48360F501F5D}" type="presParOf" srcId="{4C8B5788-9BB9-A743-B4D9-0FD43CF21906}" destId="{904F084D-DC57-1A49-8714-25B5A4AE2422}"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1D1F1B-128A-5346-920F-BE6C4896A58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9C914A1-1033-564B-BF56-BCA519EC2FC5}">
      <dgm:prSet/>
      <dgm:spPr>
        <a:solidFill>
          <a:srgbClr val="0E2D51"/>
        </a:solidFill>
      </dgm:spPr>
      <dgm:t>
        <a:bodyPr/>
        <a:lstStyle/>
        <a:p>
          <a:r>
            <a:rPr lang="en-US" b="0" dirty="0"/>
            <a:t>Cyber Criminals</a:t>
          </a:r>
          <a:endParaRPr lang="en-GB" dirty="0"/>
        </a:p>
      </dgm:t>
    </dgm:pt>
    <dgm:pt modelId="{F5D48154-8ADA-7040-A3F4-8D7E2CF8C0CA}" type="parTrans" cxnId="{40413EE3-A505-B046-AF80-739441C381A0}">
      <dgm:prSet/>
      <dgm:spPr/>
      <dgm:t>
        <a:bodyPr/>
        <a:lstStyle/>
        <a:p>
          <a:endParaRPr lang="en-US"/>
        </a:p>
      </dgm:t>
    </dgm:pt>
    <dgm:pt modelId="{1E9C0CB8-606F-6848-AFA2-CDC14595A202}" type="sibTrans" cxnId="{40413EE3-A505-B046-AF80-739441C381A0}">
      <dgm:prSet/>
      <dgm:spPr/>
      <dgm:t>
        <a:bodyPr/>
        <a:lstStyle/>
        <a:p>
          <a:endParaRPr lang="en-US"/>
        </a:p>
      </dgm:t>
    </dgm:pt>
    <dgm:pt modelId="{FFD44C51-C604-7043-AE9D-7A1BA27BAB18}">
      <dgm:prSet/>
      <dgm:spPr>
        <a:solidFill>
          <a:srgbClr val="0E2D51"/>
        </a:solidFill>
      </dgm:spPr>
      <dgm:t>
        <a:bodyPr/>
        <a:lstStyle/>
        <a:p>
          <a:r>
            <a:rPr lang="en-US" b="0" dirty="0"/>
            <a:t>Cyber Terrorists</a:t>
          </a:r>
          <a:endParaRPr lang="en-GB" dirty="0"/>
        </a:p>
      </dgm:t>
    </dgm:pt>
    <dgm:pt modelId="{54609445-5A2B-2841-85A7-256E8F2DE2DC}" type="parTrans" cxnId="{F80B138E-16EF-A84B-AB93-65290BFECCFC}">
      <dgm:prSet/>
      <dgm:spPr/>
      <dgm:t>
        <a:bodyPr/>
        <a:lstStyle/>
        <a:p>
          <a:endParaRPr lang="en-US"/>
        </a:p>
      </dgm:t>
    </dgm:pt>
    <dgm:pt modelId="{F924376A-32CF-E945-9227-78B556C7FB93}" type="sibTrans" cxnId="{F80B138E-16EF-A84B-AB93-65290BFECCFC}">
      <dgm:prSet/>
      <dgm:spPr/>
      <dgm:t>
        <a:bodyPr/>
        <a:lstStyle/>
        <a:p>
          <a:endParaRPr lang="en-US"/>
        </a:p>
      </dgm:t>
    </dgm:pt>
    <dgm:pt modelId="{636A5218-F610-A941-9530-DF3028EAA399}">
      <dgm:prSet/>
      <dgm:spPr>
        <a:solidFill>
          <a:srgbClr val="0E2D51"/>
        </a:solidFill>
      </dgm:spPr>
      <dgm:t>
        <a:bodyPr/>
        <a:lstStyle/>
        <a:p>
          <a:r>
            <a:rPr lang="en-US" b="0"/>
            <a:t>Cyber Fighters </a:t>
          </a:r>
          <a:endParaRPr lang="en-GB"/>
        </a:p>
      </dgm:t>
    </dgm:pt>
    <dgm:pt modelId="{F1D7B173-F80A-FA4F-8098-53554A2E3F08}" type="parTrans" cxnId="{C0E88286-7F32-7240-B3C5-4583EDDE1971}">
      <dgm:prSet/>
      <dgm:spPr/>
      <dgm:t>
        <a:bodyPr/>
        <a:lstStyle/>
        <a:p>
          <a:endParaRPr lang="en-US"/>
        </a:p>
      </dgm:t>
    </dgm:pt>
    <dgm:pt modelId="{22613A0E-BAD2-0F41-9D44-1BD9DB99C683}" type="sibTrans" cxnId="{C0E88286-7F32-7240-B3C5-4583EDDE1971}">
      <dgm:prSet/>
      <dgm:spPr/>
      <dgm:t>
        <a:bodyPr/>
        <a:lstStyle/>
        <a:p>
          <a:endParaRPr lang="en-US"/>
        </a:p>
      </dgm:t>
    </dgm:pt>
    <dgm:pt modelId="{E2BA52A1-6EB2-5248-8A11-07B073068997}">
      <dgm:prSet/>
      <dgm:spPr>
        <a:solidFill>
          <a:srgbClr val="0E2D51"/>
        </a:solidFill>
      </dgm:spPr>
      <dgm:t>
        <a:bodyPr/>
        <a:lstStyle/>
        <a:p>
          <a:r>
            <a:rPr lang="en-US" b="0"/>
            <a:t>Hacktivists</a:t>
          </a:r>
          <a:endParaRPr lang="en-GB"/>
        </a:p>
      </dgm:t>
    </dgm:pt>
    <dgm:pt modelId="{3CCC4D87-DA73-AB49-B552-35D9B63705DE}" type="parTrans" cxnId="{F1B2CF3C-E669-774C-A723-0EF94A7B4453}">
      <dgm:prSet/>
      <dgm:spPr/>
      <dgm:t>
        <a:bodyPr/>
        <a:lstStyle/>
        <a:p>
          <a:endParaRPr lang="en-US"/>
        </a:p>
      </dgm:t>
    </dgm:pt>
    <dgm:pt modelId="{CB633035-55FD-B048-80EC-F7066D5A775D}" type="sibTrans" cxnId="{F1B2CF3C-E669-774C-A723-0EF94A7B4453}">
      <dgm:prSet/>
      <dgm:spPr/>
      <dgm:t>
        <a:bodyPr/>
        <a:lstStyle/>
        <a:p>
          <a:endParaRPr lang="en-US"/>
        </a:p>
      </dgm:t>
    </dgm:pt>
    <dgm:pt modelId="{7E60FF5C-A57F-B141-9621-0F653D85FFDA}">
      <dgm:prSet/>
      <dgm:spPr>
        <a:solidFill>
          <a:srgbClr val="0E2D51"/>
        </a:solidFill>
      </dgm:spPr>
      <dgm:t>
        <a:bodyPr/>
        <a:lstStyle/>
        <a:p>
          <a:r>
            <a:rPr lang="en-US" b="0" dirty="0"/>
            <a:t>Companies / Corporations</a:t>
          </a:r>
          <a:endParaRPr lang="en-GB" dirty="0"/>
        </a:p>
      </dgm:t>
    </dgm:pt>
    <dgm:pt modelId="{BC426AD3-F4C2-BC4F-BCE9-2D609EDBF078}" type="parTrans" cxnId="{17ECC72A-FFCD-2D49-BC56-0BE1994D7F04}">
      <dgm:prSet/>
      <dgm:spPr/>
      <dgm:t>
        <a:bodyPr/>
        <a:lstStyle/>
        <a:p>
          <a:endParaRPr lang="en-US"/>
        </a:p>
      </dgm:t>
    </dgm:pt>
    <dgm:pt modelId="{3CDFE374-FC07-524F-98AE-7737E0D8FDD6}" type="sibTrans" cxnId="{17ECC72A-FFCD-2D49-BC56-0BE1994D7F04}">
      <dgm:prSet/>
      <dgm:spPr/>
      <dgm:t>
        <a:bodyPr/>
        <a:lstStyle/>
        <a:p>
          <a:endParaRPr lang="en-US"/>
        </a:p>
      </dgm:t>
    </dgm:pt>
    <dgm:pt modelId="{9DE14D4B-D818-F74F-86BB-38DAB8925E07}">
      <dgm:prSet/>
      <dgm:spPr>
        <a:solidFill>
          <a:srgbClr val="0E2D51"/>
        </a:solidFill>
      </dgm:spPr>
      <dgm:t>
        <a:bodyPr/>
        <a:lstStyle/>
        <a:p>
          <a:r>
            <a:rPr lang="en-US" b="0"/>
            <a:t>Governments / States</a:t>
          </a:r>
          <a:endParaRPr lang="en-GB"/>
        </a:p>
      </dgm:t>
    </dgm:pt>
    <dgm:pt modelId="{41891C4F-2715-7C40-B644-A5B5EE6B8D0E}" type="parTrans" cxnId="{A704D995-D06F-084F-BFDE-076383DF000F}">
      <dgm:prSet/>
      <dgm:spPr/>
      <dgm:t>
        <a:bodyPr/>
        <a:lstStyle/>
        <a:p>
          <a:endParaRPr lang="en-US"/>
        </a:p>
      </dgm:t>
    </dgm:pt>
    <dgm:pt modelId="{9D311EFC-A45E-C149-8A70-E123542EA2DA}" type="sibTrans" cxnId="{A704D995-D06F-084F-BFDE-076383DF000F}">
      <dgm:prSet/>
      <dgm:spPr/>
      <dgm:t>
        <a:bodyPr/>
        <a:lstStyle/>
        <a:p>
          <a:endParaRPr lang="en-US"/>
        </a:p>
      </dgm:t>
    </dgm:pt>
    <dgm:pt modelId="{0C59527C-6263-0746-B2BC-7E61FDCB8CB6}">
      <dgm:prSet/>
      <dgm:spPr>
        <a:solidFill>
          <a:srgbClr val="0E2D51"/>
        </a:solidFill>
      </dgm:spPr>
      <dgm:t>
        <a:bodyPr/>
        <a:lstStyle/>
        <a:p>
          <a:r>
            <a:rPr lang="en-US" b="0"/>
            <a:t>Employees</a:t>
          </a:r>
          <a:endParaRPr lang="en-GB"/>
        </a:p>
      </dgm:t>
    </dgm:pt>
    <dgm:pt modelId="{29D1BEB2-AED1-6C48-8CDA-0D69503D19C4}" type="parTrans" cxnId="{ABB87027-9C48-FD4A-9173-9D0157568FDC}">
      <dgm:prSet/>
      <dgm:spPr/>
      <dgm:t>
        <a:bodyPr/>
        <a:lstStyle/>
        <a:p>
          <a:endParaRPr lang="en-US"/>
        </a:p>
      </dgm:t>
    </dgm:pt>
    <dgm:pt modelId="{8D1B6D89-243E-154C-8E1F-7AF67C034288}" type="sibTrans" cxnId="{ABB87027-9C48-FD4A-9173-9D0157568FDC}">
      <dgm:prSet/>
      <dgm:spPr/>
      <dgm:t>
        <a:bodyPr/>
        <a:lstStyle/>
        <a:p>
          <a:endParaRPr lang="en-US"/>
        </a:p>
      </dgm:t>
    </dgm:pt>
    <dgm:pt modelId="{70A80E80-5CA4-0C4C-A559-35A62D498AC6}">
      <dgm:prSet/>
      <dgm:spPr>
        <a:solidFill>
          <a:srgbClr val="0E2D51"/>
        </a:solidFill>
      </dgm:spPr>
      <dgm:t>
        <a:bodyPr/>
        <a:lstStyle/>
        <a:p>
          <a:r>
            <a:rPr lang="en-US" b="0"/>
            <a:t>Script Kiddies</a:t>
          </a:r>
          <a:endParaRPr lang="en-GB"/>
        </a:p>
      </dgm:t>
    </dgm:pt>
    <dgm:pt modelId="{EAF497F6-4B8D-9D4F-949F-7E45F63A8729}" type="parTrans" cxnId="{51E89E18-DA2A-AE41-8BE3-3BBD83AC5B34}">
      <dgm:prSet/>
      <dgm:spPr/>
      <dgm:t>
        <a:bodyPr/>
        <a:lstStyle/>
        <a:p>
          <a:endParaRPr lang="en-US"/>
        </a:p>
      </dgm:t>
    </dgm:pt>
    <dgm:pt modelId="{BD9E8296-76F1-834E-9C8E-9E0C368E0C84}" type="sibTrans" cxnId="{51E89E18-DA2A-AE41-8BE3-3BBD83AC5B34}">
      <dgm:prSet/>
      <dgm:spPr/>
      <dgm:t>
        <a:bodyPr/>
        <a:lstStyle/>
        <a:p>
          <a:endParaRPr lang="en-US"/>
        </a:p>
      </dgm:t>
    </dgm:pt>
    <dgm:pt modelId="{25DC2E88-99DD-BA4C-99CB-7FBBEB57AC78}" type="pres">
      <dgm:prSet presAssocID="{961D1F1B-128A-5346-920F-BE6C4896A58F}" presName="diagram" presStyleCnt="0">
        <dgm:presLayoutVars>
          <dgm:dir/>
          <dgm:resizeHandles val="exact"/>
        </dgm:presLayoutVars>
      </dgm:prSet>
      <dgm:spPr/>
    </dgm:pt>
    <dgm:pt modelId="{AE380D17-64C3-404D-B08D-9AEF351932FC}" type="pres">
      <dgm:prSet presAssocID="{19C914A1-1033-564B-BF56-BCA519EC2FC5}" presName="node" presStyleLbl="node1" presStyleIdx="0" presStyleCnt="8">
        <dgm:presLayoutVars>
          <dgm:bulletEnabled val="1"/>
        </dgm:presLayoutVars>
      </dgm:prSet>
      <dgm:spPr/>
    </dgm:pt>
    <dgm:pt modelId="{EA36BB7A-5208-E94D-9EAE-28E08D327743}" type="pres">
      <dgm:prSet presAssocID="{1E9C0CB8-606F-6848-AFA2-CDC14595A202}" presName="sibTrans" presStyleCnt="0"/>
      <dgm:spPr/>
    </dgm:pt>
    <dgm:pt modelId="{98195499-54B3-C749-94F6-4F2988943555}" type="pres">
      <dgm:prSet presAssocID="{FFD44C51-C604-7043-AE9D-7A1BA27BAB18}" presName="node" presStyleLbl="node1" presStyleIdx="1" presStyleCnt="8">
        <dgm:presLayoutVars>
          <dgm:bulletEnabled val="1"/>
        </dgm:presLayoutVars>
      </dgm:prSet>
      <dgm:spPr/>
    </dgm:pt>
    <dgm:pt modelId="{3E90464D-B33F-4D45-B46F-F1C75BCA9053}" type="pres">
      <dgm:prSet presAssocID="{F924376A-32CF-E945-9227-78B556C7FB93}" presName="sibTrans" presStyleCnt="0"/>
      <dgm:spPr/>
    </dgm:pt>
    <dgm:pt modelId="{CBA1A7E8-0CCF-A440-8FBA-B042F26145F3}" type="pres">
      <dgm:prSet presAssocID="{636A5218-F610-A941-9530-DF3028EAA399}" presName="node" presStyleLbl="node1" presStyleIdx="2" presStyleCnt="8">
        <dgm:presLayoutVars>
          <dgm:bulletEnabled val="1"/>
        </dgm:presLayoutVars>
      </dgm:prSet>
      <dgm:spPr/>
    </dgm:pt>
    <dgm:pt modelId="{5DEB2E37-2BBF-0B49-AD16-55B9799A5B0A}" type="pres">
      <dgm:prSet presAssocID="{22613A0E-BAD2-0F41-9D44-1BD9DB99C683}" presName="sibTrans" presStyleCnt="0"/>
      <dgm:spPr/>
    </dgm:pt>
    <dgm:pt modelId="{CFC80DA2-208D-E641-8BCC-8976BC9BD4E7}" type="pres">
      <dgm:prSet presAssocID="{E2BA52A1-6EB2-5248-8A11-07B073068997}" presName="node" presStyleLbl="node1" presStyleIdx="3" presStyleCnt="8">
        <dgm:presLayoutVars>
          <dgm:bulletEnabled val="1"/>
        </dgm:presLayoutVars>
      </dgm:prSet>
      <dgm:spPr/>
    </dgm:pt>
    <dgm:pt modelId="{1D529662-687D-F243-8A2B-EFFDBB21BF9F}" type="pres">
      <dgm:prSet presAssocID="{CB633035-55FD-B048-80EC-F7066D5A775D}" presName="sibTrans" presStyleCnt="0"/>
      <dgm:spPr/>
    </dgm:pt>
    <dgm:pt modelId="{E4AEA3EF-3B26-6844-9C5D-EC66992CC810}" type="pres">
      <dgm:prSet presAssocID="{7E60FF5C-A57F-B141-9621-0F653D85FFDA}" presName="node" presStyleLbl="node1" presStyleIdx="4" presStyleCnt="8">
        <dgm:presLayoutVars>
          <dgm:bulletEnabled val="1"/>
        </dgm:presLayoutVars>
      </dgm:prSet>
      <dgm:spPr/>
    </dgm:pt>
    <dgm:pt modelId="{6F15CC96-0397-5D4C-9A2B-F95044E7DCB1}" type="pres">
      <dgm:prSet presAssocID="{3CDFE374-FC07-524F-98AE-7737E0D8FDD6}" presName="sibTrans" presStyleCnt="0"/>
      <dgm:spPr/>
    </dgm:pt>
    <dgm:pt modelId="{E55AEA6D-13D3-A34E-BD1D-FD44367AFFF7}" type="pres">
      <dgm:prSet presAssocID="{9DE14D4B-D818-F74F-86BB-38DAB8925E07}" presName="node" presStyleLbl="node1" presStyleIdx="5" presStyleCnt="8">
        <dgm:presLayoutVars>
          <dgm:bulletEnabled val="1"/>
        </dgm:presLayoutVars>
      </dgm:prSet>
      <dgm:spPr/>
    </dgm:pt>
    <dgm:pt modelId="{8A3B8276-9407-994C-8F66-3545AEA0C74C}" type="pres">
      <dgm:prSet presAssocID="{9D311EFC-A45E-C149-8A70-E123542EA2DA}" presName="sibTrans" presStyleCnt="0"/>
      <dgm:spPr/>
    </dgm:pt>
    <dgm:pt modelId="{657403D1-D2AD-804B-8DB4-03B28A881EB3}" type="pres">
      <dgm:prSet presAssocID="{0C59527C-6263-0746-B2BC-7E61FDCB8CB6}" presName="node" presStyleLbl="node1" presStyleIdx="6" presStyleCnt="8">
        <dgm:presLayoutVars>
          <dgm:bulletEnabled val="1"/>
        </dgm:presLayoutVars>
      </dgm:prSet>
      <dgm:spPr/>
    </dgm:pt>
    <dgm:pt modelId="{A7BEE9AF-942E-D049-A837-701C0673E103}" type="pres">
      <dgm:prSet presAssocID="{8D1B6D89-243E-154C-8E1F-7AF67C034288}" presName="sibTrans" presStyleCnt="0"/>
      <dgm:spPr/>
    </dgm:pt>
    <dgm:pt modelId="{ED4728FA-0CB8-EB45-84D5-56E6FE8B860B}" type="pres">
      <dgm:prSet presAssocID="{70A80E80-5CA4-0C4C-A559-35A62D498AC6}" presName="node" presStyleLbl="node1" presStyleIdx="7" presStyleCnt="8">
        <dgm:presLayoutVars>
          <dgm:bulletEnabled val="1"/>
        </dgm:presLayoutVars>
      </dgm:prSet>
      <dgm:spPr/>
    </dgm:pt>
  </dgm:ptLst>
  <dgm:cxnLst>
    <dgm:cxn modelId="{51E89E18-DA2A-AE41-8BE3-3BBD83AC5B34}" srcId="{961D1F1B-128A-5346-920F-BE6C4896A58F}" destId="{70A80E80-5CA4-0C4C-A559-35A62D498AC6}" srcOrd="7" destOrd="0" parTransId="{EAF497F6-4B8D-9D4F-949F-7E45F63A8729}" sibTransId="{BD9E8296-76F1-834E-9C8E-9E0C368E0C84}"/>
    <dgm:cxn modelId="{D92C6F19-E1B8-C941-80C7-528808B06A58}" type="presOf" srcId="{9DE14D4B-D818-F74F-86BB-38DAB8925E07}" destId="{E55AEA6D-13D3-A34E-BD1D-FD44367AFFF7}" srcOrd="0" destOrd="0" presId="urn:microsoft.com/office/officeart/2005/8/layout/default"/>
    <dgm:cxn modelId="{5F5E7A1B-C927-D54F-8D3B-74096A43E79B}" type="presOf" srcId="{0C59527C-6263-0746-B2BC-7E61FDCB8CB6}" destId="{657403D1-D2AD-804B-8DB4-03B28A881EB3}" srcOrd="0" destOrd="0" presId="urn:microsoft.com/office/officeart/2005/8/layout/default"/>
    <dgm:cxn modelId="{22CFEA23-7849-5F49-A9D3-8310F1205F1B}" type="presOf" srcId="{E2BA52A1-6EB2-5248-8A11-07B073068997}" destId="{CFC80DA2-208D-E641-8BCC-8976BC9BD4E7}" srcOrd="0" destOrd="0" presId="urn:microsoft.com/office/officeart/2005/8/layout/default"/>
    <dgm:cxn modelId="{ABB87027-9C48-FD4A-9173-9D0157568FDC}" srcId="{961D1F1B-128A-5346-920F-BE6C4896A58F}" destId="{0C59527C-6263-0746-B2BC-7E61FDCB8CB6}" srcOrd="6" destOrd="0" parTransId="{29D1BEB2-AED1-6C48-8CDA-0D69503D19C4}" sibTransId="{8D1B6D89-243E-154C-8E1F-7AF67C034288}"/>
    <dgm:cxn modelId="{17ECC72A-FFCD-2D49-BC56-0BE1994D7F04}" srcId="{961D1F1B-128A-5346-920F-BE6C4896A58F}" destId="{7E60FF5C-A57F-B141-9621-0F653D85FFDA}" srcOrd="4" destOrd="0" parTransId="{BC426AD3-F4C2-BC4F-BCE9-2D609EDBF078}" sibTransId="{3CDFE374-FC07-524F-98AE-7737E0D8FDD6}"/>
    <dgm:cxn modelId="{F1B2CF3C-E669-774C-A723-0EF94A7B4453}" srcId="{961D1F1B-128A-5346-920F-BE6C4896A58F}" destId="{E2BA52A1-6EB2-5248-8A11-07B073068997}" srcOrd="3" destOrd="0" parTransId="{3CCC4D87-DA73-AB49-B552-35D9B63705DE}" sibTransId="{CB633035-55FD-B048-80EC-F7066D5A775D}"/>
    <dgm:cxn modelId="{14B21142-4265-8246-8AE6-8A61E980D752}" type="presOf" srcId="{961D1F1B-128A-5346-920F-BE6C4896A58F}" destId="{25DC2E88-99DD-BA4C-99CB-7FBBEB57AC78}" srcOrd="0" destOrd="0" presId="urn:microsoft.com/office/officeart/2005/8/layout/default"/>
    <dgm:cxn modelId="{B68D054F-AFE1-0245-B70E-3BFDFF3AC6C6}" type="presOf" srcId="{FFD44C51-C604-7043-AE9D-7A1BA27BAB18}" destId="{98195499-54B3-C749-94F6-4F2988943555}" srcOrd="0" destOrd="0" presId="urn:microsoft.com/office/officeart/2005/8/layout/default"/>
    <dgm:cxn modelId="{C0E88286-7F32-7240-B3C5-4583EDDE1971}" srcId="{961D1F1B-128A-5346-920F-BE6C4896A58F}" destId="{636A5218-F610-A941-9530-DF3028EAA399}" srcOrd="2" destOrd="0" parTransId="{F1D7B173-F80A-FA4F-8098-53554A2E3F08}" sibTransId="{22613A0E-BAD2-0F41-9D44-1BD9DB99C683}"/>
    <dgm:cxn modelId="{F80B138E-16EF-A84B-AB93-65290BFECCFC}" srcId="{961D1F1B-128A-5346-920F-BE6C4896A58F}" destId="{FFD44C51-C604-7043-AE9D-7A1BA27BAB18}" srcOrd="1" destOrd="0" parTransId="{54609445-5A2B-2841-85A7-256E8F2DE2DC}" sibTransId="{F924376A-32CF-E945-9227-78B556C7FB93}"/>
    <dgm:cxn modelId="{A704D995-D06F-084F-BFDE-076383DF000F}" srcId="{961D1F1B-128A-5346-920F-BE6C4896A58F}" destId="{9DE14D4B-D818-F74F-86BB-38DAB8925E07}" srcOrd="5" destOrd="0" parTransId="{41891C4F-2715-7C40-B644-A5B5EE6B8D0E}" sibTransId="{9D311EFC-A45E-C149-8A70-E123542EA2DA}"/>
    <dgm:cxn modelId="{6316F09C-969D-E146-8D43-CA670D53F044}" type="presOf" srcId="{19C914A1-1033-564B-BF56-BCA519EC2FC5}" destId="{AE380D17-64C3-404D-B08D-9AEF351932FC}" srcOrd="0" destOrd="0" presId="urn:microsoft.com/office/officeart/2005/8/layout/default"/>
    <dgm:cxn modelId="{6913629E-918E-C448-BC3E-4C09165D7985}" type="presOf" srcId="{70A80E80-5CA4-0C4C-A559-35A62D498AC6}" destId="{ED4728FA-0CB8-EB45-84D5-56E6FE8B860B}" srcOrd="0" destOrd="0" presId="urn:microsoft.com/office/officeart/2005/8/layout/default"/>
    <dgm:cxn modelId="{9F73EDCD-2F3F-EA43-8498-AC6B68147CF9}" type="presOf" srcId="{7E60FF5C-A57F-B141-9621-0F653D85FFDA}" destId="{E4AEA3EF-3B26-6844-9C5D-EC66992CC810}" srcOrd="0" destOrd="0" presId="urn:microsoft.com/office/officeart/2005/8/layout/default"/>
    <dgm:cxn modelId="{40413EE3-A505-B046-AF80-739441C381A0}" srcId="{961D1F1B-128A-5346-920F-BE6C4896A58F}" destId="{19C914A1-1033-564B-BF56-BCA519EC2FC5}" srcOrd="0" destOrd="0" parTransId="{F5D48154-8ADA-7040-A3F4-8D7E2CF8C0CA}" sibTransId="{1E9C0CB8-606F-6848-AFA2-CDC14595A202}"/>
    <dgm:cxn modelId="{8B4215EB-CF28-0C41-8638-32D620BDA7E3}" type="presOf" srcId="{636A5218-F610-A941-9530-DF3028EAA399}" destId="{CBA1A7E8-0CCF-A440-8FBA-B042F26145F3}" srcOrd="0" destOrd="0" presId="urn:microsoft.com/office/officeart/2005/8/layout/default"/>
    <dgm:cxn modelId="{11CFFC3E-3595-234A-99D7-5B9268D0220C}" type="presParOf" srcId="{25DC2E88-99DD-BA4C-99CB-7FBBEB57AC78}" destId="{AE380D17-64C3-404D-B08D-9AEF351932FC}" srcOrd="0" destOrd="0" presId="urn:microsoft.com/office/officeart/2005/8/layout/default"/>
    <dgm:cxn modelId="{C2991423-637D-EE46-B68F-DC64719CD20F}" type="presParOf" srcId="{25DC2E88-99DD-BA4C-99CB-7FBBEB57AC78}" destId="{EA36BB7A-5208-E94D-9EAE-28E08D327743}" srcOrd="1" destOrd="0" presId="urn:microsoft.com/office/officeart/2005/8/layout/default"/>
    <dgm:cxn modelId="{E09ECE5E-D2BC-3246-A89B-ED6C43AB6399}" type="presParOf" srcId="{25DC2E88-99DD-BA4C-99CB-7FBBEB57AC78}" destId="{98195499-54B3-C749-94F6-4F2988943555}" srcOrd="2" destOrd="0" presId="urn:microsoft.com/office/officeart/2005/8/layout/default"/>
    <dgm:cxn modelId="{9CDDA4ED-EE37-B942-A362-191DD21C3A4F}" type="presParOf" srcId="{25DC2E88-99DD-BA4C-99CB-7FBBEB57AC78}" destId="{3E90464D-B33F-4D45-B46F-F1C75BCA9053}" srcOrd="3" destOrd="0" presId="urn:microsoft.com/office/officeart/2005/8/layout/default"/>
    <dgm:cxn modelId="{BDD7E694-4060-8946-B2AE-F498FE18E0A3}" type="presParOf" srcId="{25DC2E88-99DD-BA4C-99CB-7FBBEB57AC78}" destId="{CBA1A7E8-0CCF-A440-8FBA-B042F26145F3}" srcOrd="4" destOrd="0" presId="urn:microsoft.com/office/officeart/2005/8/layout/default"/>
    <dgm:cxn modelId="{94BDB874-5A68-344C-B468-5B8AC1845DBC}" type="presParOf" srcId="{25DC2E88-99DD-BA4C-99CB-7FBBEB57AC78}" destId="{5DEB2E37-2BBF-0B49-AD16-55B9799A5B0A}" srcOrd="5" destOrd="0" presId="urn:microsoft.com/office/officeart/2005/8/layout/default"/>
    <dgm:cxn modelId="{6EC7B414-AFF1-5A42-AFA7-78649CEB656F}" type="presParOf" srcId="{25DC2E88-99DD-BA4C-99CB-7FBBEB57AC78}" destId="{CFC80DA2-208D-E641-8BCC-8976BC9BD4E7}" srcOrd="6" destOrd="0" presId="urn:microsoft.com/office/officeart/2005/8/layout/default"/>
    <dgm:cxn modelId="{A8B26FB5-DDB3-4B45-A059-A7267D6AACD4}" type="presParOf" srcId="{25DC2E88-99DD-BA4C-99CB-7FBBEB57AC78}" destId="{1D529662-687D-F243-8A2B-EFFDBB21BF9F}" srcOrd="7" destOrd="0" presId="urn:microsoft.com/office/officeart/2005/8/layout/default"/>
    <dgm:cxn modelId="{4D0D85E2-66CC-8F4A-B4D3-83F7B6A5D207}" type="presParOf" srcId="{25DC2E88-99DD-BA4C-99CB-7FBBEB57AC78}" destId="{E4AEA3EF-3B26-6844-9C5D-EC66992CC810}" srcOrd="8" destOrd="0" presId="urn:microsoft.com/office/officeart/2005/8/layout/default"/>
    <dgm:cxn modelId="{E13E342B-3592-C840-A7C9-E5C7B982D5FF}" type="presParOf" srcId="{25DC2E88-99DD-BA4C-99CB-7FBBEB57AC78}" destId="{6F15CC96-0397-5D4C-9A2B-F95044E7DCB1}" srcOrd="9" destOrd="0" presId="urn:microsoft.com/office/officeart/2005/8/layout/default"/>
    <dgm:cxn modelId="{592C9089-5E9F-6E47-8B7B-C9DBB1480AB1}" type="presParOf" srcId="{25DC2E88-99DD-BA4C-99CB-7FBBEB57AC78}" destId="{E55AEA6D-13D3-A34E-BD1D-FD44367AFFF7}" srcOrd="10" destOrd="0" presId="urn:microsoft.com/office/officeart/2005/8/layout/default"/>
    <dgm:cxn modelId="{0AFB09D4-9C02-A549-8C02-47F84E6A2C9D}" type="presParOf" srcId="{25DC2E88-99DD-BA4C-99CB-7FBBEB57AC78}" destId="{8A3B8276-9407-994C-8F66-3545AEA0C74C}" srcOrd="11" destOrd="0" presId="urn:microsoft.com/office/officeart/2005/8/layout/default"/>
    <dgm:cxn modelId="{ABFA2129-6BF0-1F4B-BC94-C093A1BE8FFE}" type="presParOf" srcId="{25DC2E88-99DD-BA4C-99CB-7FBBEB57AC78}" destId="{657403D1-D2AD-804B-8DB4-03B28A881EB3}" srcOrd="12" destOrd="0" presId="urn:microsoft.com/office/officeart/2005/8/layout/default"/>
    <dgm:cxn modelId="{1761202C-0C93-F849-ACAF-11791DBD4FAA}" type="presParOf" srcId="{25DC2E88-99DD-BA4C-99CB-7FBBEB57AC78}" destId="{A7BEE9AF-942E-D049-A837-701C0673E103}" srcOrd="13" destOrd="0" presId="urn:microsoft.com/office/officeart/2005/8/layout/default"/>
    <dgm:cxn modelId="{6AE085F8-E067-6A43-83E4-B5B52D49F07C}" type="presParOf" srcId="{25DC2E88-99DD-BA4C-99CB-7FBBEB57AC78}" destId="{ED4728FA-0CB8-EB45-84D5-56E6FE8B860B}"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6E780E-5612-CC4F-9901-64FBB7B5640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711FF4A-418D-724F-9FF7-9E5A73405859}">
      <dgm:prSet/>
      <dgm:spPr>
        <a:solidFill>
          <a:srgbClr val="0E2D51"/>
        </a:solidFill>
      </dgm:spPr>
      <dgm:t>
        <a:bodyPr/>
        <a:lstStyle/>
        <a:p>
          <a:r>
            <a:rPr lang="en-US" b="0"/>
            <a:t>Advanced</a:t>
          </a:r>
          <a:endParaRPr lang="en-GB"/>
        </a:p>
      </dgm:t>
    </dgm:pt>
    <dgm:pt modelId="{E8821540-66A6-DE40-861A-1BAE8D75DE38}" type="parTrans" cxnId="{3EFDA2B9-834F-E743-97A1-DFFE034B46DB}">
      <dgm:prSet/>
      <dgm:spPr/>
      <dgm:t>
        <a:bodyPr/>
        <a:lstStyle/>
        <a:p>
          <a:endParaRPr lang="en-US"/>
        </a:p>
      </dgm:t>
    </dgm:pt>
    <dgm:pt modelId="{7A0A97CB-5B6B-7444-8381-2FE04E66DA2C}" type="sibTrans" cxnId="{3EFDA2B9-834F-E743-97A1-DFFE034B46DB}">
      <dgm:prSet/>
      <dgm:spPr/>
      <dgm:t>
        <a:bodyPr/>
        <a:lstStyle/>
        <a:p>
          <a:endParaRPr lang="en-US"/>
        </a:p>
      </dgm:t>
    </dgm:pt>
    <dgm:pt modelId="{09801587-1FCA-E24B-9D50-A112AB066ADB}">
      <dgm:prSet/>
      <dgm:spPr/>
      <dgm:t>
        <a:bodyPr/>
        <a:lstStyle/>
        <a:p>
          <a:r>
            <a:rPr lang="en-US" b="0" dirty="0">
              <a:solidFill>
                <a:srgbClr val="0E2D51"/>
              </a:solidFill>
            </a:rPr>
            <a:t>Specific target and goal;</a:t>
          </a:r>
          <a:endParaRPr lang="en-GB" dirty="0">
            <a:solidFill>
              <a:srgbClr val="0E2D51"/>
            </a:solidFill>
          </a:endParaRPr>
        </a:p>
      </dgm:t>
    </dgm:pt>
    <dgm:pt modelId="{CFECD622-507B-1049-8BB6-D8EFAA59E963}" type="parTrans" cxnId="{FD8F4675-51A3-4441-95C6-52390FE81992}">
      <dgm:prSet/>
      <dgm:spPr/>
      <dgm:t>
        <a:bodyPr/>
        <a:lstStyle/>
        <a:p>
          <a:endParaRPr lang="en-US"/>
        </a:p>
      </dgm:t>
    </dgm:pt>
    <dgm:pt modelId="{5837C61D-9947-7143-85F7-43B754CA9AB9}" type="sibTrans" cxnId="{FD8F4675-51A3-4441-95C6-52390FE81992}">
      <dgm:prSet/>
      <dgm:spPr/>
      <dgm:t>
        <a:bodyPr/>
        <a:lstStyle/>
        <a:p>
          <a:endParaRPr lang="en-US"/>
        </a:p>
      </dgm:t>
    </dgm:pt>
    <dgm:pt modelId="{0356488B-AC87-444B-BFFA-FEB202EC5497}">
      <dgm:prSet/>
      <dgm:spPr/>
      <dgm:t>
        <a:bodyPr/>
        <a:lstStyle/>
        <a:p>
          <a:r>
            <a:rPr lang="en-US" b="0" dirty="0">
              <a:solidFill>
                <a:srgbClr val="0E2D51"/>
              </a:solidFill>
            </a:rPr>
            <a:t>Full spectrum of various techniques for intelligence gathering, including wiretapping, and computer intrusion.</a:t>
          </a:r>
          <a:endParaRPr lang="en-GB" dirty="0">
            <a:solidFill>
              <a:srgbClr val="0E2D51"/>
            </a:solidFill>
          </a:endParaRPr>
        </a:p>
      </dgm:t>
    </dgm:pt>
    <dgm:pt modelId="{F7F43B54-9008-3244-8707-2214BE69D20E}" type="parTrans" cxnId="{E71B1D2F-AF6C-D649-8885-9E2BAAEFE2C2}">
      <dgm:prSet/>
      <dgm:spPr/>
      <dgm:t>
        <a:bodyPr/>
        <a:lstStyle/>
        <a:p>
          <a:endParaRPr lang="en-US"/>
        </a:p>
      </dgm:t>
    </dgm:pt>
    <dgm:pt modelId="{E0DEA378-D12F-8547-AEF4-695148B01CF9}" type="sibTrans" cxnId="{E71B1D2F-AF6C-D649-8885-9E2BAAEFE2C2}">
      <dgm:prSet/>
      <dgm:spPr/>
      <dgm:t>
        <a:bodyPr/>
        <a:lstStyle/>
        <a:p>
          <a:endParaRPr lang="en-US"/>
        </a:p>
      </dgm:t>
    </dgm:pt>
    <dgm:pt modelId="{932E18FA-F4A4-6047-8443-BDA2EE6F0713}">
      <dgm:prSet/>
      <dgm:spPr>
        <a:solidFill>
          <a:srgbClr val="7D4990"/>
        </a:solidFill>
      </dgm:spPr>
      <dgm:t>
        <a:bodyPr/>
        <a:lstStyle/>
        <a:p>
          <a:r>
            <a:rPr lang="en-US" b="0"/>
            <a:t>Persistent</a:t>
          </a:r>
          <a:endParaRPr lang="en-GB"/>
        </a:p>
      </dgm:t>
    </dgm:pt>
    <dgm:pt modelId="{B0F30822-B846-4C46-8C82-9A99E7820279}" type="parTrans" cxnId="{87E12C42-13B4-FA45-8020-E743F935369A}">
      <dgm:prSet/>
      <dgm:spPr/>
      <dgm:t>
        <a:bodyPr/>
        <a:lstStyle/>
        <a:p>
          <a:endParaRPr lang="en-US"/>
        </a:p>
      </dgm:t>
    </dgm:pt>
    <dgm:pt modelId="{BD641FAC-334A-3849-ABB4-F328776BD51D}" type="sibTrans" cxnId="{87E12C42-13B4-FA45-8020-E743F935369A}">
      <dgm:prSet/>
      <dgm:spPr/>
      <dgm:t>
        <a:bodyPr/>
        <a:lstStyle/>
        <a:p>
          <a:endParaRPr lang="en-US"/>
        </a:p>
      </dgm:t>
    </dgm:pt>
    <dgm:pt modelId="{04E6517B-ED4A-BB47-8D34-4BD3FB7F01E6}">
      <dgm:prSet/>
      <dgm:spPr/>
      <dgm:t>
        <a:bodyPr/>
        <a:lstStyle/>
        <a:p>
          <a:r>
            <a:rPr lang="en-US" b="0" dirty="0">
              <a:solidFill>
                <a:srgbClr val="0E2D51"/>
              </a:solidFill>
            </a:rPr>
            <a:t>Long duration (up to years);</a:t>
          </a:r>
          <a:endParaRPr lang="en-GB" dirty="0">
            <a:solidFill>
              <a:srgbClr val="0E2D51"/>
            </a:solidFill>
          </a:endParaRPr>
        </a:p>
      </dgm:t>
    </dgm:pt>
    <dgm:pt modelId="{EE5A4A16-381A-3148-8D7C-E691FE6DB697}" type="parTrans" cxnId="{95BDB2E5-0A9B-1044-8825-8938211CE60A}">
      <dgm:prSet/>
      <dgm:spPr/>
      <dgm:t>
        <a:bodyPr/>
        <a:lstStyle/>
        <a:p>
          <a:endParaRPr lang="en-US"/>
        </a:p>
      </dgm:t>
    </dgm:pt>
    <dgm:pt modelId="{E80DE259-DC6F-BE45-95FA-3E5FE3E34657}" type="sibTrans" cxnId="{95BDB2E5-0A9B-1044-8825-8938211CE60A}">
      <dgm:prSet/>
      <dgm:spPr/>
      <dgm:t>
        <a:bodyPr/>
        <a:lstStyle/>
        <a:p>
          <a:endParaRPr lang="en-US"/>
        </a:p>
      </dgm:t>
    </dgm:pt>
    <dgm:pt modelId="{68B24568-4DCD-184B-AB0E-6DEBA8054C3B}">
      <dgm:prSet/>
      <dgm:spPr/>
      <dgm:t>
        <a:bodyPr/>
        <a:lstStyle/>
        <a:p>
          <a:r>
            <a:rPr lang="en-US" b="0" dirty="0">
              <a:solidFill>
                <a:srgbClr val="0E2D51"/>
              </a:solidFill>
            </a:rPr>
            <a:t>‘Low and slow’ approach.</a:t>
          </a:r>
          <a:endParaRPr lang="en-GB" dirty="0">
            <a:solidFill>
              <a:srgbClr val="0E2D51"/>
            </a:solidFill>
          </a:endParaRPr>
        </a:p>
      </dgm:t>
    </dgm:pt>
    <dgm:pt modelId="{C3966029-304A-6248-AE0D-91F87BDED9F5}" type="parTrans" cxnId="{4E8BD5BA-7B09-0841-BBBB-4D1566CB905D}">
      <dgm:prSet/>
      <dgm:spPr/>
      <dgm:t>
        <a:bodyPr/>
        <a:lstStyle/>
        <a:p>
          <a:endParaRPr lang="en-US"/>
        </a:p>
      </dgm:t>
    </dgm:pt>
    <dgm:pt modelId="{6B0B0BE6-B99C-6F4D-8767-D520AFEC660B}" type="sibTrans" cxnId="{4E8BD5BA-7B09-0841-BBBB-4D1566CB905D}">
      <dgm:prSet/>
      <dgm:spPr/>
      <dgm:t>
        <a:bodyPr/>
        <a:lstStyle/>
        <a:p>
          <a:endParaRPr lang="en-US"/>
        </a:p>
      </dgm:t>
    </dgm:pt>
    <dgm:pt modelId="{20E4B735-A523-1141-9C50-FEA3DAAB255C}">
      <dgm:prSet/>
      <dgm:spPr/>
      <dgm:t>
        <a:bodyPr/>
        <a:lstStyle/>
        <a:p>
          <a:r>
            <a:rPr lang="en-US" b="0"/>
            <a:t>Threat</a:t>
          </a:r>
          <a:endParaRPr lang="en-GB"/>
        </a:p>
      </dgm:t>
    </dgm:pt>
    <dgm:pt modelId="{C0510D94-921B-8C4C-B497-D08FF4CBD475}" type="parTrans" cxnId="{2C7F385C-6A24-AA46-9AF9-2DA02D305CDD}">
      <dgm:prSet/>
      <dgm:spPr/>
      <dgm:t>
        <a:bodyPr/>
        <a:lstStyle/>
        <a:p>
          <a:endParaRPr lang="en-US"/>
        </a:p>
      </dgm:t>
    </dgm:pt>
    <dgm:pt modelId="{216F5DCC-1DAE-4A4B-85A1-BA2F2BC907C4}" type="sibTrans" cxnId="{2C7F385C-6A24-AA46-9AF9-2DA02D305CDD}">
      <dgm:prSet/>
      <dgm:spPr/>
      <dgm:t>
        <a:bodyPr/>
        <a:lstStyle/>
        <a:p>
          <a:endParaRPr lang="en-US"/>
        </a:p>
      </dgm:t>
    </dgm:pt>
    <dgm:pt modelId="{84C482C8-F74C-EC45-965D-F8A7D5E815F9}">
      <dgm:prSet/>
      <dgm:spPr/>
      <dgm:t>
        <a:bodyPr/>
        <a:lstStyle/>
        <a:p>
          <a:r>
            <a:rPr lang="en-US" b="0" dirty="0">
              <a:solidFill>
                <a:srgbClr val="0E2D51"/>
              </a:solidFill>
            </a:rPr>
            <a:t>Complex and effective attack on high-profile targets:</a:t>
          </a:r>
          <a:endParaRPr lang="en-GB" dirty="0">
            <a:solidFill>
              <a:srgbClr val="0E2D51"/>
            </a:solidFill>
          </a:endParaRPr>
        </a:p>
      </dgm:t>
    </dgm:pt>
    <dgm:pt modelId="{3F5D8DC3-1400-3243-871B-710870C38702}" type="parTrans" cxnId="{646FDB6D-5A5A-D949-9542-A7CEB0438FA6}">
      <dgm:prSet/>
      <dgm:spPr/>
      <dgm:t>
        <a:bodyPr/>
        <a:lstStyle/>
        <a:p>
          <a:endParaRPr lang="en-US"/>
        </a:p>
      </dgm:t>
    </dgm:pt>
    <dgm:pt modelId="{A3028D17-A978-4A46-AF33-39890AD06E99}" type="sibTrans" cxnId="{646FDB6D-5A5A-D949-9542-A7CEB0438FA6}">
      <dgm:prSet/>
      <dgm:spPr/>
      <dgm:t>
        <a:bodyPr/>
        <a:lstStyle/>
        <a:p>
          <a:endParaRPr lang="en-US"/>
        </a:p>
      </dgm:t>
    </dgm:pt>
    <dgm:pt modelId="{C4D0EFCE-24EA-C241-9FF7-71254D63B7FC}">
      <dgm:prSet/>
      <dgm:spPr/>
      <dgm:t>
        <a:bodyPr/>
        <a:lstStyle/>
        <a:p>
          <a:r>
            <a:rPr lang="en-US" b="0" dirty="0">
              <a:solidFill>
                <a:srgbClr val="0E2D51"/>
              </a:solidFill>
            </a:rPr>
            <a:t>Governments.</a:t>
          </a:r>
          <a:endParaRPr lang="en-GB" dirty="0">
            <a:solidFill>
              <a:srgbClr val="0E2D51"/>
            </a:solidFill>
          </a:endParaRPr>
        </a:p>
      </dgm:t>
    </dgm:pt>
    <dgm:pt modelId="{36B7A8FD-ACBC-8744-9583-55BF4AE9253C}" type="parTrans" cxnId="{8711D821-EBAD-624B-8FDE-EA7A2E0F7772}">
      <dgm:prSet/>
      <dgm:spPr/>
      <dgm:t>
        <a:bodyPr/>
        <a:lstStyle/>
        <a:p>
          <a:endParaRPr lang="en-US"/>
        </a:p>
      </dgm:t>
    </dgm:pt>
    <dgm:pt modelId="{9FC5D35E-8BD8-B846-AF40-1B5E5AA0E814}" type="sibTrans" cxnId="{8711D821-EBAD-624B-8FDE-EA7A2E0F7772}">
      <dgm:prSet/>
      <dgm:spPr/>
      <dgm:t>
        <a:bodyPr/>
        <a:lstStyle/>
        <a:p>
          <a:endParaRPr lang="en-US"/>
        </a:p>
      </dgm:t>
    </dgm:pt>
    <dgm:pt modelId="{0FF696B5-FBFA-5C43-A804-49E46F4F57EB}">
      <dgm:prSet/>
      <dgm:spPr/>
      <dgm:t>
        <a:bodyPr/>
        <a:lstStyle/>
        <a:p>
          <a:r>
            <a:rPr lang="en-US" b="0" dirty="0">
              <a:solidFill>
                <a:srgbClr val="0E2D51"/>
              </a:solidFill>
            </a:rPr>
            <a:t>Multinational companies / organizations.</a:t>
          </a:r>
          <a:endParaRPr lang="en-GB" dirty="0">
            <a:solidFill>
              <a:srgbClr val="0E2D51"/>
            </a:solidFill>
          </a:endParaRPr>
        </a:p>
      </dgm:t>
    </dgm:pt>
    <dgm:pt modelId="{D1E66C56-2AF8-104D-9735-BA9B9993C921}" type="parTrans" cxnId="{3E8DCC4E-D9C4-C04B-8A67-AB417A52C77D}">
      <dgm:prSet/>
      <dgm:spPr/>
      <dgm:t>
        <a:bodyPr/>
        <a:lstStyle/>
        <a:p>
          <a:endParaRPr lang="en-US"/>
        </a:p>
      </dgm:t>
    </dgm:pt>
    <dgm:pt modelId="{AFA4C0A7-AD5F-6343-B7D1-F2B16A497D44}" type="sibTrans" cxnId="{3E8DCC4E-D9C4-C04B-8A67-AB417A52C77D}">
      <dgm:prSet/>
      <dgm:spPr/>
      <dgm:t>
        <a:bodyPr/>
        <a:lstStyle/>
        <a:p>
          <a:endParaRPr lang="en-US"/>
        </a:p>
      </dgm:t>
    </dgm:pt>
    <dgm:pt modelId="{6590DF33-D236-414C-A448-813C27FE2636}">
      <dgm:prSet/>
      <dgm:spPr/>
      <dgm:t>
        <a:bodyPr/>
        <a:lstStyle/>
        <a:p>
          <a:r>
            <a:rPr lang="en-US" b="0" dirty="0">
              <a:solidFill>
                <a:srgbClr val="0E2D51"/>
              </a:solidFill>
            </a:rPr>
            <a:t>Result of attack is significant: huge losses.</a:t>
          </a:r>
          <a:endParaRPr lang="en-GB" dirty="0">
            <a:solidFill>
              <a:srgbClr val="0E2D51"/>
            </a:solidFill>
          </a:endParaRPr>
        </a:p>
      </dgm:t>
    </dgm:pt>
    <dgm:pt modelId="{D7795341-0FF0-3F42-A671-6FFF1A06A403}" type="parTrans" cxnId="{2F092CB5-98B6-544B-983C-67BBBC6FC0D6}">
      <dgm:prSet/>
      <dgm:spPr/>
      <dgm:t>
        <a:bodyPr/>
        <a:lstStyle/>
        <a:p>
          <a:endParaRPr lang="en-US"/>
        </a:p>
      </dgm:t>
    </dgm:pt>
    <dgm:pt modelId="{9BDD836D-7707-364D-A76C-AD3701CD2CCD}" type="sibTrans" cxnId="{2F092CB5-98B6-544B-983C-67BBBC6FC0D6}">
      <dgm:prSet/>
      <dgm:spPr/>
      <dgm:t>
        <a:bodyPr/>
        <a:lstStyle/>
        <a:p>
          <a:endParaRPr lang="en-US"/>
        </a:p>
      </dgm:t>
    </dgm:pt>
    <dgm:pt modelId="{1A9780A1-01A9-9546-99AA-69E30D2DB490}" type="pres">
      <dgm:prSet presAssocID="{256E780E-5612-CC4F-9901-64FBB7B56402}" presName="linear" presStyleCnt="0">
        <dgm:presLayoutVars>
          <dgm:animLvl val="lvl"/>
          <dgm:resizeHandles val="exact"/>
        </dgm:presLayoutVars>
      </dgm:prSet>
      <dgm:spPr/>
    </dgm:pt>
    <dgm:pt modelId="{B13D1272-511A-F042-A73E-F3D06B070B0B}" type="pres">
      <dgm:prSet presAssocID="{8711FF4A-418D-724F-9FF7-9E5A73405859}" presName="parentText" presStyleLbl="node1" presStyleIdx="0" presStyleCnt="3">
        <dgm:presLayoutVars>
          <dgm:chMax val="0"/>
          <dgm:bulletEnabled val="1"/>
        </dgm:presLayoutVars>
      </dgm:prSet>
      <dgm:spPr/>
    </dgm:pt>
    <dgm:pt modelId="{B0572221-D6E8-6947-BF62-76A1AB021448}" type="pres">
      <dgm:prSet presAssocID="{8711FF4A-418D-724F-9FF7-9E5A73405859}" presName="childText" presStyleLbl="revTx" presStyleIdx="0" presStyleCnt="3">
        <dgm:presLayoutVars>
          <dgm:bulletEnabled val="1"/>
        </dgm:presLayoutVars>
      </dgm:prSet>
      <dgm:spPr/>
    </dgm:pt>
    <dgm:pt modelId="{3E9B0E5D-9880-AF4E-A813-537CA1EFE54B}" type="pres">
      <dgm:prSet presAssocID="{932E18FA-F4A4-6047-8443-BDA2EE6F0713}" presName="parentText" presStyleLbl="node1" presStyleIdx="1" presStyleCnt="3">
        <dgm:presLayoutVars>
          <dgm:chMax val="0"/>
          <dgm:bulletEnabled val="1"/>
        </dgm:presLayoutVars>
      </dgm:prSet>
      <dgm:spPr/>
    </dgm:pt>
    <dgm:pt modelId="{7007B970-24AA-854E-BE19-D2FD39E079E6}" type="pres">
      <dgm:prSet presAssocID="{932E18FA-F4A4-6047-8443-BDA2EE6F0713}" presName="childText" presStyleLbl="revTx" presStyleIdx="1" presStyleCnt="3">
        <dgm:presLayoutVars>
          <dgm:bulletEnabled val="1"/>
        </dgm:presLayoutVars>
      </dgm:prSet>
      <dgm:spPr/>
    </dgm:pt>
    <dgm:pt modelId="{099E58FB-078E-6148-A54B-14FFABCD69DB}" type="pres">
      <dgm:prSet presAssocID="{20E4B735-A523-1141-9C50-FEA3DAAB255C}" presName="parentText" presStyleLbl="node1" presStyleIdx="2" presStyleCnt="3">
        <dgm:presLayoutVars>
          <dgm:chMax val="0"/>
          <dgm:bulletEnabled val="1"/>
        </dgm:presLayoutVars>
      </dgm:prSet>
      <dgm:spPr/>
    </dgm:pt>
    <dgm:pt modelId="{313CDE61-3CFC-4C4F-B9FB-3352CEAB4D8A}" type="pres">
      <dgm:prSet presAssocID="{20E4B735-A523-1141-9C50-FEA3DAAB255C}" presName="childText" presStyleLbl="revTx" presStyleIdx="2" presStyleCnt="3">
        <dgm:presLayoutVars>
          <dgm:bulletEnabled val="1"/>
        </dgm:presLayoutVars>
      </dgm:prSet>
      <dgm:spPr/>
    </dgm:pt>
  </dgm:ptLst>
  <dgm:cxnLst>
    <dgm:cxn modelId="{2E0F6D07-D84C-EE41-80A3-6D4308801215}" type="presOf" srcId="{6590DF33-D236-414C-A448-813C27FE2636}" destId="{313CDE61-3CFC-4C4F-B9FB-3352CEAB4D8A}" srcOrd="0" destOrd="3" presId="urn:microsoft.com/office/officeart/2005/8/layout/vList2"/>
    <dgm:cxn modelId="{8711D821-EBAD-624B-8FDE-EA7A2E0F7772}" srcId="{20E4B735-A523-1141-9C50-FEA3DAAB255C}" destId="{C4D0EFCE-24EA-C241-9FF7-71254D63B7FC}" srcOrd="1" destOrd="0" parTransId="{36B7A8FD-ACBC-8744-9583-55BF4AE9253C}" sibTransId="{9FC5D35E-8BD8-B846-AF40-1B5E5AA0E814}"/>
    <dgm:cxn modelId="{E71B1D2F-AF6C-D649-8885-9E2BAAEFE2C2}" srcId="{8711FF4A-418D-724F-9FF7-9E5A73405859}" destId="{0356488B-AC87-444B-BFFA-FEB202EC5497}" srcOrd="1" destOrd="0" parTransId="{F7F43B54-9008-3244-8707-2214BE69D20E}" sibTransId="{E0DEA378-D12F-8547-AEF4-695148B01CF9}"/>
    <dgm:cxn modelId="{BDA48633-12A4-C341-95A8-0E466F1F3285}" type="presOf" srcId="{68B24568-4DCD-184B-AB0E-6DEBA8054C3B}" destId="{7007B970-24AA-854E-BE19-D2FD39E079E6}" srcOrd="0" destOrd="1" presId="urn:microsoft.com/office/officeart/2005/8/layout/vList2"/>
    <dgm:cxn modelId="{8F6CAD35-412B-1049-821F-671ED26FBE42}" type="presOf" srcId="{0356488B-AC87-444B-BFFA-FEB202EC5497}" destId="{B0572221-D6E8-6947-BF62-76A1AB021448}" srcOrd="0" destOrd="1" presId="urn:microsoft.com/office/officeart/2005/8/layout/vList2"/>
    <dgm:cxn modelId="{52385B3B-0584-084D-BB88-3D3B72F25014}" type="presOf" srcId="{04E6517B-ED4A-BB47-8D34-4BD3FB7F01E6}" destId="{7007B970-24AA-854E-BE19-D2FD39E079E6}" srcOrd="0" destOrd="0" presId="urn:microsoft.com/office/officeart/2005/8/layout/vList2"/>
    <dgm:cxn modelId="{87E12C42-13B4-FA45-8020-E743F935369A}" srcId="{256E780E-5612-CC4F-9901-64FBB7B56402}" destId="{932E18FA-F4A4-6047-8443-BDA2EE6F0713}" srcOrd="1" destOrd="0" parTransId="{B0F30822-B846-4C46-8C82-9A99E7820279}" sibTransId="{BD641FAC-334A-3849-ABB4-F328776BD51D}"/>
    <dgm:cxn modelId="{3E8DCC4E-D9C4-C04B-8A67-AB417A52C77D}" srcId="{20E4B735-A523-1141-9C50-FEA3DAAB255C}" destId="{0FF696B5-FBFA-5C43-A804-49E46F4F57EB}" srcOrd="2" destOrd="0" parTransId="{D1E66C56-2AF8-104D-9735-BA9B9993C921}" sibTransId="{AFA4C0A7-AD5F-6343-B7D1-F2B16A497D44}"/>
    <dgm:cxn modelId="{2C7F385C-6A24-AA46-9AF9-2DA02D305CDD}" srcId="{256E780E-5612-CC4F-9901-64FBB7B56402}" destId="{20E4B735-A523-1141-9C50-FEA3DAAB255C}" srcOrd="2" destOrd="0" parTransId="{C0510D94-921B-8C4C-B497-D08FF4CBD475}" sibTransId="{216F5DCC-1DAE-4A4B-85A1-BA2F2BC907C4}"/>
    <dgm:cxn modelId="{646FDB6D-5A5A-D949-9542-A7CEB0438FA6}" srcId="{20E4B735-A523-1141-9C50-FEA3DAAB255C}" destId="{84C482C8-F74C-EC45-965D-F8A7D5E815F9}" srcOrd="0" destOrd="0" parTransId="{3F5D8DC3-1400-3243-871B-710870C38702}" sibTransId="{A3028D17-A978-4A46-AF33-39890AD06E99}"/>
    <dgm:cxn modelId="{E5314272-61C0-794B-9000-E6EB28B55F84}" type="presOf" srcId="{20E4B735-A523-1141-9C50-FEA3DAAB255C}" destId="{099E58FB-078E-6148-A54B-14FFABCD69DB}" srcOrd="0" destOrd="0" presId="urn:microsoft.com/office/officeart/2005/8/layout/vList2"/>
    <dgm:cxn modelId="{FD8F4675-51A3-4441-95C6-52390FE81992}" srcId="{8711FF4A-418D-724F-9FF7-9E5A73405859}" destId="{09801587-1FCA-E24B-9D50-A112AB066ADB}" srcOrd="0" destOrd="0" parTransId="{CFECD622-507B-1049-8BB6-D8EFAA59E963}" sibTransId="{5837C61D-9947-7143-85F7-43B754CA9AB9}"/>
    <dgm:cxn modelId="{4C4B547D-005F-E74F-9DD3-1FE81C56897B}" type="presOf" srcId="{256E780E-5612-CC4F-9901-64FBB7B56402}" destId="{1A9780A1-01A9-9546-99AA-69E30D2DB490}" srcOrd="0" destOrd="0" presId="urn:microsoft.com/office/officeart/2005/8/layout/vList2"/>
    <dgm:cxn modelId="{50971B89-239F-2E47-99C8-97C770590D05}" type="presOf" srcId="{8711FF4A-418D-724F-9FF7-9E5A73405859}" destId="{B13D1272-511A-F042-A73E-F3D06B070B0B}" srcOrd="0" destOrd="0" presId="urn:microsoft.com/office/officeart/2005/8/layout/vList2"/>
    <dgm:cxn modelId="{F7CCA8A4-23B3-7145-93E9-EB36CC7355BC}" type="presOf" srcId="{09801587-1FCA-E24B-9D50-A112AB066ADB}" destId="{B0572221-D6E8-6947-BF62-76A1AB021448}" srcOrd="0" destOrd="0" presId="urn:microsoft.com/office/officeart/2005/8/layout/vList2"/>
    <dgm:cxn modelId="{2F092CB5-98B6-544B-983C-67BBBC6FC0D6}" srcId="{20E4B735-A523-1141-9C50-FEA3DAAB255C}" destId="{6590DF33-D236-414C-A448-813C27FE2636}" srcOrd="3" destOrd="0" parTransId="{D7795341-0FF0-3F42-A671-6FFF1A06A403}" sibTransId="{9BDD836D-7707-364D-A76C-AD3701CD2CCD}"/>
    <dgm:cxn modelId="{3EFDA2B9-834F-E743-97A1-DFFE034B46DB}" srcId="{256E780E-5612-CC4F-9901-64FBB7B56402}" destId="{8711FF4A-418D-724F-9FF7-9E5A73405859}" srcOrd="0" destOrd="0" parTransId="{E8821540-66A6-DE40-861A-1BAE8D75DE38}" sibTransId="{7A0A97CB-5B6B-7444-8381-2FE04E66DA2C}"/>
    <dgm:cxn modelId="{4E8BD5BA-7B09-0841-BBBB-4D1566CB905D}" srcId="{932E18FA-F4A4-6047-8443-BDA2EE6F0713}" destId="{68B24568-4DCD-184B-AB0E-6DEBA8054C3B}" srcOrd="1" destOrd="0" parTransId="{C3966029-304A-6248-AE0D-91F87BDED9F5}" sibTransId="{6B0B0BE6-B99C-6F4D-8767-D520AFEC660B}"/>
    <dgm:cxn modelId="{05C14BC2-B39A-9C4A-BE33-96667C48B519}" type="presOf" srcId="{932E18FA-F4A4-6047-8443-BDA2EE6F0713}" destId="{3E9B0E5D-9880-AF4E-A813-537CA1EFE54B}" srcOrd="0" destOrd="0" presId="urn:microsoft.com/office/officeart/2005/8/layout/vList2"/>
    <dgm:cxn modelId="{7C7C45D2-C56A-E24A-9209-DE8A267ACF47}" type="presOf" srcId="{84C482C8-F74C-EC45-965D-F8A7D5E815F9}" destId="{313CDE61-3CFC-4C4F-B9FB-3352CEAB4D8A}" srcOrd="0" destOrd="0" presId="urn:microsoft.com/office/officeart/2005/8/layout/vList2"/>
    <dgm:cxn modelId="{95BDB2E5-0A9B-1044-8825-8938211CE60A}" srcId="{932E18FA-F4A4-6047-8443-BDA2EE6F0713}" destId="{04E6517B-ED4A-BB47-8D34-4BD3FB7F01E6}" srcOrd="0" destOrd="0" parTransId="{EE5A4A16-381A-3148-8D7C-E691FE6DB697}" sibTransId="{E80DE259-DC6F-BE45-95FA-3E5FE3E34657}"/>
    <dgm:cxn modelId="{0B3C92ED-B59D-E84F-A066-9B07CF15A175}" type="presOf" srcId="{C4D0EFCE-24EA-C241-9FF7-71254D63B7FC}" destId="{313CDE61-3CFC-4C4F-B9FB-3352CEAB4D8A}" srcOrd="0" destOrd="1" presId="urn:microsoft.com/office/officeart/2005/8/layout/vList2"/>
    <dgm:cxn modelId="{7B6E2AF3-8A63-AC4B-8076-D9A81BEA9D19}" type="presOf" srcId="{0FF696B5-FBFA-5C43-A804-49E46F4F57EB}" destId="{313CDE61-3CFC-4C4F-B9FB-3352CEAB4D8A}" srcOrd="0" destOrd="2" presId="urn:microsoft.com/office/officeart/2005/8/layout/vList2"/>
    <dgm:cxn modelId="{53DB86C0-22B0-0D4F-8730-C69ADA7FFA30}" type="presParOf" srcId="{1A9780A1-01A9-9546-99AA-69E30D2DB490}" destId="{B13D1272-511A-F042-A73E-F3D06B070B0B}" srcOrd="0" destOrd="0" presId="urn:microsoft.com/office/officeart/2005/8/layout/vList2"/>
    <dgm:cxn modelId="{59CA6D47-48E2-A643-B51A-035AFDE76677}" type="presParOf" srcId="{1A9780A1-01A9-9546-99AA-69E30D2DB490}" destId="{B0572221-D6E8-6947-BF62-76A1AB021448}" srcOrd="1" destOrd="0" presId="urn:microsoft.com/office/officeart/2005/8/layout/vList2"/>
    <dgm:cxn modelId="{DF4EC418-1DBF-1349-9692-247A91D92A7F}" type="presParOf" srcId="{1A9780A1-01A9-9546-99AA-69E30D2DB490}" destId="{3E9B0E5D-9880-AF4E-A813-537CA1EFE54B}" srcOrd="2" destOrd="0" presId="urn:microsoft.com/office/officeart/2005/8/layout/vList2"/>
    <dgm:cxn modelId="{E5D32E78-39BC-1B4F-B69A-134C71E78903}" type="presParOf" srcId="{1A9780A1-01A9-9546-99AA-69E30D2DB490}" destId="{7007B970-24AA-854E-BE19-D2FD39E079E6}" srcOrd="3" destOrd="0" presId="urn:microsoft.com/office/officeart/2005/8/layout/vList2"/>
    <dgm:cxn modelId="{02D13082-F054-364C-89D0-53BFA9B2A934}" type="presParOf" srcId="{1A9780A1-01A9-9546-99AA-69E30D2DB490}" destId="{099E58FB-078E-6148-A54B-14FFABCD69DB}" srcOrd="4" destOrd="0" presId="urn:microsoft.com/office/officeart/2005/8/layout/vList2"/>
    <dgm:cxn modelId="{CB937C46-ABCE-7D47-8352-56CD6DD74070}" type="presParOf" srcId="{1A9780A1-01A9-9546-99AA-69E30D2DB490}" destId="{313CDE61-3CFC-4C4F-B9FB-3352CEAB4D8A}"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953304D-36E1-6E4C-A0F4-493B660CEC18}"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29CDEAB2-AE11-D545-A9C2-179FC008FCF3}">
      <dgm:prSet/>
      <dgm:spPr>
        <a:solidFill>
          <a:srgbClr val="0E2D51"/>
        </a:solidFill>
      </dgm:spPr>
      <dgm:t>
        <a:bodyPr/>
        <a:lstStyle/>
        <a:p>
          <a:r>
            <a:rPr lang="en-US" b="0" dirty="0"/>
            <a:t>Nowadays also known as </a:t>
          </a:r>
          <a:r>
            <a:rPr lang="en-US" b="1" dirty="0"/>
            <a:t>stress tests</a:t>
          </a:r>
          <a:endParaRPr lang="en-GB" dirty="0"/>
        </a:p>
      </dgm:t>
    </dgm:pt>
    <dgm:pt modelId="{DC01BC88-F696-B748-A50F-9C71EC85DE20}" type="parTrans" cxnId="{CCBA7EB4-2478-2B4D-8E4E-59A2CA0A8CD9}">
      <dgm:prSet/>
      <dgm:spPr/>
      <dgm:t>
        <a:bodyPr/>
        <a:lstStyle/>
        <a:p>
          <a:endParaRPr lang="en-US"/>
        </a:p>
      </dgm:t>
    </dgm:pt>
    <dgm:pt modelId="{5A4EE361-C2AD-9F4C-A154-5A762A14F35F}" type="sibTrans" cxnId="{CCBA7EB4-2478-2B4D-8E4E-59A2CA0A8CD9}">
      <dgm:prSet/>
      <dgm:spPr/>
      <dgm:t>
        <a:bodyPr/>
        <a:lstStyle/>
        <a:p>
          <a:endParaRPr lang="en-US"/>
        </a:p>
      </dgm:t>
    </dgm:pt>
    <dgm:pt modelId="{2F345F2E-073A-FC45-9251-AF6BCE6FA76A}" type="pres">
      <dgm:prSet presAssocID="{2953304D-36E1-6E4C-A0F4-493B660CEC18}" presName="linear" presStyleCnt="0">
        <dgm:presLayoutVars>
          <dgm:animLvl val="lvl"/>
          <dgm:resizeHandles val="exact"/>
        </dgm:presLayoutVars>
      </dgm:prSet>
      <dgm:spPr/>
    </dgm:pt>
    <dgm:pt modelId="{BFF6C7E2-73CC-EE49-9986-66DF4387FA34}" type="pres">
      <dgm:prSet presAssocID="{29CDEAB2-AE11-D545-A9C2-179FC008FCF3}" presName="parentText" presStyleLbl="node1" presStyleIdx="0" presStyleCnt="1" custLinFactNeighborX="10927" custLinFactNeighborY="0">
        <dgm:presLayoutVars>
          <dgm:chMax val="0"/>
          <dgm:bulletEnabled val="1"/>
        </dgm:presLayoutVars>
      </dgm:prSet>
      <dgm:spPr/>
    </dgm:pt>
  </dgm:ptLst>
  <dgm:cxnLst>
    <dgm:cxn modelId="{27B04109-C03B-924E-AB73-A905707DB91C}" type="presOf" srcId="{29CDEAB2-AE11-D545-A9C2-179FC008FCF3}" destId="{BFF6C7E2-73CC-EE49-9986-66DF4387FA34}" srcOrd="0" destOrd="0" presId="urn:microsoft.com/office/officeart/2005/8/layout/vList2"/>
    <dgm:cxn modelId="{E9369311-4A21-274A-AA71-F2E44D4CC733}" type="presOf" srcId="{2953304D-36E1-6E4C-A0F4-493B660CEC18}" destId="{2F345F2E-073A-FC45-9251-AF6BCE6FA76A}" srcOrd="0" destOrd="0" presId="urn:microsoft.com/office/officeart/2005/8/layout/vList2"/>
    <dgm:cxn modelId="{CCBA7EB4-2478-2B4D-8E4E-59A2CA0A8CD9}" srcId="{2953304D-36E1-6E4C-A0F4-493B660CEC18}" destId="{29CDEAB2-AE11-D545-A9C2-179FC008FCF3}" srcOrd="0" destOrd="0" parTransId="{DC01BC88-F696-B748-A50F-9C71EC85DE20}" sibTransId="{5A4EE361-C2AD-9F4C-A154-5A762A14F35F}"/>
    <dgm:cxn modelId="{6679690D-ABBA-8C40-A5E6-F2716F6E5B6E}" type="presParOf" srcId="{2F345F2E-073A-FC45-9251-AF6BCE6FA76A}" destId="{BFF6C7E2-73CC-EE49-9986-66DF4387FA34}"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3A25E91-BB5B-2F48-B1FC-28230071136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FE44536-8E43-8F4C-8540-18C0DA2E829A}">
      <dgm:prSet/>
      <dgm:spPr>
        <a:solidFill>
          <a:srgbClr val="0E2D51"/>
        </a:solidFill>
      </dgm:spPr>
      <dgm:t>
        <a:bodyPr/>
        <a:lstStyle/>
        <a:p>
          <a:r>
            <a:rPr lang="en-US" dirty="0"/>
            <a:t>Case Study: Yahoo! </a:t>
          </a:r>
          <a:r>
            <a:rPr lang="en-US" dirty="0" err="1"/>
            <a:t>Malvertisement</a:t>
          </a:r>
          <a:r>
            <a:rPr lang="en-US" dirty="0"/>
            <a:t>  </a:t>
          </a:r>
          <a:endParaRPr lang="en-GB" dirty="0"/>
        </a:p>
      </dgm:t>
    </dgm:pt>
    <dgm:pt modelId="{30F3BEDC-B635-9C4A-B934-AF777749CBF5}" type="parTrans" cxnId="{CE7E3CD6-AEEA-8D4A-B862-7BB80B00CB0A}">
      <dgm:prSet/>
      <dgm:spPr/>
      <dgm:t>
        <a:bodyPr/>
        <a:lstStyle/>
        <a:p>
          <a:endParaRPr lang="en-US"/>
        </a:p>
      </dgm:t>
    </dgm:pt>
    <dgm:pt modelId="{09F0B0C7-8FF3-CF45-8309-8C1A65C1C695}" type="sibTrans" cxnId="{CE7E3CD6-AEEA-8D4A-B862-7BB80B00CB0A}">
      <dgm:prSet/>
      <dgm:spPr/>
      <dgm:t>
        <a:bodyPr/>
        <a:lstStyle/>
        <a:p>
          <a:endParaRPr lang="en-US"/>
        </a:p>
      </dgm:t>
    </dgm:pt>
    <dgm:pt modelId="{4C8B5788-9BB9-A743-B4D9-0FD43CF21906}" type="pres">
      <dgm:prSet presAssocID="{73A25E91-BB5B-2F48-B1FC-28230071136D}" presName="linear" presStyleCnt="0">
        <dgm:presLayoutVars>
          <dgm:animLvl val="lvl"/>
          <dgm:resizeHandles val="exact"/>
        </dgm:presLayoutVars>
      </dgm:prSet>
      <dgm:spPr/>
    </dgm:pt>
    <dgm:pt modelId="{904F084D-DC57-1A49-8714-25B5A4AE2422}" type="pres">
      <dgm:prSet presAssocID="{DFE44536-8E43-8F4C-8540-18C0DA2E829A}" presName="parentText" presStyleLbl="node1" presStyleIdx="0" presStyleCnt="1" custLinFactNeighborX="-36076" custLinFactNeighborY="-14489">
        <dgm:presLayoutVars>
          <dgm:chMax val="0"/>
          <dgm:bulletEnabled val="1"/>
        </dgm:presLayoutVars>
      </dgm:prSet>
      <dgm:spPr/>
    </dgm:pt>
  </dgm:ptLst>
  <dgm:cxnLst>
    <dgm:cxn modelId="{2437030C-9D10-C041-AED4-F8F2E376B1FB}" type="presOf" srcId="{DFE44536-8E43-8F4C-8540-18C0DA2E829A}" destId="{904F084D-DC57-1A49-8714-25B5A4AE2422}" srcOrd="0" destOrd="0" presId="urn:microsoft.com/office/officeart/2005/8/layout/vList2"/>
    <dgm:cxn modelId="{CE7E3CD6-AEEA-8D4A-B862-7BB80B00CB0A}" srcId="{73A25E91-BB5B-2F48-B1FC-28230071136D}" destId="{DFE44536-8E43-8F4C-8540-18C0DA2E829A}" srcOrd="0" destOrd="0" parTransId="{30F3BEDC-B635-9C4A-B934-AF777749CBF5}" sibTransId="{09F0B0C7-8FF3-CF45-8309-8C1A65C1C695}"/>
    <dgm:cxn modelId="{6054AEE2-DE0E-174C-B3AA-DD431D2914F6}" type="presOf" srcId="{73A25E91-BB5B-2F48-B1FC-28230071136D}" destId="{4C8B5788-9BB9-A743-B4D9-0FD43CF21906}" srcOrd="0" destOrd="0" presId="urn:microsoft.com/office/officeart/2005/8/layout/vList2"/>
    <dgm:cxn modelId="{9D9CFC88-A96B-6447-B056-48360F501F5D}" type="presParOf" srcId="{4C8B5788-9BB9-A743-B4D9-0FD43CF21906}" destId="{904F084D-DC57-1A49-8714-25B5A4AE242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83A9428-53F7-F541-9BB9-FEC420958D8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687CB40-B726-8346-B8CD-A75D9ED364E9}">
      <dgm:prSet/>
      <dgm:spPr>
        <a:solidFill>
          <a:srgbClr val="0E2D51"/>
        </a:solidFill>
      </dgm:spPr>
      <dgm:t>
        <a:bodyPr/>
        <a:lstStyle/>
        <a:p>
          <a:r>
            <a:rPr lang="en-US" dirty="0"/>
            <a:t>~ 3 Million Infections (in 5 days)</a:t>
          </a:r>
          <a:endParaRPr lang="en-GB" dirty="0"/>
        </a:p>
      </dgm:t>
    </dgm:pt>
    <dgm:pt modelId="{EE410E7A-2E06-6D4A-AB61-1B324DB77405}" type="parTrans" cxnId="{05189B47-59DC-9A4D-8778-A5EF31337811}">
      <dgm:prSet/>
      <dgm:spPr/>
      <dgm:t>
        <a:bodyPr/>
        <a:lstStyle/>
        <a:p>
          <a:endParaRPr lang="en-US"/>
        </a:p>
      </dgm:t>
    </dgm:pt>
    <dgm:pt modelId="{B88A6B41-8CA0-C143-B59E-10DFC6951F5B}" type="sibTrans" cxnId="{05189B47-59DC-9A4D-8778-A5EF31337811}">
      <dgm:prSet/>
      <dgm:spPr/>
      <dgm:t>
        <a:bodyPr/>
        <a:lstStyle/>
        <a:p>
          <a:endParaRPr lang="en-US"/>
        </a:p>
      </dgm:t>
    </dgm:pt>
    <dgm:pt modelId="{7FC0950D-EE5E-E04D-8B48-83E658140CF2}" type="pres">
      <dgm:prSet presAssocID="{883A9428-53F7-F541-9BB9-FEC420958D80}" presName="linear" presStyleCnt="0">
        <dgm:presLayoutVars>
          <dgm:animLvl val="lvl"/>
          <dgm:resizeHandles val="exact"/>
        </dgm:presLayoutVars>
      </dgm:prSet>
      <dgm:spPr/>
    </dgm:pt>
    <dgm:pt modelId="{BE5A70F6-824A-2347-85B7-F48C04D8EAD8}" type="pres">
      <dgm:prSet presAssocID="{5687CB40-B726-8346-B8CD-A75D9ED364E9}" presName="parentText" presStyleLbl="node1" presStyleIdx="0" presStyleCnt="1" custLinFactNeighborX="-37653" custLinFactNeighborY="23830">
        <dgm:presLayoutVars>
          <dgm:chMax val="0"/>
          <dgm:bulletEnabled val="1"/>
        </dgm:presLayoutVars>
      </dgm:prSet>
      <dgm:spPr/>
    </dgm:pt>
  </dgm:ptLst>
  <dgm:cxnLst>
    <dgm:cxn modelId="{D70C9123-60A5-B541-88BE-192B3F01B818}" type="presOf" srcId="{883A9428-53F7-F541-9BB9-FEC420958D80}" destId="{7FC0950D-EE5E-E04D-8B48-83E658140CF2}" srcOrd="0" destOrd="0" presId="urn:microsoft.com/office/officeart/2005/8/layout/vList2"/>
    <dgm:cxn modelId="{35353543-F10A-3C4B-8212-7E8342161186}" type="presOf" srcId="{5687CB40-B726-8346-B8CD-A75D9ED364E9}" destId="{BE5A70F6-824A-2347-85B7-F48C04D8EAD8}" srcOrd="0" destOrd="0" presId="urn:microsoft.com/office/officeart/2005/8/layout/vList2"/>
    <dgm:cxn modelId="{05189B47-59DC-9A4D-8778-A5EF31337811}" srcId="{883A9428-53F7-F541-9BB9-FEC420958D80}" destId="{5687CB40-B726-8346-B8CD-A75D9ED364E9}" srcOrd="0" destOrd="0" parTransId="{EE410E7A-2E06-6D4A-AB61-1B324DB77405}" sibTransId="{B88A6B41-8CA0-C143-B59E-10DFC6951F5B}"/>
    <dgm:cxn modelId="{0A9A1C1D-E676-074C-84BA-E2E96570180C}" type="presParOf" srcId="{7FC0950D-EE5E-E04D-8B48-83E658140CF2}" destId="{BE5A70F6-824A-2347-85B7-F48C04D8EAD8}"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3A25E91-BB5B-2F48-B1FC-28230071136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FE44536-8E43-8F4C-8540-18C0DA2E829A}">
      <dgm:prSet/>
      <dgm:spPr>
        <a:solidFill>
          <a:srgbClr val="0E2D51"/>
        </a:solidFill>
      </dgm:spPr>
      <dgm:t>
        <a:bodyPr/>
        <a:lstStyle/>
        <a:p>
          <a:r>
            <a:rPr lang="en-US" dirty="0"/>
            <a:t>Case Study: Arrest of Paunch</a:t>
          </a:r>
          <a:endParaRPr lang="en-GB" dirty="0"/>
        </a:p>
      </dgm:t>
    </dgm:pt>
    <dgm:pt modelId="{30F3BEDC-B635-9C4A-B934-AF777749CBF5}" type="parTrans" cxnId="{CE7E3CD6-AEEA-8D4A-B862-7BB80B00CB0A}">
      <dgm:prSet/>
      <dgm:spPr/>
      <dgm:t>
        <a:bodyPr/>
        <a:lstStyle/>
        <a:p>
          <a:endParaRPr lang="en-US"/>
        </a:p>
      </dgm:t>
    </dgm:pt>
    <dgm:pt modelId="{09F0B0C7-8FF3-CF45-8309-8C1A65C1C695}" type="sibTrans" cxnId="{CE7E3CD6-AEEA-8D4A-B862-7BB80B00CB0A}">
      <dgm:prSet/>
      <dgm:spPr/>
      <dgm:t>
        <a:bodyPr/>
        <a:lstStyle/>
        <a:p>
          <a:endParaRPr lang="en-US"/>
        </a:p>
      </dgm:t>
    </dgm:pt>
    <dgm:pt modelId="{4C8B5788-9BB9-A743-B4D9-0FD43CF21906}" type="pres">
      <dgm:prSet presAssocID="{73A25E91-BB5B-2F48-B1FC-28230071136D}" presName="linear" presStyleCnt="0">
        <dgm:presLayoutVars>
          <dgm:animLvl val="lvl"/>
          <dgm:resizeHandles val="exact"/>
        </dgm:presLayoutVars>
      </dgm:prSet>
      <dgm:spPr/>
    </dgm:pt>
    <dgm:pt modelId="{904F084D-DC57-1A49-8714-25B5A4AE2422}" type="pres">
      <dgm:prSet presAssocID="{DFE44536-8E43-8F4C-8540-18C0DA2E829A}" presName="parentText" presStyleLbl="node1" presStyleIdx="0" presStyleCnt="1" custLinFactNeighborX="-36076" custLinFactNeighborY="-16659">
        <dgm:presLayoutVars>
          <dgm:chMax val="0"/>
          <dgm:bulletEnabled val="1"/>
        </dgm:presLayoutVars>
      </dgm:prSet>
      <dgm:spPr/>
    </dgm:pt>
  </dgm:ptLst>
  <dgm:cxnLst>
    <dgm:cxn modelId="{2437030C-9D10-C041-AED4-F8F2E376B1FB}" type="presOf" srcId="{DFE44536-8E43-8F4C-8540-18C0DA2E829A}" destId="{904F084D-DC57-1A49-8714-25B5A4AE2422}" srcOrd="0" destOrd="0" presId="urn:microsoft.com/office/officeart/2005/8/layout/vList2"/>
    <dgm:cxn modelId="{CE7E3CD6-AEEA-8D4A-B862-7BB80B00CB0A}" srcId="{73A25E91-BB5B-2F48-B1FC-28230071136D}" destId="{DFE44536-8E43-8F4C-8540-18C0DA2E829A}" srcOrd="0" destOrd="0" parTransId="{30F3BEDC-B635-9C4A-B934-AF777749CBF5}" sibTransId="{09F0B0C7-8FF3-CF45-8309-8C1A65C1C695}"/>
    <dgm:cxn modelId="{6054AEE2-DE0E-174C-B3AA-DD431D2914F6}" type="presOf" srcId="{73A25E91-BB5B-2F48-B1FC-28230071136D}" destId="{4C8B5788-9BB9-A743-B4D9-0FD43CF21906}" srcOrd="0" destOrd="0" presId="urn:microsoft.com/office/officeart/2005/8/layout/vList2"/>
    <dgm:cxn modelId="{9D9CFC88-A96B-6447-B056-48360F501F5D}" type="presParOf" srcId="{4C8B5788-9BB9-A743-B4D9-0FD43CF21906}" destId="{904F084D-DC57-1A49-8714-25B5A4AE2422}"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3118171-57DA-C24E-88A1-8D8B5699A84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04AC61E-BFD0-EF44-8B2E-E324BD889F11}">
      <dgm:prSet/>
      <dgm:spPr>
        <a:solidFill>
          <a:srgbClr val="0E2D51"/>
        </a:solidFill>
      </dgm:spPr>
      <dgm:t>
        <a:bodyPr/>
        <a:lstStyle/>
        <a:p>
          <a:r>
            <a:rPr lang="en-US" b="0" dirty="0"/>
            <a:t>Demonstration: Access to an Online Banking System</a:t>
          </a:r>
          <a:endParaRPr lang="en-GB" dirty="0"/>
        </a:p>
      </dgm:t>
    </dgm:pt>
    <dgm:pt modelId="{EA266A49-0CD9-734A-8EFE-4F79B29A2199}" type="parTrans" cxnId="{E8A9B318-B480-4F42-A69C-C43AE4806385}">
      <dgm:prSet/>
      <dgm:spPr/>
      <dgm:t>
        <a:bodyPr/>
        <a:lstStyle/>
        <a:p>
          <a:endParaRPr lang="en-US"/>
        </a:p>
      </dgm:t>
    </dgm:pt>
    <dgm:pt modelId="{5952B9BE-0454-944C-A0B4-36AF47DC4B7A}" type="sibTrans" cxnId="{E8A9B318-B480-4F42-A69C-C43AE4806385}">
      <dgm:prSet/>
      <dgm:spPr/>
      <dgm:t>
        <a:bodyPr/>
        <a:lstStyle/>
        <a:p>
          <a:endParaRPr lang="en-US"/>
        </a:p>
      </dgm:t>
    </dgm:pt>
    <dgm:pt modelId="{BEC35918-DD15-504C-BEB9-05158B537F23}" type="pres">
      <dgm:prSet presAssocID="{23118171-57DA-C24E-88A1-8D8B5699A84F}" presName="linear" presStyleCnt="0">
        <dgm:presLayoutVars>
          <dgm:animLvl val="lvl"/>
          <dgm:resizeHandles val="exact"/>
        </dgm:presLayoutVars>
      </dgm:prSet>
      <dgm:spPr/>
    </dgm:pt>
    <dgm:pt modelId="{E6326349-325F-3043-AD42-C5E1CBE9DD90}" type="pres">
      <dgm:prSet presAssocID="{A04AC61E-BFD0-EF44-8B2E-E324BD889F11}" presName="parentText" presStyleLbl="node1" presStyleIdx="0" presStyleCnt="1" custScaleX="62730" custScaleY="100163" custLinFactNeighborX="15068">
        <dgm:presLayoutVars>
          <dgm:chMax val="0"/>
          <dgm:bulletEnabled val="1"/>
        </dgm:presLayoutVars>
      </dgm:prSet>
      <dgm:spPr/>
    </dgm:pt>
  </dgm:ptLst>
  <dgm:cxnLst>
    <dgm:cxn modelId="{5DB16401-F160-734F-870C-3DE44603577A}" type="presOf" srcId="{A04AC61E-BFD0-EF44-8B2E-E324BD889F11}" destId="{E6326349-325F-3043-AD42-C5E1CBE9DD90}" srcOrd="0" destOrd="0" presId="urn:microsoft.com/office/officeart/2005/8/layout/vList2"/>
    <dgm:cxn modelId="{E8A9B318-B480-4F42-A69C-C43AE4806385}" srcId="{23118171-57DA-C24E-88A1-8D8B5699A84F}" destId="{A04AC61E-BFD0-EF44-8B2E-E324BD889F11}" srcOrd="0" destOrd="0" parTransId="{EA266A49-0CD9-734A-8EFE-4F79B29A2199}" sibTransId="{5952B9BE-0454-944C-A0B4-36AF47DC4B7A}"/>
    <dgm:cxn modelId="{15FFD135-39AD-1F4B-9607-2885C3BFF6E9}" type="presOf" srcId="{23118171-57DA-C24E-88A1-8D8B5699A84F}" destId="{BEC35918-DD15-504C-BEB9-05158B537F23}" srcOrd="0" destOrd="0" presId="urn:microsoft.com/office/officeart/2005/8/layout/vList2"/>
    <dgm:cxn modelId="{1A7D59B9-B502-BE42-ACB4-57D518C1E2F5}" type="presParOf" srcId="{BEC35918-DD15-504C-BEB9-05158B537F23}" destId="{E6326349-325F-3043-AD42-C5E1CBE9DD90}"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D2F4A-8DD1-C349-9BF1-62E3F57E6969}">
      <dsp:nvSpPr>
        <dsp:cNvPr id="0" name=""/>
        <dsp:cNvSpPr/>
      </dsp:nvSpPr>
      <dsp:spPr>
        <a:xfrm>
          <a:off x="0" y="49275"/>
          <a:ext cx="8438760" cy="444600"/>
        </a:xfrm>
        <a:prstGeom prst="roundRect">
          <a:avLst/>
        </a:prstGeom>
        <a:solidFill>
          <a:srgbClr val="0E2D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kern="1200"/>
            <a:t>Part I	Threat Landscape</a:t>
          </a:r>
          <a:endParaRPr lang="en-GB" sz="1900" kern="1200"/>
        </a:p>
      </dsp:txBody>
      <dsp:txXfrm>
        <a:off x="21704" y="70979"/>
        <a:ext cx="8395352" cy="401192"/>
      </dsp:txXfrm>
    </dsp:sp>
    <dsp:sp modelId="{939B23BF-7191-4A45-8348-57EF2CFF3546}">
      <dsp:nvSpPr>
        <dsp:cNvPr id="0" name=""/>
        <dsp:cNvSpPr/>
      </dsp:nvSpPr>
      <dsp:spPr>
        <a:xfrm>
          <a:off x="0" y="493875"/>
          <a:ext cx="8438760" cy="491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931"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kern="1200" dirty="0">
              <a:solidFill>
                <a:srgbClr val="0E2D51"/>
              </a:solidFill>
            </a:rPr>
            <a:t>Introducing terms in context of ENISA’s Threat Landscape</a:t>
          </a:r>
          <a:endParaRPr lang="en-GB" sz="1500" kern="1200" dirty="0">
            <a:solidFill>
              <a:srgbClr val="0E2D51"/>
            </a:solidFill>
          </a:endParaRPr>
        </a:p>
        <a:p>
          <a:pPr marL="114300" lvl="1" indent="-114300" algn="l" defTabSz="666750">
            <a:lnSpc>
              <a:spcPct val="90000"/>
            </a:lnSpc>
            <a:spcBef>
              <a:spcPct val="0"/>
            </a:spcBef>
            <a:spcAft>
              <a:spcPct val="20000"/>
            </a:spcAft>
            <a:buChar char="•"/>
          </a:pPr>
          <a:r>
            <a:rPr lang="en-US" sz="1500" b="0" kern="1200" dirty="0">
              <a:solidFill>
                <a:srgbClr val="0E2D51"/>
              </a:solidFill>
            </a:rPr>
            <a:t>Underground economy</a:t>
          </a:r>
          <a:endParaRPr lang="en-GB" sz="1500" kern="1200" dirty="0">
            <a:solidFill>
              <a:srgbClr val="0E2D51"/>
            </a:solidFill>
          </a:endParaRPr>
        </a:p>
      </dsp:txBody>
      <dsp:txXfrm>
        <a:off x="0" y="493875"/>
        <a:ext cx="8438760" cy="491625"/>
      </dsp:txXfrm>
    </dsp:sp>
    <dsp:sp modelId="{A800CE89-75EB-A54C-9E35-6064D739F92B}">
      <dsp:nvSpPr>
        <dsp:cNvPr id="0" name=""/>
        <dsp:cNvSpPr/>
      </dsp:nvSpPr>
      <dsp:spPr>
        <a:xfrm>
          <a:off x="0" y="985500"/>
          <a:ext cx="8438760" cy="444600"/>
        </a:xfrm>
        <a:prstGeom prst="roundRect">
          <a:avLst/>
        </a:prstGeom>
        <a:solidFill>
          <a:srgbClr val="C5242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kern="1200" dirty="0"/>
            <a:t>Part II	Malware Techniques</a:t>
          </a:r>
          <a:endParaRPr lang="en-GB" sz="1900" kern="1200" dirty="0"/>
        </a:p>
      </dsp:txBody>
      <dsp:txXfrm>
        <a:off x="21704" y="1007204"/>
        <a:ext cx="8395352" cy="401192"/>
      </dsp:txXfrm>
    </dsp:sp>
    <dsp:sp modelId="{3C958455-DF01-454A-8C60-FEC07A480203}">
      <dsp:nvSpPr>
        <dsp:cNvPr id="0" name=""/>
        <dsp:cNvSpPr/>
      </dsp:nvSpPr>
      <dsp:spPr>
        <a:xfrm>
          <a:off x="0" y="1430100"/>
          <a:ext cx="843876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931"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kern="1200" dirty="0">
              <a:solidFill>
                <a:srgbClr val="0E2D51"/>
              </a:solidFill>
            </a:rPr>
            <a:t>Malware classes and functionality</a:t>
          </a:r>
          <a:endParaRPr lang="en-GB" sz="1500" kern="1200" dirty="0">
            <a:solidFill>
              <a:srgbClr val="0E2D51"/>
            </a:solidFill>
          </a:endParaRPr>
        </a:p>
      </dsp:txBody>
      <dsp:txXfrm>
        <a:off x="0" y="1430100"/>
        <a:ext cx="8438760" cy="314640"/>
      </dsp:txXfrm>
    </dsp:sp>
    <dsp:sp modelId="{F9B5B233-7A36-AD4D-AA64-8796DBE43880}">
      <dsp:nvSpPr>
        <dsp:cNvPr id="0" name=""/>
        <dsp:cNvSpPr/>
      </dsp:nvSpPr>
      <dsp:spPr>
        <a:xfrm>
          <a:off x="0" y="1744740"/>
          <a:ext cx="8438760" cy="444600"/>
        </a:xfrm>
        <a:prstGeom prst="roundRect">
          <a:avLst/>
        </a:prstGeom>
        <a:solidFill>
          <a:srgbClr val="7D499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kern="1200"/>
            <a:t>Part III	Hacking Tools and Techniques</a:t>
          </a:r>
          <a:endParaRPr lang="en-GB" sz="1900" kern="1200"/>
        </a:p>
      </dsp:txBody>
      <dsp:txXfrm>
        <a:off x="21704" y="1766444"/>
        <a:ext cx="8395352" cy="401192"/>
      </dsp:txXfrm>
    </dsp:sp>
    <dsp:sp modelId="{6F90F307-2C53-E649-B0FE-E0C3627A8BC3}">
      <dsp:nvSpPr>
        <dsp:cNvPr id="0" name=""/>
        <dsp:cNvSpPr/>
      </dsp:nvSpPr>
      <dsp:spPr>
        <a:xfrm>
          <a:off x="0" y="2189340"/>
          <a:ext cx="8438760" cy="491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931"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kern="1200" dirty="0">
              <a:solidFill>
                <a:srgbClr val="0E2D51"/>
              </a:solidFill>
            </a:rPr>
            <a:t>Hacking techniques</a:t>
          </a:r>
          <a:endParaRPr lang="en-GB" sz="1500" kern="1200" dirty="0">
            <a:solidFill>
              <a:srgbClr val="0E2D51"/>
            </a:solidFill>
          </a:endParaRPr>
        </a:p>
        <a:p>
          <a:pPr marL="114300" lvl="1" indent="-114300" algn="l" defTabSz="666750">
            <a:lnSpc>
              <a:spcPct val="90000"/>
            </a:lnSpc>
            <a:spcBef>
              <a:spcPct val="0"/>
            </a:spcBef>
            <a:spcAft>
              <a:spcPct val="20000"/>
            </a:spcAft>
            <a:buChar char="•"/>
          </a:pPr>
          <a:r>
            <a:rPr lang="en-US" sz="1500" b="0" kern="1200" dirty="0">
              <a:solidFill>
                <a:srgbClr val="0E2D51"/>
              </a:solidFill>
            </a:rPr>
            <a:t>Abbreviations</a:t>
          </a:r>
          <a:endParaRPr lang="en-GB" sz="1500" kern="1200" dirty="0">
            <a:solidFill>
              <a:srgbClr val="0E2D51"/>
            </a:solidFill>
          </a:endParaRPr>
        </a:p>
      </dsp:txBody>
      <dsp:txXfrm>
        <a:off x="0" y="2189340"/>
        <a:ext cx="8438760" cy="491625"/>
      </dsp:txXfrm>
    </dsp:sp>
    <dsp:sp modelId="{6A3BE096-0379-B64E-ADE6-9DDA38068849}">
      <dsp:nvSpPr>
        <dsp:cNvPr id="0" name=""/>
        <dsp:cNvSpPr/>
      </dsp:nvSpPr>
      <dsp:spPr>
        <a:xfrm>
          <a:off x="0" y="2680965"/>
          <a:ext cx="8438760" cy="444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kern="1200"/>
            <a:t>Part IV	Defense and Mitigation</a:t>
          </a:r>
          <a:endParaRPr lang="en-GB" sz="1900" kern="1200"/>
        </a:p>
      </dsp:txBody>
      <dsp:txXfrm>
        <a:off x="21704" y="2702669"/>
        <a:ext cx="8395352" cy="401192"/>
      </dsp:txXfrm>
    </dsp:sp>
    <dsp:sp modelId="{C25F6618-D84A-6547-9E26-EA871AC50F0B}">
      <dsp:nvSpPr>
        <dsp:cNvPr id="0" name=""/>
        <dsp:cNvSpPr/>
      </dsp:nvSpPr>
      <dsp:spPr>
        <a:xfrm>
          <a:off x="0" y="3125565"/>
          <a:ext cx="843876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931"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kern="1200" dirty="0">
              <a:solidFill>
                <a:srgbClr val="0E2D51"/>
              </a:solidFill>
            </a:rPr>
            <a:t>Think as incident responder</a:t>
          </a:r>
          <a:endParaRPr lang="en-GB" sz="1500" kern="1200" dirty="0">
            <a:solidFill>
              <a:srgbClr val="0E2D51"/>
            </a:solidFill>
          </a:endParaRPr>
        </a:p>
      </dsp:txBody>
      <dsp:txXfrm>
        <a:off x="0" y="3125565"/>
        <a:ext cx="8438760" cy="3146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26349-325F-3043-AD42-C5E1CBE9DD90}">
      <dsp:nvSpPr>
        <dsp:cNvPr id="0" name=""/>
        <dsp:cNvSpPr/>
      </dsp:nvSpPr>
      <dsp:spPr>
        <a:xfrm>
          <a:off x="3052957" y="6015"/>
          <a:ext cx="5682343" cy="1624263"/>
        </a:xfrm>
        <a:prstGeom prst="roundRect">
          <a:avLst/>
        </a:prstGeom>
        <a:solidFill>
          <a:srgbClr val="0E2D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kern="1200" dirty="0"/>
            <a:t>Demonstration: </a:t>
          </a:r>
          <a:r>
            <a:rPr lang="en-US" sz="3200" b="0" kern="1200" dirty="0" err="1"/>
            <a:t>Trojanization</a:t>
          </a:r>
          <a:r>
            <a:rPr lang="en-US" sz="3200" b="0" kern="1200" dirty="0"/>
            <a:t> of a download on-the-air</a:t>
          </a:r>
          <a:endParaRPr lang="en-GB" sz="3200" kern="1200" dirty="0"/>
        </a:p>
      </dsp:txBody>
      <dsp:txXfrm>
        <a:off x="3132247" y="85305"/>
        <a:ext cx="5523763" cy="146568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832E4A-ACEB-9D49-BB31-EC2554EB4AB1}">
      <dsp:nvSpPr>
        <dsp:cNvPr id="0" name=""/>
        <dsp:cNvSpPr/>
      </dsp:nvSpPr>
      <dsp:spPr>
        <a:xfrm rot="10800000">
          <a:off x="1783482" y="2301"/>
          <a:ext cx="6123840" cy="964044"/>
        </a:xfrm>
        <a:prstGeom prst="homePlate">
          <a:avLst/>
        </a:prstGeom>
        <a:solidFill>
          <a:srgbClr val="0E2D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5117" tIns="175260" rIns="327152" bIns="175260" numCol="1" spcCol="1270" anchor="ctr" anchorCtr="0">
          <a:noAutofit/>
        </a:bodyPr>
        <a:lstStyle/>
        <a:p>
          <a:pPr marL="0" lvl="0" indent="0" algn="ctr" defTabSz="2044700">
            <a:lnSpc>
              <a:spcPct val="90000"/>
            </a:lnSpc>
            <a:spcBef>
              <a:spcPct val="0"/>
            </a:spcBef>
            <a:spcAft>
              <a:spcPct val="35000"/>
            </a:spcAft>
            <a:buNone/>
          </a:pPr>
          <a:r>
            <a:rPr lang="en-US" sz="4600" b="0" kern="1200" dirty="0"/>
            <a:t>Prevent</a:t>
          </a:r>
          <a:endParaRPr lang="en-GB" sz="4600" kern="1200" dirty="0"/>
        </a:p>
      </dsp:txBody>
      <dsp:txXfrm rot="10800000">
        <a:off x="2024493" y="2301"/>
        <a:ext cx="5882829" cy="964044"/>
      </dsp:txXfrm>
    </dsp:sp>
    <dsp:sp modelId="{955D89D5-7CC8-CC49-A63F-AF6394F8E3CF}">
      <dsp:nvSpPr>
        <dsp:cNvPr id="0" name=""/>
        <dsp:cNvSpPr/>
      </dsp:nvSpPr>
      <dsp:spPr>
        <a:xfrm>
          <a:off x="1301459" y="2301"/>
          <a:ext cx="964044" cy="96404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0B44D7-FAC8-4549-8475-592E300A234D}">
      <dsp:nvSpPr>
        <dsp:cNvPr id="0" name=""/>
        <dsp:cNvSpPr/>
      </dsp:nvSpPr>
      <dsp:spPr>
        <a:xfrm rot="10800000">
          <a:off x="1783482" y="1234561"/>
          <a:ext cx="6123840" cy="964044"/>
        </a:xfrm>
        <a:prstGeom prst="homePlate">
          <a:avLst/>
        </a:prstGeom>
        <a:solidFill>
          <a:srgbClr val="0E2D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5117" tIns="175260" rIns="327152" bIns="175260" numCol="1" spcCol="1270" anchor="ctr" anchorCtr="0">
          <a:noAutofit/>
        </a:bodyPr>
        <a:lstStyle/>
        <a:p>
          <a:pPr marL="0" lvl="0" indent="0" algn="ctr" defTabSz="2044700">
            <a:lnSpc>
              <a:spcPct val="90000"/>
            </a:lnSpc>
            <a:spcBef>
              <a:spcPct val="0"/>
            </a:spcBef>
            <a:spcAft>
              <a:spcPct val="35000"/>
            </a:spcAft>
            <a:buNone/>
          </a:pPr>
          <a:r>
            <a:rPr lang="en-US" sz="4600" b="0" kern="1200" dirty="0"/>
            <a:t>Detect</a:t>
          </a:r>
          <a:endParaRPr lang="en-GB" sz="4600" kern="1200" dirty="0"/>
        </a:p>
      </dsp:txBody>
      <dsp:txXfrm rot="10800000">
        <a:off x="2024493" y="1234561"/>
        <a:ext cx="5882829" cy="964044"/>
      </dsp:txXfrm>
    </dsp:sp>
    <dsp:sp modelId="{82C29FB9-D9ED-AD40-9204-1796D1E1D5F7}">
      <dsp:nvSpPr>
        <dsp:cNvPr id="0" name=""/>
        <dsp:cNvSpPr/>
      </dsp:nvSpPr>
      <dsp:spPr>
        <a:xfrm>
          <a:off x="1301459" y="1234561"/>
          <a:ext cx="964044" cy="96404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242C1D-62CC-A74B-9532-62F553C261AA}">
      <dsp:nvSpPr>
        <dsp:cNvPr id="0" name=""/>
        <dsp:cNvSpPr/>
      </dsp:nvSpPr>
      <dsp:spPr>
        <a:xfrm rot="10800000">
          <a:off x="1783482" y="2466822"/>
          <a:ext cx="6123840" cy="964044"/>
        </a:xfrm>
        <a:prstGeom prst="homePlate">
          <a:avLst/>
        </a:prstGeom>
        <a:solidFill>
          <a:srgbClr val="0E2D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5117" tIns="175260" rIns="327152" bIns="175260" numCol="1" spcCol="1270" anchor="ctr" anchorCtr="0">
          <a:noAutofit/>
        </a:bodyPr>
        <a:lstStyle/>
        <a:p>
          <a:pPr marL="0" lvl="0" indent="0" algn="ctr" defTabSz="2044700">
            <a:lnSpc>
              <a:spcPct val="90000"/>
            </a:lnSpc>
            <a:spcBef>
              <a:spcPct val="0"/>
            </a:spcBef>
            <a:spcAft>
              <a:spcPct val="35000"/>
            </a:spcAft>
            <a:buNone/>
          </a:pPr>
          <a:r>
            <a:rPr lang="en-US" sz="4600" b="0" kern="1200" dirty="0"/>
            <a:t>Response</a:t>
          </a:r>
          <a:endParaRPr lang="en-GB" sz="4600" kern="1200" dirty="0"/>
        </a:p>
      </dsp:txBody>
      <dsp:txXfrm rot="10800000">
        <a:off x="2024493" y="2466822"/>
        <a:ext cx="5882829" cy="964044"/>
      </dsp:txXfrm>
    </dsp:sp>
    <dsp:sp modelId="{0F4F31A6-5294-144D-8BA5-F144E6B4F536}">
      <dsp:nvSpPr>
        <dsp:cNvPr id="0" name=""/>
        <dsp:cNvSpPr/>
      </dsp:nvSpPr>
      <dsp:spPr>
        <a:xfrm>
          <a:off x="1301459" y="2466822"/>
          <a:ext cx="964044" cy="96404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4F084D-DC57-1A49-8714-25B5A4AE2422}">
      <dsp:nvSpPr>
        <dsp:cNvPr id="0" name=""/>
        <dsp:cNvSpPr/>
      </dsp:nvSpPr>
      <dsp:spPr>
        <a:xfrm>
          <a:off x="0" y="0"/>
          <a:ext cx="4559940" cy="585000"/>
        </a:xfrm>
        <a:prstGeom prst="roundRect">
          <a:avLst/>
        </a:prstGeom>
        <a:solidFill>
          <a:srgbClr val="0E2D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Case Study: Operation Tovar</a:t>
          </a:r>
          <a:endParaRPr lang="en-GB" sz="2500" kern="1200" dirty="0"/>
        </a:p>
      </dsp:txBody>
      <dsp:txXfrm>
        <a:off x="28557" y="28557"/>
        <a:ext cx="4502826" cy="5278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4F084D-DC57-1A49-8714-25B5A4AE2422}">
      <dsp:nvSpPr>
        <dsp:cNvPr id="0" name=""/>
        <dsp:cNvSpPr/>
      </dsp:nvSpPr>
      <dsp:spPr>
        <a:xfrm>
          <a:off x="0" y="0"/>
          <a:ext cx="5452012" cy="585000"/>
        </a:xfrm>
        <a:prstGeom prst="roundRect">
          <a:avLst/>
        </a:prstGeom>
        <a:solidFill>
          <a:srgbClr val="0E2D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Group Discussion</a:t>
          </a:r>
          <a:endParaRPr lang="en-GB" sz="2500" kern="1200"/>
        </a:p>
      </dsp:txBody>
      <dsp:txXfrm>
        <a:off x="28557" y="28557"/>
        <a:ext cx="5394898" cy="5278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380D17-64C3-404D-B08D-9AEF351932FC}">
      <dsp:nvSpPr>
        <dsp:cNvPr id="0" name=""/>
        <dsp:cNvSpPr/>
      </dsp:nvSpPr>
      <dsp:spPr>
        <a:xfrm>
          <a:off x="2472" y="469860"/>
          <a:ext cx="1961352" cy="1176811"/>
        </a:xfrm>
        <a:prstGeom prst="rect">
          <a:avLst/>
        </a:prstGeom>
        <a:solidFill>
          <a:srgbClr val="0E2D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kern="1200" dirty="0"/>
            <a:t>Cyber Criminals</a:t>
          </a:r>
          <a:endParaRPr lang="en-GB" sz="2300" kern="1200" dirty="0"/>
        </a:p>
      </dsp:txBody>
      <dsp:txXfrm>
        <a:off x="2472" y="469860"/>
        <a:ext cx="1961352" cy="1176811"/>
      </dsp:txXfrm>
    </dsp:sp>
    <dsp:sp modelId="{98195499-54B3-C749-94F6-4F2988943555}">
      <dsp:nvSpPr>
        <dsp:cNvPr id="0" name=""/>
        <dsp:cNvSpPr/>
      </dsp:nvSpPr>
      <dsp:spPr>
        <a:xfrm>
          <a:off x="2159959" y="469860"/>
          <a:ext cx="1961352" cy="1176811"/>
        </a:xfrm>
        <a:prstGeom prst="rect">
          <a:avLst/>
        </a:prstGeom>
        <a:solidFill>
          <a:srgbClr val="0E2D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kern="1200" dirty="0"/>
            <a:t>Cyber Terrorists</a:t>
          </a:r>
          <a:endParaRPr lang="en-GB" sz="2300" kern="1200" dirty="0"/>
        </a:p>
      </dsp:txBody>
      <dsp:txXfrm>
        <a:off x="2159959" y="469860"/>
        <a:ext cx="1961352" cy="1176811"/>
      </dsp:txXfrm>
    </dsp:sp>
    <dsp:sp modelId="{CBA1A7E8-0CCF-A440-8FBA-B042F26145F3}">
      <dsp:nvSpPr>
        <dsp:cNvPr id="0" name=""/>
        <dsp:cNvSpPr/>
      </dsp:nvSpPr>
      <dsp:spPr>
        <a:xfrm>
          <a:off x="4317447" y="469860"/>
          <a:ext cx="1961352" cy="1176811"/>
        </a:xfrm>
        <a:prstGeom prst="rect">
          <a:avLst/>
        </a:prstGeom>
        <a:solidFill>
          <a:srgbClr val="0E2D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kern="1200"/>
            <a:t>Cyber Fighters </a:t>
          </a:r>
          <a:endParaRPr lang="en-GB" sz="2300" kern="1200"/>
        </a:p>
      </dsp:txBody>
      <dsp:txXfrm>
        <a:off x="4317447" y="469860"/>
        <a:ext cx="1961352" cy="1176811"/>
      </dsp:txXfrm>
    </dsp:sp>
    <dsp:sp modelId="{CFC80DA2-208D-E641-8BCC-8976BC9BD4E7}">
      <dsp:nvSpPr>
        <dsp:cNvPr id="0" name=""/>
        <dsp:cNvSpPr/>
      </dsp:nvSpPr>
      <dsp:spPr>
        <a:xfrm>
          <a:off x="6474935" y="469860"/>
          <a:ext cx="1961352" cy="1176811"/>
        </a:xfrm>
        <a:prstGeom prst="rect">
          <a:avLst/>
        </a:prstGeom>
        <a:solidFill>
          <a:srgbClr val="0E2D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kern="1200"/>
            <a:t>Hacktivists</a:t>
          </a:r>
          <a:endParaRPr lang="en-GB" sz="2300" kern="1200"/>
        </a:p>
      </dsp:txBody>
      <dsp:txXfrm>
        <a:off x="6474935" y="469860"/>
        <a:ext cx="1961352" cy="1176811"/>
      </dsp:txXfrm>
    </dsp:sp>
    <dsp:sp modelId="{E4AEA3EF-3B26-6844-9C5D-EC66992CC810}">
      <dsp:nvSpPr>
        <dsp:cNvPr id="0" name=""/>
        <dsp:cNvSpPr/>
      </dsp:nvSpPr>
      <dsp:spPr>
        <a:xfrm>
          <a:off x="2472" y="1842807"/>
          <a:ext cx="1961352" cy="1176811"/>
        </a:xfrm>
        <a:prstGeom prst="rect">
          <a:avLst/>
        </a:prstGeom>
        <a:solidFill>
          <a:srgbClr val="0E2D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kern="1200" dirty="0"/>
            <a:t>Companies / Corporations</a:t>
          </a:r>
          <a:endParaRPr lang="en-GB" sz="2300" kern="1200" dirty="0"/>
        </a:p>
      </dsp:txBody>
      <dsp:txXfrm>
        <a:off x="2472" y="1842807"/>
        <a:ext cx="1961352" cy="1176811"/>
      </dsp:txXfrm>
    </dsp:sp>
    <dsp:sp modelId="{E55AEA6D-13D3-A34E-BD1D-FD44367AFFF7}">
      <dsp:nvSpPr>
        <dsp:cNvPr id="0" name=""/>
        <dsp:cNvSpPr/>
      </dsp:nvSpPr>
      <dsp:spPr>
        <a:xfrm>
          <a:off x="2159959" y="1842807"/>
          <a:ext cx="1961352" cy="1176811"/>
        </a:xfrm>
        <a:prstGeom prst="rect">
          <a:avLst/>
        </a:prstGeom>
        <a:solidFill>
          <a:srgbClr val="0E2D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kern="1200"/>
            <a:t>Governments / States</a:t>
          </a:r>
          <a:endParaRPr lang="en-GB" sz="2300" kern="1200"/>
        </a:p>
      </dsp:txBody>
      <dsp:txXfrm>
        <a:off x="2159959" y="1842807"/>
        <a:ext cx="1961352" cy="1176811"/>
      </dsp:txXfrm>
    </dsp:sp>
    <dsp:sp modelId="{657403D1-D2AD-804B-8DB4-03B28A881EB3}">
      <dsp:nvSpPr>
        <dsp:cNvPr id="0" name=""/>
        <dsp:cNvSpPr/>
      </dsp:nvSpPr>
      <dsp:spPr>
        <a:xfrm>
          <a:off x="4317447" y="1842807"/>
          <a:ext cx="1961352" cy="1176811"/>
        </a:xfrm>
        <a:prstGeom prst="rect">
          <a:avLst/>
        </a:prstGeom>
        <a:solidFill>
          <a:srgbClr val="0E2D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kern="1200"/>
            <a:t>Employees</a:t>
          </a:r>
          <a:endParaRPr lang="en-GB" sz="2300" kern="1200"/>
        </a:p>
      </dsp:txBody>
      <dsp:txXfrm>
        <a:off x="4317447" y="1842807"/>
        <a:ext cx="1961352" cy="1176811"/>
      </dsp:txXfrm>
    </dsp:sp>
    <dsp:sp modelId="{ED4728FA-0CB8-EB45-84D5-56E6FE8B860B}">
      <dsp:nvSpPr>
        <dsp:cNvPr id="0" name=""/>
        <dsp:cNvSpPr/>
      </dsp:nvSpPr>
      <dsp:spPr>
        <a:xfrm>
          <a:off x="6474935" y="1842807"/>
          <a:ext cx="1961352" cy="1176811"/>
        </a:xfrm>
        <a:prstGeom prst="rect">
          <a:avLst/>
        </a:prstGeom>
        <a:solidFill>
          <a:srgbClr val="0E2D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kern="1200"/>
            <a:t>Script Kiddies</a:t>
          </a:r>
          <a:endParaRPr lang="en-GB" sz="2300" kern="1200"/>
        </a:p>
      </dsp:txBody>
      <dsp:txXfrm>
        <a:off x="6474935" y="1842807"/>
        <a:ext cx="1961352" cy="11768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D1272-511A-F042-A73E-F3D06B070B0B}">
      <dsp:nvSpPr>
        <dsp:cNvPr id="0" name=""/>
        <dsp:cNvSpPr/>
      </dsp:nvSpPr>
      <dsp:spPr>
        <a:xfrm>
          <a:off x="0" y="102262"/>
          <a:ext cx="8438760" cy="421200"/>
        </a:xfrm>
        <a:prstGeom prst="roundRect">
          <a:avLst/>
        </a:prstGeom>
        <a:solidFill>
          <a:srgbClr val="0E2D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a:t>Advanced</a:t>
          </a:r>
          <a:endParaRPr lang="en-GB" sz="1800" kern="1200"/>
        </a:p>
      </dsp:txBody>
      <dsp:txXfrm>
        <a:off x="20561" y="122823"/>
        <a:ext cx="8397638" cy="380078"/>
      </dsp:txXfrm>
    </dsp:sp>
    <dsp:sp modelId="{B0572221-D6E8-6947-BF62-76A1AB021448}">
      <dsp:nvSpPr>
        <dsp:cNvPr id="0" name=""/>
        <dsp:cNvSpPr/>
      </dsp:nvSpPr>
      <dsp:spPr>
        <a:xfrm>
          <a:off x="0" y="523462"/>
          <a:ext cx="8438760" cy="652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93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0" kern="1200" dirty="0">
              <a:solidFill>
                <a:srgbClr val="0E2D51"/>
              </a:solidFill>
            </a:rPr>
            <a:t>Specific target and goal;</a:t>
          </a:r>
          <a:endParaRPr lang="en-GB" sz="1400" kern="1200" dirty="0">
            <a:solidFill>
              <a:srgbClr val="0E2D51"/>
            </a:solidFill>
          </a:endParaRPr>
        </a:p>
        <a:p>
          <a:pPr marL="114300" lvl="1" indent="-114300" algn="l" defTabSz="622300">
            <a:lnSpc>
              <a:spcPct val="90000"/>
            </a:lnSpc>
            <a:spcBef>
              <a:spcPct val="0"/>
            </a:spcBef>
            <a:spcAft>
              <a:spcPct val="20000"/>
            </a:spcAft>
            <a:buChar char="•"/>
          </a:pPr>
          <a:r>
            <a:rPr lang="en-US" sz="1400" b="0" kern="1200" dirty="0">
              <a:solidFill>
                <a:srgbClr val="0E2D51"/>
              </a:solidFill>
            </a:rPr>
            <a:t>Full spectrum of various techniques for intelligence gathering, including wiretapping, and computer intrusion.</a:t>
          </a:r>
          <a:endParaRPr lang="en-GB" sz="1400" kern="1200" dirty="0">
            <a:solidFill>
              <a:srgbClr val="0E2D51"/>
            </a:solidFill>
          </a:endParaRPr>
        </a:p>
      </dsp:txBody>
      <dsp:txXfrm>
        <a:off x="0" y="523462"/>
        <a:ext cx="8438760" cy="652050"/>
      </dsp:txXfrm>
    </dsp:sp>
    <dsp:sp modelId="{3E9B0E5D-9880-AF4E-A813-537CA1EFE54B}">
      <dsp:nvSpPr>
        <dsp:cNvPr id="0" name=""/>
        <dsp:cNvSpPr/>
      </dsp:nvSpPr>
      <dsp:spPr>
        <a:xfrm>
          <a:off x="0" y="1175512"/>
          <a:ext cx="8438760" cy="421200"/>
        </a:xfrm>
        <a:prstGeom prst="roundRect">
          <a:avLst/>
        </a:prstGeom>
        <a:solidFill>
          <a:srgbClr val="7D499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a:t>Persistent</a:t>
          </a:r>
          <a:endParaRPr lang="en-GB" sz="1800" kern="1200"/>
        </a:p>
      </dsp:txBody>
      <dsp:txXfrm>
        <a:off x="20561" y="1196073"/>
        <a:ext cx="8397638" cy="380078"/>
      </dsp:txXfrm>
    </dsp:sp>
    <dsp:sp modelId="{7007B970-24AA-854E-BE19-D2FD39E079E6}">
      <dsp:nvSpPr>
        <dsp:cNvPr id="0" name=""/>
        <dsp:cNvSpPr/>
      </dsp:nvSpPr>
      <dsp:spPr>
        <a:xfrm>
          <a:off x="0" y="1596712"/>
          <a:ext cx="8438760" cy="456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93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0" kern="1200" dirty="0">
              <a:solidFill>
                <a:srgbClr val="0E2D51"/>
              </a:solidFill>
            </a:rPr>
            <a:t>Long duration (up to years);</a:t>
          </a:r>
          <a:endParaRPr lang="en-GB" sz="1400" kern="1200" dirty="0">
            <a:solidFill>
              <a:srgbClr val="0E2D51"/>
            </a:solidFill>
          </a:endParaRPr>
        </a:p>
        <a:p>
          <a:pPr marL="114300" lvl="1" indent="-114300" algn="l" defTabSz="622300">
            <a:lnSpc>
              <a:spcPct val="90000"/>
            </a:lnSpc>
            <a:spcBef>
              <a:spcPct val="0"/>
            </a:spcBef>
            <a:spcAft>
              <a:spcPct val="20000"/>
            </a:spcAft>
            <a:buChar char="•"/>
          </a:pPr>
          <a:r>
            <a:rPr lang="en-US" sz="1400" b="0" kern="1200" dirty="0">
              <a:solidFill>
                <a:srgbClr val="0E2D51"/>
              </a:solidFill>
            </a:rPr>
            <a:t>‘Low and slow’ approach.</a:t>
          </a:r>
          <a:endParaRPr lang="en-GB" sz="1400" kern="1200" dirty="0">
            <a:solidFill>
              <a:srgbClr val="0E2D51"/>
            </a:solidFill>
          </a:endParaRPr>
        </a:p>
      </dsp:txBody>
      <dsp:txXfrm>
        <a:off x="0" y="1596712"/>
        <a:ext cx="8438760" cy="456435"/>
      </dsp:txXfrm>
    </dsp:sp>
    <dsp:sp modelId="{099E58FB-078E-6148-A54B-14FFABCD69DB}">
      <dsp:nvSpPr>
        <dsp:cNvPr id="0" name=""/>
        <dsp:cNvSpPr/>
      </dsp:nvSpPr>
      <dsp:spPr>
        <a:xfrm>
          <a:off x="0" y="2053147"/>
          <a:ext cx="8438760" cy="42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a:t>Threat</a:t>
          </a:r>
          <a:endParaRPr lang="en-GB" sz="1800" kern="1200"/>
        </a:p>
      </dsp:txBody>
      <dsp:txXfrm>
        <a:off x="20561" y="2073708"/>
        <a:ext cx="8397638" cy="380078"/>
      </dsp:txXfrm>
    </dsp:sp>
    <dsp:sp modelId="{313CDE61-3CFC-4C4F-B9FB-3352CEAB4D8A}">
      <dsp:nvSpPr>
        <dsp:cNvPr id="0" name=""/>
        <dsp:cNvSpPr/>
      </dsp:nvSpPr>
      <dsp:spPr>
        <a:xfrm>
          <a:off x="0" y="2474347"/>
          <a:ext cx="8438760" cy="912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93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0" kern="1200" dirty="0">
              <a:solidFill>
                <a:srgbClr val="0E2D51"/>
              </a:solidFill>
            </a:rPr>
            <a:t>Complex and effective attack on high-profile targets:</a:t>
          </a:r>
          <a:endParaRPr lang="en-GB" sz="1400" kern="1200" dirty="0">
            <a:solidFill>
              <a:srgbClr val="0E2D51"/>
            </a:solidFill>
          </a:endParaRPr>
        </a:p>
        <a:p>
          <a:pPr marL="114300" lvl="1" indent="-114300" algn="l" defTabSz="622300">
            <a:lnSpc>
              <a:spcPct val="90000"/>
            </a:lnSpc>
            <a:spcBef>
              <a:spcPct val="0"/>
            </a:spcBef>
            <a:spcAft>
              <a:spcPct val="20000"/>
            </a:spcAft>
            <a:buChar char="•"/>
          </a:pPr>
          <a:r>
            <a:rPr lang="en-US" sz="1400" b="0" kern="1200" dirty="0">
              <a:solidFill>
                <a:srgbClr val="0E2D51"/>
              </a:solidFill>
            </a:rPr>
            <a:t>Governments.</a:t>
          </a:r>
          <a:endParaRPr lang="en-GB" sz="1400" kern="1200" dirty="0">
            <a:solidFill>
              <a:srgbClr val="0E2D51"/>
            </a:solidFill>
          </a:endParaRPr>
        </a:p>
        <a:p>
          <a:pPr marL="114300" lvl="1" indent="-114300" algn="l" defTabSz="622300">
            <a:lnSpc>
              <a:spcPct val="90000"/>
            </a:lnSpc>
            <a:spcBef>
              <a:spcPct val="0"/>
            </a:spcBef>
            <a:spcAft>
              <a:spcPct val="20000"/>
            </a:spcAft>
            <a:buChar char="•"/>
          </a:pPr>
          <a:r>
            <a:rPr lang="en-US" sz="1400" b="0" kern="1200" dirty="0">
              <a:solidFill>
                <a:srgbClr val="0E2D51"/>
              </a:solidFill>
            </a:rPr>
            <a:t>Multinational companies / organizations.</a:t>
          </a:r>
          <a:endParaRPr lang="en-GB" sz="1400" kern="1200" dirty="0">
            <a:solidFill>
              <a:srgbClr val="0E2D51"/>
            </a:solidFill>
          </a:endParaRPr>
        </a:p>
        <a:p>
          <a:pPr marL="114300" lvl="1" indent="-114300" algn="l" defTabSz="622300">
            <a:lnSpc>
              <a:spcPct val="90000"/>
            </a:lnSpc>
            <a:spcBef>
              <a:spcPct val="0"/>
            </a:spcBef>
            <a:spcAft>
              <a:spcPct val="20000"/>
            </a:spcAft>
            <a:buChar char="•"/>
          </a:pPr>
          <a:r>
            <a:rPr lang="en-US" sz="1400" b="0" kern="1200" dirty="0">
              <a:solidFill>
                <a:srgbClr val="0E2D51"/>
              </a:solidFill>
            </a:rPr>
            <a:t>Result of attack is significant: huge losses.</a:t>
          </a:r>
          <a:endParaRPr lang="en-GB" sz="1400" kern="1200" dirty="0">
            <a:solidFill>
              <a:srgbClr val="0E2D51"/>
            </a:solidFill>
          </a:endParaRPr>
        </a:p>
      </dsp:txBody>
      <dsp:txXfrm>
        <a:off x="0" y="2474347"/>
        <a:ext cx="8438760" cy="9128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F6C7E2-73CC-EE49-9986-66DF4387FA34}">
      <dsp:nvSpPr>
        <dsp:cNvPr id="0" name=""/>
        <dsp:cNvSpPr/>
      </dsp:nvSpPr>
      <dsp:spPr>
        <a:xfrm>
          <a:off x="0" y="92339"/>
          <a:ext cx="5185401" cy="514800"/>
        </a:xfrm>
        <a:prstGeom prst="roundRect">
          <a:avLst/>
        </a:prstGeom>
        <a:solidFill>
          <a:srgbClr val="0E2D51"/>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kern="1200" dirty="0"/>
            <a:t>Nowadays also known as </a:t>
          </a:r>
          <a:r>
            <a:rPr lang="en-US" sz="2200" b="1" kern="1200" dirty="0"/>
            <a:t>stress tests</a:t>
          </a:r>
          <a:endParaRPr lang="en-GB" sz="2200" kern="1200" dirty="0"/>
        </a:p>
      </dsp:txBody>
      <dsp:txXfrm>
        <a:off x="25130" y="117469"/>
        <a:ext cx="5135141" cy="4645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4F084D-DC57-1A49-8714-25B5A4AE2422}">
      <dsp:nvSpPr>
        <dsp:cNvPr id="0" name=""/>
        <dsp:cNvSpPr/>
      </dsp:nvSpPr>
      <dsp:spPr>
        <a:xfrm>
          <a:off x="0" y="0"/>
          <a:ext cx="5452012" cy="585000"/>
        </a:xfrm>
        <a:prstGeom prst="roundRect">
          <a:avLst/>
        </a:prstGeom>
        <a:solidFill>
          <a:srgbClr val="0E2D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Case Study: Yahoo! </a:t>
          </a:r>
          <a:r>
            <a:rPr lang="en-US" sz="2500" kern="1200" dirty="0" err="1"/>
            <a:t>Malvertisement</a:t>
          </a:r>
          <a:r>
            <a:rPr lang="en-US" sz="2500" kern="1200" dirty="0"/>
            <a:t>  </a:t>
          </a:r>
          <a:endParaRPr lang="en-GB" sz="2500" kern="1200" dirty="0"/>
        </a:p>
      </dsp:txBody>
      <dsp:txXfrm>
        <a:off x="28557" y="28557"/>
        <a:ext cx="5394898" cy="5278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5A70F6-824A-2347-85B7-F48C04D8EAD8}">
      <dsp:nvSpPr>
        <dsp:cNvPr id="0" name=""/>
        <dsp:cNvSpPr/>
      </dsp:nvSpPr>
      <dsp:spPr>
        <a:xfrm>
          <a:off x="0" y="289957"/>
          <a:ext cx="5069306" cy="608400"/>
        </a:xfrm>
        <a:prstGeom prst="roundRect">
          <a:avLst/>
        </a:prstGeom>
        <a:solidFill>
          <a:srgbClr val="0E2D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 3 Million Infections (in 5 days)</a:t>
          </a:r>
          <a:endParaRPr lang="en-GB" sz="2600" kern="1200" dirty="0"/>
        </a:p>
      </dsp:txBody>
      <dsp:txXfrm>
        <a:off x="29700" y="319657"/>
        <a:ext cx="5009906" cy="549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4F084D-DC57-1A49-8714-25B5A4AE2422}">
      <dsp:nvSpPr>
        <dsp:cNvPr id="0" name=""/>
        <dsp:cNvSpPr/>
      </dsp:nvSpPr>
      <dsp:spPr>
        <a:xfrm>
          <a:off x="0" y="0"/>
          <a:ext cx="5452012" cy="585000"/>
        </a:xfrm>
        <a:prstGeom prst="roundRect">
          <a:avLst/>
        </a:prstGeom>
        <a:solidFill>
          <a:srgbClr val="0E2D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Case Study: Arrest of Paunch</a:t>
          </a:r>
          <a:endParaRPr lang="en-GB" sz="2500" kern="1200" dirty="0"/>
        </a:p>
      </dsp:txBody>
      <dsp:txXfrm>
        <a:off x="28557" y="28557"/>
        <a:ext cx="5394898" cy="52788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26349-325F-3043-AD42-C5E1CBE9DD90}">
      <dsp:nvSpPr>
        <dsp:cNvPr id="0" name=""/>
        <dsp:cNvSpPr/>
      </dsp:nvSpPr>
      <dsp:spPr>
        <a:xfrm>
          <a:off x="3052957" y="6015"/>
          <a:ext cx="5682343" cy="1624263"/>
        </a:xfrm>
        <a:prstGeom prst="roundRect">
          <a:avLst/>
        </a:prstGeom>
        <a:solidFill>
          <a:srgbClr val="0E2D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0" kern="1200" dirty="0"/>
            <a:t>Demonstration: Access to an Online Banking System</a:t>
          </a:r>
          <a:endParaRPr lang="en-GB" sz="3500" kern="1200" dirty="0"/>
        </a:p>
      </dsp:txBody>
      <dsp:txXfrm>
        <a:off x="3132247" y="85305"/>
        <a:ext cx="5523763" cy="146568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F717AD-4A8F-44ED-9797-D0FEDB0FB783}"/>
              </a:ext>
            </a:extLst>
          </p:cNvPr>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nl-NL"/>
          </a:p>
        </p:txBody>
      </p:sp>
      <p:sp>
        <p:nvSpPr>
          <p:cNvPr id="3" name="Date Placeholder 2">
            <a:extLst>
              <a:ext uri="{FF2B5EF4-FFF2-40B4-BE49-F238E27FC236}">
                <a16:creationId xmlns:a16="http://schemas.microsoft.com/office/drawing/2014/main" id="{B336A861-05AC-428A-A5C1-4A3BB86FB220}"/>
              </a:ext>
            </a:extLst>
          </p:cNvPr>
          <p:cNvSpPr>
            <a:spLocks noGrp="1"/>
          </p:cNvSpPr>
          <p:nvPr>
            <p:ph type="dt" sz="quarter" idx="1"/>
          </p:nvPr>
        </p:nvSpPr>
        <p:spPr>
          <a:xfrm>
            <a:off x="4281488" y="0"/>
            <a:ext cx="3276600" cy="536575"/>
          </a:xfrm>
          <a:prstGeom prst="rect">
            <a:avLst/>
          </a:prstGeom>
        </p:spPr>
        <p:txBody>
          <a:bodyPr vert="horz" lIns="91440" tIns="45720" rIns="91440" bIns="45720" rtlCol="0"/>
          <a:lstStyle>
            <a:lvl1pPr algn="r">
              <a:defRPr sz="1200"/>
            </a:lvl1pPr>
          </a:lstStyle>
          <a:p>
            <a:fld id="{B8E61BE0-EFD5-421B-AFE4-23B1DAB5DF22}" type="datetimeFigureOut">
              <a:rPr lang="nl-NL" smtClean="0"/>
              <a:t>12-03-19</a:t>
            </a:fld>
            <a:endParaRPr lang="nl-NL"/>
          </a:p>
        </p:txBody>
      </p:sp>
      <p:sp>
        <p:nvSpPr>
          <p:cNvPr id="4" name="Footer Placeholder 3">
            <a:extLst>
              <a:ext uri="{FF2B5EF4-FFF2-40B4-BE49-F238E27FC236}">
                <a16:creationId xmlns:a16="http://schemas.microsoft.com/office/drawing/2014/main" id="{22DF6648-66A4-4164-8D10-86B67CA61175}"/>
              </a:ext>
            </a:extLst>
          </p:cNvPr>
          <p:cNvSpPr>
            <a:spLocks noGrp="1"/>
          </p:cNvSpPr>
          <p:nvPr>
            <p:ph type="ftr" sz="quarter" idx="2"/>
          </p:nvPr>
        </p:nvSpPr>
        <p:spPr>
          <a:xfrm>
            <a:off x="0" y="10155238"/>
            <a:ext cx="3276600" cy="536575"/>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a:extLst>
              <a:ext uri="{FF2B5EF4-FFF2-40B4-BE49-F238E27FC236}">
                <a16:creationId xmlns:a16="http://schemas.microsoft.com/office/drawing/2014/main" id="{5E900DDF-0BC2-4BEC-8A26-93F9FF87AF25}"/>
              </a:ext>
            </a:extLst>
          </p:cNvPr>
          <p:cNvSpPr>
            <a:spLocks noGrp="1"/>
          </p:cNvSpPr>
          <p:nvPr>
            <p:ph type="sldNum" sz="quarter" idx="3"/>
          </p:nvPr>
        </p:nvSpPr>
        <p:spPr>
          <a:xfrm>
            <a:off x="4281488" y="10155238"/>
            <a:ext cx="3276600" cy="536575"/>
          </a:xfrm>
          <a:prstGeom prst="rect">
            <a:avLst/>
          </a:prstGeom>
        </p:spPr>
        <p:txBody>
          <a:bodyPr vert="horz" lIns="91440" tIns="45720" rIns="91440" bIns="45720" rtlCol="0" anchor="b"/>
          <a:lstStyle>
            <a:lvl1pPr algn="r">
              <a:defRPr sz="1200"/>
            </a:lvl1pPr>
          </a:lstStyle>
          <a:p>
            <a:fld id="{B38FBF59-38D4-416B-8F01-478B9ACF5E45}" type="slidenum">
              <a:rPr lang="nl-NL" smtClean="0"/>
              <a:t>‹#›</a:t>
            </a:fld>
            <a:endParaRPr lang="nl-NL"/>
          </a:p>
        </p:txBody>
      </p:sp>
    </p:spTree>
    <p:extLst>
      <p:ext uri="{BB962C8B-B14F-4D97-AF65-F5344CB8AC3E}">
        <p14:creationId xmlns:p14="http://schemas.microsoft.com/office/powerpoint/2010/main" val="3195171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5"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r>
              <a:rPr lang="en-US" sz="1350" b="0" strike="noStrike" spc="-1">
                <a:solidFill>
                  <a:srgbClr val="000000"/>
                </a:solidFill>
                <a:latin typeface="Calibri"/>
              </a:rPr>
              <a:t>Click to move the slide</a:t>
            </a:r>
          </a:p>
        </p:txBody>
      </p:sp>
      <p:sp>
        <p:nvSpPr>
          <p:cNvPr id="186"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187"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&lt;header&gt;</a:t>
            </a:r>
          </a:p>
        </p:txBody>
      </p:sp>
      <p:sp>
        <p:nvSpPr>
          <p:cNvPr id="188"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&lt;date/time&gt;</a:t>
            </a:r>
          </a:p>
        </p:txBody>
      </p:sp>
      <p:sp>
        <p:nvSpPr>
          <p:cNvPr id="189"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&lt;footer&gt;</a:t>
            </a:r>
          </a:p>
        </p:txBody>
      </p:sp>
      <p:sp>
        <p:nvSpPr>
          <p:cNvPr id="190" name="PlaceHolder 6"/>
          <p:cNvSpPr>
            <a:spLocks noGrp="1"/>
          </p:cNvSpPr>
          <p:nvPr>
            <p:ph type="sldNum"/>
          </p:nvPr>
        </p:nvSpPr>
        <p:spPr>
          <a:xfrm>
            <a:off x="4278960" y="10157400"/>
            <a:ext cx="3280680" cy="534240"/>
          </a:xfrm>
          <a:prstGeom prst="rect">
            <a:avLst/>
          </a:prstGeom>
        </p:spPr>
        <p:txBody>
          <a:bodyPr lIns="0" tIns="0" rIns="0" bIns="0" anchor="b"/>
          <a:lstStyle/>
          <a:p>
            <a:pPr algn="r"/>
            <a:fld id="{ABE649FC-BD42-4E94-8100-DB132DEF1CFD}"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youtube.com/watch?v=ocu5N7VIfds"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vimeo.com/76122793" TargetMode="External"/><Relationship Id="rId4" Type="http://schemas.openxmlformats.org/officeDocument/2006/relationships/hyperlink" Target="https://www.youtube.com/watch?v=4JqfChAKSfE"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PlaceHolder 1"/>
          <p:cNvSpPr>
            <a:spLocks noGrp="1" noRot="1" noChangeAspect="1"/>
          </p:cNvSpPr>
          <p:nvPr>
            <p:ph type="sldImg"/>
          </p:nvPr>
        </p:nvSpPr>
        <p:spPr>
          <a:xfrm>
            <a:off x="217488" y="812800"/>
            <a:ext cx="7124700" cy="4008438"/>
          </a:xfrm>
          <a:prstGeom prst="rect">
            <a:avLst/>
          </a:prstGeom>
        </p:spPr>
      </p:sp>
      <p:sp>
        <p:nvSpPr>
          <p:cNvPr id="648" name="PlaceHolder 2"/>
          <p:cNvSpPr>
            <a:spLocks noGrp="1"/>
          </p:cNvSpPr>
          <p:nvPr>
            <p:ph type="body"/>
          </p:nvPr>
        </p:nvSpPr>
        <p:spPr>
          <a:xfrm>
            <a:off x="756000" y="5078520"/>
            <a:ext cx="6047640" cy="850320"/>
          </a:xfrm>
          <a:prstGeom prst="rect">
            <a:avLst/>
          </a:prstGeom>
        </p:spPr>
        <p:txBody>
          <a:bodyPr lIns="0" tIns="0" rIns="0" bIns="0"/>
          <a:lstStyle/>
          <a:p>
            <a:r>
              <a:rPr lang="en-US" sz="2000" b="0" strike="noStrike" spc="-1" dirty="0">
                <a:latin typeface="Arial"/>
              </a:rPr>
              <a:t>The video slides are placeholders and hidden by default. The slides can be unhide by the teacher if he or she wants to use the video.</a:t>
            </a:r>
          </a:p>
          <a:p>
            <a:r>
              <a:rPr lang="en-US" sz="2000" b="0" strike="noStrike" spc="-1" dirty="0">
                <a:latin typeface="Arial"/>
              </a:rPr>
              <a:t>The images must be replaced by the video’s from </a:t>
            </a:r>
            <a:r>
              <a:rPr lang="en-US" sz="2000" b="0" strike="noStrike" spc="-1" dirty="0">
                <a:latin typeface="+mn-lt"/>
              </a:rPr>
              <a:t>the directory “</a:t>
            </a:r>
            <a:r>
              <a:rPr lang="en-US" sz="2000" b="0" strike="noStrike" spc="-1" dirty="0" err="1">
                <a:latin typeface="+mn-lt"/>
              </a:rPr>
              <a:t>SupportingVideos</a:t>
            </a:r>
            <a:r>
              <a:rPr lang="en-US" sz="2000" b="0" strike="noStrike" spc="-1" dirty="0">
                <a:latin typeface="+mn-lt"/>
              </a:rPr>
              <a:t>”.</a:t>
            </a:r>
            <a:endParaRPr lang="en-US" sz="2000" b="0" strike="noStrike" spc="-1" dirty="0">
              <a:latin typeface="Arial"/>
            </a:endParaRPr>
          </a:p>
          <a:p>
            <a:endParaRPr lang="en-US" sz="2000" b="0" strike="noStrike" spc="-1" dirty="0">
              <a:latin typeface="Arial"/>
            </a:endParaRPr>
          </a:p>
          <a:p>
            <a:endParaRPr lang="en-US" sz="2000" b="0" strike="noStrike" spc="-1" dirty="0">
              <a:latin typeface="Arial"/>
            </a:endParaRPr>
          </a:p>
          <a:p>
            <a:r>
              <a:rPr lang="en-US" sz="2000" b="0" strike="noStrike" spc="-1" dirty="0">
                <a:latin typeface="Arial"/>
              </a:rPr>
              <a:t>So don’t delete them!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PlaceHolder 1"/>
          <p:cNvSpPr>
            <a:spLocks noGrp="1" noRot="1" noChangeAspect="1"/>
          </p:cNvSpPr>
          <p:nvPr>
            <p:ph type="sldImg"/>
          </p:nvPr>
        </p:nvSpPr>
        <p:spPr>
          <a:xfrm>
            <a:off x="217488" y="812800"/>
            <a:ext cx="7124700" cy="4008438"/>
          </a:xfrm>
          <a:prstGeom prst="rect">
            <a:avLst/>
          </a:prstGeom>
        </p:spPr>
      </p:sp>
      <p:sp>
        <p:nvSpPr>
          <p:cNvPr id="666" name="PlaceHolder 2"/>
          <p:cNvSpPr>
            <a:spLocks noGrp="1"/>
          </p:cNvSpPr>
          <p:nvPr>
            <p:ph type="body"/>
          </p:nvPr>
        </p:nvSpPr>
        <p:spPr>
          <a:xfrm>
            <a:off x="756000" y="5078520"/>
            <a:ext cx="6047640" cy="3116880"/>
          </a:xfrm>
          <a:prstGeom prst="rect">
            <a:avLst/>
          </a:prstGeom>
        </p:spPr>
        <p:txBody>
          <a:bodyPr lIns="0" tIns="0" rIns="0" bIns="0"/>
          <a:lstStyle/>
          <a:p>
            <a:r>
              <a:rPr lang="en-US" sz="2000" b="0" strike="noStrike" spc="-1">
                <a:latin typeface="Arial"/>
              </a:rPr>
              <a:t>‘From bot herder to spammer, from spammer to translators, ...’, this is a huge ecosystem. Transactions between these players usually avoid taxes and thus are illegal. The services/products themselves may or may not be illegal</a:t>
            </a:r>
          </a:p>
          <a:p>
            <a:r>
              <a:rPr lang="en-US" sz="2000" b="0" strike="noStrike" spc="-1">
                <a:latin typeface="Arial"/>
              </a:rPr>
              <a:t> </a:t>
            </a:r>
          </a:p>
          <a:p>
            <a:r>
              <a:rPr lang="en-US" sz="2000" b="0" strike="noStrike" spc="-1">
                <a:latin typeface="Arial"/>
              </a:rPr>
              <a:t>Motives to trade in the black market:</a:t>
            </a:r>
          </a:p>
          <a:p>
            <a:r>
              <a:rPr lang="en-US" sz="2000" b="0" strike="noStrike" spc="-1">
                <a:latin typeface="Arial"/>
              </a:rPr>
              <a:t>- to trade contraband(smuggling) (in most countries this included drugs and weapons)</a:t>
            </a:r>
          </a:p>
          <a:p>
            <a:r>
              <a:rPr lang="en-US" sz="2000" b="0" strike="noStrike" spc="-1">
                <a:latin typeface="Arial"/>
              </a:rPr>
              <a:t>- to avoid taxes</a:t>
            </a:r>
          </a:p>
          <a:p>
            <a:r>
              <a:rPr lang="en-US" sz="2000" b="0" strike="noStrike" spc="-1">
                <a:latin typeface="Arial"/>
              </a:rPr>
              <a:t>- to skirt price controls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PlaceHolder 1"/>
          <p:cNvSpPr>
            <a:spLocks noGrp="1" noRot="1" noChangeAspect="1"/>
          </p:cNvSpPr>
          <p:nvPr>
            <p:ph type="sldImg"/>
          </p:nvPr>
        </p:nvSpPr>
        <p:spPr>
          <a:xfrm>
            <a:off x="217488" y="812800"/>
            <a:ext cx="7124700" cy="4008438"/>
          </a:xfrm>
          <a:prstGeom prst="rect">
            <a:avLst/>
          </a:prstGeom>
        </p:spPr>
      </p:sp>
      <p:sp>
        <p:nvSpPr>
          <p:cNvPr id="668" name="PlaceHolder 2"/>
          <p:cNvSpPr>
            <a:spLocks noGrp="1"/>
          </p:cNvSpPr>
          <p:nvPr>
            <p:ph type="body"/>
          </p:nvPr>
        </p:nvSpPr>
        <p:spPr>
          <a:xfrm>
            <a:off x="756000" y="5078520"/>
            <a:ext cx="6047640" cy="3400200"/>
          </a:xfrm>
          <a:prstGeom prst="rect">
            <a:avLst/>
          </a:prstGeom>
        </p:spPr>
        <p:txBody>
          <a:bodyPr lIns="0" tIns="0" rIns="0" bIns="0"/>
          <a:lstStyle/>
          <a:p>
            <a:r>
              <a:rPr lang="en-US" sz="2000" b="0" strike="noStrike" spc="-1">
                <a:latin typeface="Arial"/>
              </a:rPr>
              <a:t>It's good to discuss the concept of money mules here: both in the sense</a:t>
            </a:r>
          </a:p>
          <a:p>
            <a:r>
              <a:rPr lang="en-US" sz="2000" b="0" strike="noStrike" spc="-1">
                <a:latin typeface="Arial"/>
              </a:rPr>
              <a:t>of kids withdrawing money from ATMs using stolen cards and sending that</a:t>
            </a:r>
          </a:p>
          <a:p>
            <a:r>
              <a:rPr lang="en-US" sz="2000" b="0" strike="noStrike" spc="-1">
                <a:latin typeface="Arial"/>
              </a:rPr>
              <a:t>money through to attackers (after taking a cut),  or folks accepting and</a:t>
            </a:r>
          </a:p>
          <a:p>
            <a:r>
              <a:rPr lang="en-US" sz="2000" b="0" strike="noStrike" spc="-1">
                <a:latin typeface="Arial"/>
              </a:rPr>
              <a:t>forwarding money transfers through their bank accounts.</a:t>
            </a:r>
          </a:p>
          <a:p>
            <a:endParaRPr lang="en-US" sz="2000" b="0" strike="noStrike" spc="-1">
              <a:latin typeface="Arial"/>
            </a:endParaRPr>
          </a:p>
          <a:p>
            <a:r>
              <a:rPr lang="en-US" sz="2000" b="0" strike="noStrike" spc="-1">
                <a:latin typeface="Arial"/>
              </a:rPr>
              <a:t>Sites like fiverr.com are used for creating videos and voiceovers (like</a:t>
            </a:r>
          </a:p>
          <a:p>
            <a:r>
              <a:rPr lang="en-US" sz="2000" b="0" strike="noStrike" spc="-1">
                <a:latin typeface="Arial"/>
              </a:rPr>
              <a:t>Gwapo).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PlaceHolder 1"/>
          <p:cNvSpPr>
            <a:spLocks noGrp="1" noRot="1" noChangeAspect="1"/>
          </p:cNvSpPr>
          <p:nvPr>
            <p:ph type="sldImg"/>
          </p:nvPr>
        </p:nvSpPr>
        <p:spPr>
          <a:xfrm>
            <a:off x="217488" y="812800"/>
            <a:ext cx="7124700" cy="4008438"/>
          </a:xfrm>
          <a:prstGeom prst="rect">
            <a:avLst/>
          </a:prstGeom>
        </p:spPr>
      </p:sp>
      <p:sp>
        <p:nvSpPr>
          <p:cNvPr id="670" name="PlaceHolder 2"/>
          <p:cNvSpPr>
            <a:spLocks noGrp="1"/>
          </p:cNvSpPr>
          <p:nvPr>
            <p:ph type="body"/>
          </p:nvPr>
        </p:nvSpPr>
        <p:spPr>
          <a:xfrm>
            <a:off x="756000" y="5078520"/>
            <a:ext cx="6047640" cy="1700280"/>
          </a:xfrm>
          <a:prstGeom prst="rect">
            <a:avLst/>
          </a:prstGeom>
        </p:spPr>
        <p:txBody>
          <a:bodyPr lIns="0" tIns="0" rIns="0" bIns="0"/>
          <a:lstStyle/>
          <a:p>
            <a:r>
              <a:rPr lang="en-US" sz="2000" b="0" strike="noStrike" spc="-1" dirty="0">
                <a:latin typeface="Arial"/>
              </a:rPr>
              <a:t>Introduce term Denial of Service attack.</a:t>
            </a:r>
          </a:p>
          <a:p>
            <a:endParaRPr lang="en-US" sz="2000" b="0" strike="noStrike" spc="-1" dirty="0">
              <a:latin typeface="Arial"/>
            </a:endParaRPr>
          </a:p>
          <a:p>
            <a:endParaRPr lang="en-US" sz="2000" b="0" strike="noStrike" spc="-1" dirty="0">
              <a:latin typeface="Arial"/>
            </a:endParaRPr>
          </a:p>
          <a:p>
            <a:r>
              <a:rPr lang="en-US" sz="2000" b="0" strike="noStrike" spc="-1" dirty="0">
                <a:latin typeface="Arial"/>
              </a:rPr>
              <a:t>Play video in the Movie Folder</a:t>
            </a:r>
          </a:p>
          <a:p>
            <a:r>
              <a:rPr lang="en-US" sz="2000" b="0" strike="noStrike" spc="-1" dirty="0">
                <a:latin typeface="Arial"/>
              </a:rPr>
              <a:t>(placeholder image “service or scheduled attack”</a:t>
            </a:r>
          </a:p>
          <a:p>
            <a:endParaRPr lang="en-US" sz="2000" b="0" strike="noStrike" spc="-1" dirty="0">
              <a:latin typeface="Arial"/>
            </a:endParaRPr>
          </a:p>
          <a:p>
            <a:r>
              <a:rPr lang="en-US" sz="2000" b="0" strike="noStrike" spc="-1" dirty="0">
                <a:latin typeface="Arial"/>
              </a:rPr>
              <a:t>Play video: T1-Tech-DDoS.mp4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PlaceHolder 1"/>
          <p:cNvSpPr>
            <a:spLocks noGrp="1" noRot="1" noChangeAspect="1"/>
          </p:cNvSpPr>
          <p:nvPr>
            <p:ph type="sldImg"/>
          </p:nvPr>
        </p:nvSpPr>
        <p:spPr>
          <a:xfrm>
            <a:off x="217488" y="812800"/>
            <a:ext cx="7124700" cy="4008438"/>
          </a:xfrm>
          <a:prstGeom prst="rect">
            <a:avLst/>
          </a:prstGeom>
        </p:spPr>
      </p:sp>
      <p:sp>
        <p:nvSpPr>
          <p:cNvPr id="672" name="PlaceHolder 2"/>
          <p:cNvSpPr>
            <a:spLocks noGrp="1"/>
          </p:cNvSpPr>
          <p:nvPr>
            <p:ph type="body"/>
          </p:nvPr>
        </p:nvSpPr>
        <p:spPr>
          <a:xfrm>
            <a:off x="756000" y="5078520"/>
            <a:ext cx="6047640" cy="1133640"/>
          </a:xfrm>
          <a:prstGeom prst="rect">
            <a:avLst/>
          </a:prstGeom>
        </p:spPr>
        <p:txBody>
          <a:bodyPr lIns="0" tIns="0" rIns="0" bIns="0"/>
          <a:lstStyle/>
          <a:p>
            <a:r>
              <a:rPr lang="en-US" sz="2000" b="0" strike="noStrike" spc="-1" dirty="0">
                <a:latin typeface="Arial"/>
              </a:rPr>
              <a:t>https://www.howtogeek.com/wp-content/uploads/2016/11/ddos-650x300.png.  Used in various locations online, original copyright unknown. </a:t>
            </a:r>
          </a:p>
          <a:p>
            <a:endParaRPr lang="en-US" sz="2000" b="0" strike="noStrike" spc="-1" dirty="0">
              <a:latin typeface="Arial"/>
            </a:endParaRPr>
          </a:p>
          <a:p>
            <a:r>
              <a:rPr lang="en-US" sz="2000" b="0" strike="noStrike" spc="-1" dirty="0">
                <a:latin typeface="Arial"/>
              </a:rPr>
              <a:t>Explain concept of a </a:t>
            </a:r>
            <a:r>
              <a:rPr lang="en-US" sz="2000" b="0" strike="noStrike" spc="-1" dirty="0" err="1">
                <a:latin typeface="Arial"/>
              </a:rPr>
              <a:t>ddos</a:t>
            </a:r>
            <a:endParaRPr lang="en-US" sz="2000" b="0" strike="noStrike" spc="-1" dirty="0">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PlaceHolder 1"/>
          <p:cNvSpPr>
            <a:spLocks noGrp="1" noRot="1" noChangeAspect="1"/>
          </p:cNvSpPr>
          <p:nvPr>
            <p:ph type="sldImg"/>
          </p:nvPr>
        </p:nvSpPr>
        <p:spPr>
          <a:xfrm>
            <a:off x="217488" y="812800"/>
            <a:ext cx="7124700" cy="4008438"/>
          </a:xfrm>
          <a:prstGeom prst="rect">
            <a:avLst/>
          </a:prstGeom>
        </p:spPr>
      </p:sp>
      <p:sp>
        <p:nvSpPr>
          <p:cNvPr id="674" name="PlaceHolder 2"/>
          <p:cNvSpPr>
            <a:spLocks noGrp="1"/>
          </p:cNvSpPr>
          <p:nvPr>
            <p:ph type="body"/>
          </p:nvPr>
        </p:nvSpPr>
        <p:spPr>
          <a:xfrm>
            <a:off x="756000" y="5078520"/>
            <a:ext cx="6047640" cy="5191920"/>
          </a:xfrm>
          <a:prstGeom prst="rect">
            <a:avLst/>
          </a:prstGeom>
        </p:spPr>
        <p:txBody>
          <a:bodyPr lIns="0" tIns="0" rIns="0" bIns="0"/>
          <a:lstStyle/>
          <a:p>
            <a:r>
              <a:rPr lang="en-US" sz="2000" b="0" strike="noStrike" spc="-1" dirty="0">
                <a:latin typeface="Arial"/>
              </a:rPr>
              <a:t>Rather than using zombies, (hacked) webservers can be used as well: </a:t>
            </a:r>
          </a:p>
          <a:p>
            <a:r>
              <a:rPr lang="en-US" sz="2000" b="0" strike="noStrike" spc="-1" dirty="0">
                <a:latin typeface="Arial"/>
              </a:rPr>
              <a:t>	</a:t>
            </a:r>
            <a:r>
              <a:rPr lang="en-US" sz="2000" b="0" strike="noStrike" spc="-1" dirty="0" err="1">
                <a:latin typeface="Arial"/>
              </a:rPr>
              <a:t>booter</a:t>
            </a:r>
            <a:r>
              <a:rPr lang="en-US" sz="2000" b="0" strike="noStrike" spc="-1" dirty="0">
                <a:latin typeface="Arial"/>
              </a:rPr>
              <a:t> shell scripts can be “programmed” to flood a target for a certain amount of time.  </a:t>
            </a:r>
          </a:p>
          <a:p>
            <a:r>
              <a:rPr lang="en-US" sz="2000" b="0" strike="noStrike" spc="-1" dirty="0">
                <a:latin typeface="Arial"/>
              </a:rPr>
              <a:t>If one of these </a:t>
            </a:r>
            <a:r>
              <a:rPr lang="en-US" sz="2000" b="0" strike="noStrike" spc="-1" dirty="0" err="1">
                <a:latin typeface="Arial"/>
              </a:rPr>
              <a:t>booter</a:t>
            </a:r>
            <a:r>
              <a:rPr lang="en-US" sz="2000" b="0" strike="noStrike" spc="-1" dirty="0">
                <a:latin typeface="Arial"/>
              </a:rPr>
              <a:t> scripts on a (compromised) website is known, it is a </a:t>
            </a:r>
            <a:r>
              <a:rPr lang="en-US" sz="2000" b="0" strike="noStrike" spc="-1" dirty="0" err="1">
                <a:latin typeface="Arial"/>
              </a:rPr>
              <a:t>DoS</a:t>
            </a:r>
            <a:r>
              <a:rPr lang="en-US" sz="2000" b="0" strike="noStrike" spc="-1" dirty="0">
                <a:latin typeface="Arial"/>
              </a:rPr>
              <a:t> attack; if more of them are known, it is a DDoS attack:</a:t>
            </a:r>
          </a:p>
          <a:p>
            <a:r>
              <a:rPr lang="en-US" sz="2000" b="0" strike="noStrike" spc="-1" dirty="0" err="1">
                <a:latin typeface="Arial"/>
              </a:rPr>
              <a:t>DoS</a:t>
            </a:r>
            <a:r>
              <a:rPr lang="en-US" sz="2000" b="0" strike="noStrike" spc="-1" dirty="0">
                <a:latin typeface="Arial"/>
              </a:rPr>
              <a:t> = Denial Of Service = Attack from 1 source computer or connection</a:t>
            </a:r>
          </a:p>
          <a:p>
            <a:r>
              <a:rPr lang="en-US" sz="2000" b="0" strike="noStrike" spc="-1" dirty="0">
                <a:latin typeface="Arial"/>
              </a:rPr>
              <a:t>DDoS = Distributed Denial Of Service = Attack from multiple source computers or connections.</a:t>
            </a:r>
          </a:p>
          <a:p>
            <a:endParaRPr lang="en-US" sz="2000" b="0" strike="noStrike" spc="-1" dirty="0">
              <a:latin typeface="Arial"/>
            </a:endParaRPr>
          </a:p>
          <a:p>
            <a:r>
              <a:rPr lang="en-US" sz="2000" b="0" strike="noStrike" spc="-1" dirty="0">
                <a:latin typeface="+mn-lt"/>
              </a:rPr>
              <a:t>Screenshot from  http://ww1.prweb.com/</a:t>
            </a:r>
            <a:r>
              <a:rPr lang="en-US" sz="2000" b="0" strike="noStrike" spc="-1" dirty="0" err="1">
                <a:latin typeface="+mn-lt"/>
              </a:rPr>
              <a:t>prfiles</a:t>
            </a:r>
            <a:r>
              <a:rPr lang="en-US" sz="2000" b="0" strike="noStrike" spc="-1" dirty="0">
                <a:latin typeface="+mn-lt"/>
              </a:rPr>
              <a:t>/2012/04/24/9438887/Prolexic%20Threat%20Advisory%20DDoS_Booter%20Scripts_041912.pdf.  Screenshot from a popular hacker forum. </a:t>
            </a:r>
            <a:endParaRPr lang="en-US" sz="2000" b="0" strike="noStrike" spc="-1" dirty="0">
              <a:latin typeface="Arial"/>
            </a:endParaRPr>
          </a:p>
          <a:p>
            <a:r>
              <a:rPr lang="en-US" sz="1600" b="0" strike="noStrike" spc="-1" dirty="0">
                <a:latin typeface="Arial"/>
              </a:rPr>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PlaceHolder 1"/>
          <p:cNvSpPr>
            <a:spLocks noGrp="1" noRot="1" noChangeAspect="1"/>
          </p:cNvSpPr>
          <p:nvPr>
            <p:ph type="sldImg"/>
          </p:nvPr>
        </p:nvSpPr>
        <p:spPr>
          <a:xfrm>
            <a:off x="217488" y="812800"/>
            <a:ext cx="7124700" cy="4008438"/>
          </a:xfrm>
          <a:prstGeom prst="rect">
            <a:avLst/>
          </a:prstGeom>
        </p:spPr>
      </p:sp>
      <p:sp>
        <p:nvSpPr>
          <p:cNvPr id="676" name="PlaceHolder 2"/>
          <p:cNvSpPr>
            <a:spLocks noGrp="1"/>
          </p:cNvSpPr>
          <p:nvPr>
            <p:ph type="body"/>
          </p:nvPr>
        </p:nvSpPr>
        <p:spPr>
          <a:xfrm>
            <a:off x="756000" y="5078520"/>
            <a:ext cx="6047640" cy="2833560"/>
          </a:xfrm>
          <a:prstGeom prst="rect">
            <a:avLst/>
          </a:prstGeom>
        </p:spPr>
        <p:txBody>
          <a:bodyPr lIns="0" tIns="0" rIns="0" bIns="0"/>
          <a:lstStyle/>
          <a:p>
            <a:r>
              <a:rPr lang="en-US" sz="2000" b="0" strike="noStrike" spc="-1">
                <a:latin typeface="Arial"/>
              </a:rPr>
              <a:t>distributed reflected DoS, is very effective </a:t>
            </a:r>
          </a:p>
          <a:p>
            <a:r>
              <a:rPr lang="en-US" sz="2000" b="0" strike="noStrike" spc="-1">
                <a:latin typeface="Arial"/>
              </a:rPr>
              <a:t>not only there is no need for a botnet or booter shell scripts, </a:t>
            </a:r>
          </a:p>
          <a:p>
            <a:r>
              <a:rPr lang="en-US" sz="2000" b="0" strike="noStrike" spc="-1">
                <a:latin typeface="Arial"/>
              </a:rPr>
              <a:t>but also often there is an amplification factor involved. </a:t>
            </a:r>
          </a:p>
          <a:p>
            <a:r>
              <a:rPr lang="en-US" sz="2000" b="0" strike="noStrike" spc="-1">
                <a:latin typeface="Arial"/>
              </a:rPr>
              <a:t>“disabling specific options” = disabling functions such as the NTP monlist command. </a:t>
            </a:r>
          </a:p>
          <a:p>
            <a:r>
              <a:rPr lang="en-US" sz="2000" b="0" strike="noStrike" spc="-1">
                <a:latin typeface="Arial"/>
              </a:rPr>
              <a:t>Monlist= get the host connected to the service</a:t>
            </a:r>
          </a:p>
          <a:p>
            <a:r>
              <a:rPr lang="en-US" sz="2000" b="0" strike="noStrike" spc="-1">
                <a:latin typeface="Arial"/>
              </a:rPr>
              <a:t>“implementing firewall rules” = disallow connections to services from the “outside”.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PlaceHolder 1"/>
          <p:cNvSpPr>
            <a:spLocks noGrp="1" noRot="1" noChangeAspect="1"/>
          </p:cNvSpPr>
          <p:nvPr>
            <p:ph type="sldImg"/>
          </p:nvPr>
        </p:nvSpPr>
        <p:spPr>
          <a:xfrm>
            <a:off x="217488" y="812800"/>
            <a:ext cx="7124700" cy="4008438"/>
          </a:xfrm>
          <a:prstGeom prst="rect">
            <a:avLst/>
          </a:prstGeom>
        </p:spPr>
      </p:sp>
      <p:sp>
        <p:nvSpPr>
          <p:cNvPr id="678" name="PlaceHolder 2"/>
          <p:cNvSpPr>
            <a:spLocks noGrp="1"/>
          </p:cNvSpPr>
          <p:nvPr>
            <p:ph type="body"/>
          </p:nvPr>
        </p:nvSpPr>
        <p:spPr>
          <a:xfrm>
            <a:off x="756000" y="5078520"/>
            <a:ext cx="6047640" cy="5191920"/>
          </a:xfrm>
          <a:prstGeom prst="rect">
            <a:avLst/>
          </a:prstGeom>
        </p:spPr>
        <p:txBody>
          <a:bodyPr lIns="0" tIns="0" rIns="0" bIns="0"/>
          <a:lstStyle/>
          <a:p>
            <a:r>
              <a:rPr lang="en-US" sz="2000" b="0" strike="noStrike" spc="-1" dirty="0">
                <a:latin typeface="Arial"/>
              </a:rPr>
              <a:t>Images from: </a:t>
            </a:r>
            <a:r>
              <a:rPr lang="en-US" sz="2000" b="0" strike="noStrike" spc="-1" dirty="0">
                <a:latin typeface="+mn-lt"/>
              </a:rPr>
              <a:t>https://krebsonsecurity.com/2017/01/who-is-anna-senpai-the-mirai-worm-author/</a:t>
            </a:r>
            <a:endParaRPr lang="en-US" sz="2000" b="0" strike="noStrike" spc="-1" dirty="0">
              <a:latin typeface="Arial"/>
            </a:endParaRPr>
          </a:p>
          <a:p>
            <a:endParaRPr lang="en-US" sz="2000" b="0" strike="noStrike" spc="-1" dirty="0">
              <a:latin typeface="Arial"/>
            </a:endParaRPr>
          </a:p>
          <a:p>
            <a:r>
              <a:rPr lang="en-US" sz="2000" b="0" strike="noStrike" spc="-1" dirty="0">
                <a:latin typeface="Arial"/>
              </a:rPr>
              <a:t>Good background reading:</a:t>
            </a:r>
          </a:p>
          <a:p>
            <a:r>
              <a:rPr lang="en-US" sz="2000" b="0" strike="noStrike" spc="-1" dirty="0">
                <a:latin typeface="Arial"/>
              </a:rPr>
              <a:t> https://www.wired.com/story/mirai-botnet-minecraft-scam-brought-down-the-internet/</a:t>
            </a:r>
          </a:p>
          <a:p>
            <a:endParaRPr lang="en-US" sz="2000" b="0" strike="noStrike" spc="-1" dirty="0">
              <a:latin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PlaceHolder 1"/>
          <p:cNvSpPr>
            <a:spLocks noGrp="1" noRot="1" noChangeAspect="1"/>
          </p:cNvSpPr>
          <p:nvPr>
            <p:ph type="sldImg"/>
          </p:nvPr>
        </p:nvSpPr>
        <p:spPr>
          <a:xfrm>
            <a:off x="217488" y="812800"/>
            <a:ext cx="7124700" cy="4008438"/>
          </a:xfrm>
          <a:prstGeom prst="rect">
            <a:avLst/>
          </a:prstGeom>
        </p:spPr>
      </p:sp>
      <p:sp>
        <p:nvSpPr>
          <p:cNvPr id="680" name="PlaceHolder 2"/>
          <p:cNvSpPr>
            <a:spLocks noGrp="1"/>
          </p:cNvSpPr>
          <p:nvPr>
            <p:ph type="body"/>
          </p:nvPr>
        </p:nvSpPr>
        <p:spPr>
          <a:xfrm>
            <a:off x="756000" y="5078520"/>
            <a:ext cx="6047640" cy="1700280"/>
          </a:xfrm>
          <a:prstGeom prst="rect">
            <a:avLst/>
          </a:prstGeom>
        </p:spPr>
        <p:txBody>
          <a:bodyPr lIns="0" tIns="0" rIns="0" bIns="0"/>
          <a:lstStyle/>
          <a:p>
            <a:r>
              <a:rPr lang="en-US" sz="2000" b="0" strike="noStrike" spc="-1" dirty="0">
                <a:latin typeface="Arial"/>
              </a:rPr>
              <a:t>Images from: </a:t>
            </a:r>
            <a:r>
              <a:rPr lang="en-US" sz="2000" b="0" strike="noStrike" spc="-1" dirty="0">
                <a:latin typeface="+mn-lt"/>
              </a:rPr>
              <a:t>https://hotforsecurity.bitdefender.com/blog/world-record-broken-again-ddos-attack-exceeds-1-7-terabits-per-second-19653.html</a:t>
            </a:r>
            <a:endParaRPr lang="en-US" sz="2000" b="0" strike="noStrike" spc="-1" dirty="0">
              <a:latin typeface="Arial"/>
            </a:endParaRPr>
          </a:p>
          <a:p>
            <a:endParaRPr lang="en-US" sz="2000" b="0" strike="noStrike" spc="-1" dirty="0">
              <a:latin typeface="Arial"/>
            </a:endParaRPr>
          </a:p>
          <a:p>
            <a:r>
              <a:rPr lang="en-US" sz="2000" b="0" strike="noStrike" spc="-1" dirty="0">
                <a:latin typeface="Arial"/>
              </a:rPr>
              <a:t>Good background reading: https://www.wired.com/story/mirai-botnet-minecraft-scam-brought-down-the-internet/</a:t>
            </a:r>
          </a:p>
          <a:p>
            <a:r>
              <a:rPr lang="en-US" sz="2000" b="0" strike="noStrike" spc="-1" dirty="0">
                <a:latin typeface="Arial"/>
              </a:rPr>
              <a: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PlaceHolder 1"/>
          <p:cNvSpPr>
            <a:spLocks noGrp="1" noRot="1" noChangeAspect="1"/>
          </p:cNvSpPr>
          <p:nvPr>
            <p:ph type="sldImg"/>
          </p:nvPr>
        </p:nvSpPr>
        <p:spPr>
          <a:xfrm>
            <a:off x="217488" y="812800"/>
            <a:ext cx="7124700" cy="4008438"/>
          </a:xfrm>
          <a:prstGeom prst="rect">
            <a:avLst/>
          </a:prstGeom>
        </p:spPr>
      </p:sp>
      <p:sp>
        <p:nvSpPr>
          <p:cNvPr id="682" name="PlaceHolder 2"/>
          <p:cNvSpPr>
            <a:spLocks noGrp="1"/>
          </p:cNvSpPr>
          <p:nvPr>
            <p:ph type="body"/>
          </p:nvPr>
        </p:nvSpPr>
        <p:spPr>
          <a:xfrm>
            <a:off x="756000" y="5078520"/>
            <a:ext cx="6047640" cy="5191920"/>
          </a:xfrm>
          <a:prstGeom prst="rect">
            <a:avLst/>
          </a:prstGeom>
        </p:spPr>
        <p:txBody>
          <a:bodyPr lIns="0" tIns="0" rIns="0" bIns="0"/>
          <a:lstStyle/>
          <a:p>
            <a:r>
              <a:rPr lang="en-US" sz="1200" b="0" strike="noStrike" spc="-1">
                <a:solidFill>
                  <a:srgbClr val="000000"/>
                </a:solidFill>
                <a:latin typeface="+mn-lt"/>
                <a:ea typeface="+mn-ea"/>
              </a:rPr>
              <a:t>A botnet operator has many ways to monetize his botnet:</a:t>
            </a:r>
            <a:endParaRPr lang="en-US" sz="1200" b="0" strike="noStrike" spc="-1">
              <a:latin typeface="Arial"/>
            </a:endParaRPr>
          </a:p>
          <a:p>
            <a:pPr marL="216000" indent="-216000">
              <a:lnSpc>
                <a:spcPct val="100000"/>
              </a:lnSpc>
            </a:pPr>
            <a:r>
              <a:rPr lang="en-US" sz="1200" b="0" strike="noStrike" spc="-1">
                <a:solidFill>
                  <a:srgbClr val="000000"/>
                </a:solidFill>
                <a:latin typeface="+mn-lt"/>
                <a:ea typeface="+mn-ea"/>
              </a:rPr>
              <a:t>- Click Fraud: Many advertisement companies exist, who act as a middleman: after a click on an ad, the advertiser pays them, who in turn pay the publisher of the ad, e.g. a web site owner. This is a complex ecosystem, but in a nutshell: with each click, several brokers earn money, paid by the advertiser.</a:t>
            </a:r>
            <a:endParaRPr lang="en-US" sz="1200" b="0" strike="noStrike" spc="-1">
              <a:latin typeface="Arial"/>
            </a:endParaRPr>
          </a:p>
          <a:p>
            <a:pPr marL="216000" indent="-216000">
              <a:lnSpc>
                <a:spcPct val="100000"/>
              </a:lnSpc>
            </a:pPr>
            <a:r>
              <a:rPr lang="en-US" sz="1200" b="0" strike="noStrike" spc="-1">
                <a:solidFill>
                  <a:srgbClr val="000000"/>
                </a:solidFill>
                <a:latin typeface="+mn-lt"/>
                <a:ea typeface="+mn-ea"/>
              </a:rPr>
              <a:t>- Spam / Phishing: By sending spam / phishing on behalf of a third, money can be easily made.</a:t>
            </a:r>
            <a:endParaRPr lang="en-US" sz="1200" b="0" strike="noStrike" spc="-1">
              <a:latin typeface="Arial"/>
            </a:endParaRPr>
          </a:p>
          <a:p>
            <a:pPr marL="216000" indent="-216000">
              <a:lnSpc>
                <a:spcPct val="100000"/>
              </a:lnSpc>
            </a:pPr>
            <a:r>
              <a:rPr lang="en-US" sz="1200" b="0" strike="noStrike" spc="-1">
                <a:solidFill>
                  <a:srgbClr val="000000"/>
                </a:solidFill>
                <a:latin typeface="+mn-lt"/>
                <a:ea typeface="+mn-ea"/>
              </a:rPr>
              <a:t>-  Malware Distribution: By enabling the bots to download more malware, distribution is easy (example: Gameover Zeus downloads Cryptolocker, Pushdo, …)</a:t>
            </a:r>
            <a:endParaRPr lang="en-US" sz="1200" b="0" strike="noStrike" spc="-1">
              <a:latin typeface="Arial"/>
            </a:endParaRPr>
          </a:p>
          <a:p>
            <a:pPr>
              <a:lnSpc>
                <a:spcPct val="100000"/>
              </a:lnSpc>
            </a:pPr>
            <a:r>
              <a:rPr lang="en-US" sz="1200" b="0" strike="noStrike" spc="-1">
                <a:solidFill>
                  <a:srgbClr val="000000"/>
                </a:solidFill>
                <a:latin typeface="+mn-lt"/>
                <a:ea typeface="+mn-ea"/>
              </a:rPr>
              <a:t>ID-Theft: Databases with PII (Personally identifiable information), such as name, birthday, social security number, but also credentials and credit card numbers can be sold – just enable the bots to grab this kind of information.</a:t>
            </a:r>
            <a:endParaRPr lang="en-US" sz="1200" b="0" strike="noStrike" spc="-1">
              <a:latin typeface="Arial"/>
            </a:endParaRPr>
          </a:p>
          <a:p>
            <a:pPr>
              <a:lnSpc>
                <a:spcPct val="100000"/>
              </a:lnSpc>
            </a:pPr>
            <a:r>
              <a:rPr lang="en-US" sz="1200" b="0" strike="noStrike" spc="-1">
                <a:solidFill>
                  <a:srgbClr val="000000"/>
                </a:solidFill>
                <a:latin typeface="+mn-lt"/>
                <a:ea typeface="+mn-ea"/>
              </a:rPr>
              <a:t>APT jumphost: large botnets may have bots in high-profile targets, such as government and multinational organisations. These bots can be made available to third party groupd for a fee</a:t>
            </a:r>
            <a:endParaRPr lang="en-US" sz="1200" b="0" strike="noStrike" spc="-1">
              <a:latin typeface="Arial"/>
            </a:endParaRPr>
          </a:p>
          <a:p>
            <a:pPr>
              <a:lnSpc>
                <a:spcPct val="100000"/>
              </a:lnSpc>
            </a:pPr>
            <a:r>
              <a:rPr lang="en-US" sz="1200" b="0" strike="noStrike" spc="-1">
                <a:solidFill>
                  <a:srgbClr val="000000"/>
                </a:solidFill>
                <a:latin typeface="+mn-lt"/>
                <a:ea typeface="+mn-ea"/>
              </a:rPr>
              <a:t>- Proxies: Proxies are needed for a lot of fraud operations. They can be sold to thirds.</a:t>
            </a:r>
            <a:endParaRPr lang="en-US" sz="1200" b="0" strike="noStrike" spc="-1">
              <a:latin typeface="Arial"/>
            </a:endParaRPr>
          </a:p>
          <a:p>
            <a:r>
              <a:rPr lang="en-US" sz="1200" b="0" strike="noStrike" spc="-1">
                <a:solidFill>
                  <a:srgbClr val="000000"/>
                </a:solidFill>
                <a:latin typeface="+mn-lt"/>
                <a:ea typeface="+mn-ea"/>
              </a:rPr>
              <a:t>- DDoS: Bots can be easily enable to perform DDoS attacks. Third parties are interested in this kind of service and pay for it.</a:t>
            </a:r>
            <a:r>
              <a:rPr lang="en-US" sz="2000" b="0" strike="noStrike" spc="-1">
                <a:solidFill>
                  <a:srgbClr val="000000"/>
                </a:solidFill>
                <a:latin typeface="+mn-lt"/>
                <a:ea typeface="+mn-ea"/>
              </a:rPr>
              <a:t> </a:t>
            </a:r>
            <a:r>
              <a:rPr lang="en-US" sz="1600" b="0" strike="noStrike" spc="-1">
                <a:latin typeface="Arial"/>
              </a:rPr>
              <a: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PlaceHolder 1"/>
          <p:cNvSpPr>
            <a:spLocks noGrp="1" noRot="1" noChangeAspect="1"/>
          </p:cNvSpPr>
          <p:nvPr>
            <p:ph type="sldImg"/>
          </p:nvPr>
        </p:nvSpPr>
        <p:spPr>
          <a:xfrm>
            <a:off x="217488" y="812800"/>
            <a:ext cx="7124700" cy="4008438"/>
          </a:xfrm>
          <a:prstGeom prst="rect">
            <a:avLst/>
          </a:prstGeom>
        </p:spPr>
      </p:sp>
      <p:sp>
        <p:nvSpPr>
          <p:cNvPr id="684" name="PlaceHolder 2"/>
          <p:cNvSpPr>
            <a:spLocks noGrp="1"/>
          </p:cNvSpPr>
          <p:nvPr>
            <p:ph type="body"/>
          </p:nvPr>
        </p:nvSpPr>
        <p:spPr>
          <a:xfrm>
            <a:off x="756000" y="5078520"/>
            <a:ext cx="6047640" cy="5191920"/>
          </a:xfrm>
          <a:prstGeom prst="rect">
            <a:avLst/>
          </a:prstGeom>
        </p:spPr>
        <p:txBody>
          <a:bodyPr lIns="0" tIns="0" rIns="0" bIns="0"/>
          <a:lstStyle/>
          <a:p>
            <a:r>
              <a:rPr lang="en-US" sz="1200" b="0" strike="noStrike" spc="-1" dirty="0">
                <a:solidFill>
                  <a:srgbClr val="000000"/>
                </a:solidFill>
                <a:latin typeface="+mn-lt"/>
                <a:ea typeface="+mn-ea"/>
              </a:rPr>
              <a:t>The story is: “We want to be the world’s largest and best spammer. We are better than the others because</a:t>
            </a:r>
            <a:endParaRPr lang="en-US" sz="1200" b="0" strike="noStrike" spc="-1" dirty="0">
              <a:latin typeface="Arial"/>
            </a:endParaRPr>
          </a:p>
          <a:p>
            <a:pPr marL="216000" indent="-216000">
              <a:lnSpc>
                <a:spcPct val="100000"/>
              </a:lnSpc>
            </a:pPr>
            <a:r>
              <a:rPr lang="en-US" sz="1200" b="0" strike="noStrike" spc="-1" dirty="0">
                <a:solidFill>
                  <a:srgbClr val="000000"/>
                </a:solidFill>
                <a:latin typeface="+mn-lt"/>
                <a:ea typeface="+mn-ea"/>
              </a:rPr>
              <a:t>- best price (all claim that)</a:t>
            </a:r>
            <a:endParaRPr lang="en-US" sz="1200" b="0" strike="noStrike" spc="-1" dirty="0">
              <a:latin typeface="Arial"/>
            </a:endParaRPr>
          </a:p>
          <a:p>
            <a:pPr marL="216000" indent="-216000">
              <a:lnSpc>
                <a:spcPct val="100000"/>
              </a:lnSpc>
            </a:pPr>
            <a:r>
              <a:rPr lang="en-US" sz="1200" b="0" strike="noStrike" spc="-1" dirty="0">
                <a:solidFill>
                  <a:srgbClr val="000000"/>
                </a:solidFill>
                <a:latin typeface="+mn-lt"/>
                <a:ea typeface="+mn-ea"/>
              </a:rPr>
              <a:t>- segmented recipient list (recipients with regards to some attributes (likes cars, likes shoes, lives in Switzerland, …)</a:t>
            </a:r>
            <a:endParaRPr lang="en-US" sz="1200" b="0" strike="noStrike" spc="-1" dirty="0">
              <a:latin typeface="Arial"/>
            </a:endParaRPr>
          </a:p>
          <a:p>
            <a:r>
              <a:rPr lang="en-US" sz="1200" b="0" strike="noStrike" spc="-1" dirty="0">
                <a:solidFill>
                  <a:srgbClr val="000000"/>
                </a:solidFill>
                <a:latin typeface="+mn-lt"/>
                <a:ea typeface="+mn-ea"/>
              </a:rPr>
              <a:t>- 99% bypass of filters guaranteed</a:t>
            </a:r>
            <a:r>
              <a:rPr lang="en-US" sz="1600" b="0" strike="noStrike" spc="-1" dirty="0">
                <a:latin typeface="Arial"/>
              </a:rPr>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PlaceHolder 1"/>
          <p:cNvSpPr>
            <a:spLocks noGrp="1" noRot="1" noChangeAspect="1"/>
          </p:cNvSpPr>
          <p:nvPr>
            <p:ph type="sldImg"/>
          </p:nvPr>
        </p:nvSpPr>
        <p:spPr>
          <a:xfrm>
            <a:off x="217488" y="812800"/>
            <a:ext cx="7124700" cy="4008438"/>
          </a:xfrm>
          <a:prstGeom prst="rect">
            <a:avLst/>
          </a:prstGeom>
        </p:spPr>
      </p:sp>
      <p:sp>
        <p:nvSpPr>
          <p:cNvPr id="650" name="PlaceHolder 2"/>
          <p:cNvSpPr>
            <a:spLocks noGrp="1"/>
          </p:cNvSpPr>
          <p:nvPr>
            <p:ph type="body"/>
          </p:nvPr>
        </p:nvSpPr>
        <p:spPr>
          <a:xfrm>
            <a:off x="756000" y="5078520"/>
            <a:ext cx="6047640" cy="4250160"/>
          </a:xfrm>
          <a:prstGeom prst="rect">
            <a:avLst/>
          </a:prstGeom>
        </p:spPr>
        <p:txBody>
          <a:bodyPr lIns="0" tIns="0" rIns="0" bIns="0"/>
          <a:lstStyle/>
          <a:p>
            <a:r>
              <a:rPr lang="en-US" sz="2000" b="0" strike="noStrike" spc="-1" dirty="0">
                <a:latin typeface="Arial"/>
              </a:rPr>
              <a:t>Optional: play video in the movie folder.</a:t>
            </a:r>
          </a:p>
          <a:p>
            <a:r>
              <a:rPr lang="en-US" sz="2000" b="0" strike="noStrike" spc="-1" dirty="0">
                <a:latin typeface="Arial"/>
              </a:rPr>
              <a:t>T1-Tech-Password.mp4</a:t>
            </a:r>
          </a:p>
          <a:p>
            <a:endParaRPr lang="en-US" sz="2000" b="0" strike="noStrike" spc="-1" dirty="0">
              <a:latin typeface="Arial"/>
            </a:endParaRPr>
          </a:p>
          <a:p>
            <a:r>
              <a:rPr lang="en-US" sz="2000" b="0" strike="noStrike" spc="-1" dirty="0">
                <a:latin typeface="Arial"/>
              </a:rPr>
              <a:t>Jimmy Kimmel on Passwords (2015)</a:t>
            </a:r>
          </a:p>
          <a:p>
            <a:r>
              <a:rPr lang="en-US" sz="2000" b="0" strike="noStrike" spc="-1" dirty="0">
                <a:latin typeface="Arial"/>
              </a:rPr>
              <a:t>Video duration: 2:49</a:t>
            </a:r>
          </a:p>
          <a:p>
            <a:endParaRPr lang="en-US" sz="2000" b="0" strike="noStrike" spc="-1" dirty="0">
              <a:latin typeface="Arial"/>
            </a:endParaRPr>
          </a:p>
          <a:p>
            <a:r>
              <a:rPr lang="en-US" sz="2000" b="0" strike="noStrike" spc="-1" dirty="0">
                <a:latin typeface="Arial"/>
              </a:rPr>
              <a:t>Funny story about passwords, has also an element of social engineering, i.e. make people tell you their password.</a:t>
            </a:r>
          </a:p>
          <a:p>
            <a:endParaRPr lang="en-US" sz="2000" b="0" strike="noStrike" spc="-1" dirty="0">
              <a:latin typeface="Arial"/>
            </a:endParaRPr>
          </a:p>
          <a:p>
            <a:r>
              <a:rPr lang="en-US" sz="2000" b="0" strike="noStrike" spc="-1" dirty="0">
                <a:latin typeface="Arial"/>
              </a:rPr>
              <a:t>Or alternatively</a:t>
            </a:r>
          </a:p>
          <a:p>
            <a:r>
              <a:rPr lang="en-US" sz="2000" b="0" strike="noStrike" spc="-1" dirty="0">
                <a:latin typeface="Arial"/>
              </a:rPr>
              <a:t>Funny video about the cloud (July 2018)</a:t>
            </a:r>
          </a:p>
          <a:p>
            <a:r>
              <a:rPr lang="en-US" sz="2000" b="0" strike="noStrike" spc="-1" dirty="0">
                <a:latin typeface="Arial"/>
              </a:rPr>
              <a:t>T1-Tech-Cloud.mp4</a:t>
            </a:r>
          </a:p>
          <a:p>
            <a:endParaRPr lang="en-US" sz="2000" b="0" strike="noStrike" spc="-1" dirty="0">
              <a:latin typeface="Arial"/>
            </a:endParaRPr>
          </a:p>
          <a:p>
            <a:r>
              <a:rPr lang="en-US" sz="2000" b="0" strike="noStrike" spc="-1" dirty="0">
                <a:latin typeface="Arial"/>
              </a:rPr>
              <a:t>Video duration: 5:07</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 name="PlaceHolder 1"/>
          <p:cNvSpPr>
            <a:spLocks noGrp="1" noRot="1" noChangeAspect="1"/>
          </p:cNvSpPr>
          <p:nvPr>
            <p:ph type="sldImg"/>
          </p:nvPr>
        </p:nvSpPr>
        <p:spPr>
          <a:xfrm>
            <a:off x="217488" y="812800"/>
            <a:ext cx="7124700" cy="4008438"/>
          </a:xfrm>
          <a:prstGeom prst="rect">
            <a:avLst/>
          </a:prstGeom>
        </p:spPr>
      </p:sp>
      <p:sp>
        <p:nvSpPr>
          <p:cNvPr id="686" name="PlaceHolder 2"/>
          <p:cNvSpPr>
            <a:spLocks noGrp="1"/>
          </p:cNvSpPr>
          <p:nvPr>
            <p:ph type="body"/>
          </p:nvPr>
        </p:nvSpPr>
        <p:spPr>
          <a:xfrm>
            <a:off x="756000" y="5078520"/>
            <a:ext cx="6047640" cy="5191920"/>
          </a:xfrm>
          <a:prstGeom prst="rect">
            <a:avLst/>
          </a:prstGeom>
        </p:spPr>
        <p:txBody>
          <a:bodyPr lIns="0" tIns="0" rIns="0" bIns="0"/>
          <a:lstStyle/>
          <a:p>
            <a:r>
              <a:rPr lang="en-US" sz="1800" b="0" strike="noStrike" spc="-1" dirty="0">
                <a:latin typeface="Arial"/>
              </a:rPr>
              <a:t>https://</a:t>
            </a:r>
            <a:r>
              <a:rPr lang="en-US" sz="1800" b="0" strike="noStrike" spc="-1" dirty="0" err="1">
                <a:latin typeface="Arial"/>
              </a:rPr>
              <a:t>documents.trendmicro.com</a:t>
            </a:r>
            <a:r>
              <a:rPr lang="en-US" sz="1800" b="0" strike="noStrike" spc="-1" dirty="0">
                <a:latin typeface="Arial"/>
              </a:rPr>
              <a:t>/images/</a:t>
            </a:r>
            <a:r>
              <a:rPr lang="en-US" sz="1800" b="0" strike="noStrike" spc="-1" dirty="0" err="1">
                <a:latin typeface="Arial"/>
              </a:rPr>
              <a:t>tex</a:t>
            </a:r>
            <a:r>
              <a:rPr lang="en-US" sz="1800" b="0" strike="noStrike" spc="-1" dirty="0">
                <a:latin typeface="Arial"/>
              </a:rPr>
              <a:t>/articles/exploitkit-figure-1.jpg</a:t>
            </a:r>
          </a:p>
          <a:p>
            <a:endParaRPr lang="en-US" sz="1800" b="0" strike="noStrike" spc="-1" dirty="0">
              <a:latin typeface="Arial"/>
            </a:endParaRPr>
          </a:p>
          <a:p>
            <a:r>
              <a:rPr lang="en-US" sz="1600" b="0" strike="noStrike" spc="-1" dirty="0">
                <a:latin typeface="Arial"/>
              </a:rPr>
              <a:t>It is a collection of exploits for managing a variety of exploits altogether; easy to use doesn’t require much technical knowledge.</a:t>
            </a:r>
          </a:p>
          <a:p>
            <a:r>
              <a:rPr lang="en-US" sz="1600" b="0" strike="noStrike" spc="-1" dirty="0">
                <a:latin typeface="Arial"/>
              </a:rPr>
              <a:t>The exploit kit gathers information, finds vulnerabilities and delivers the exploit, executing malware.</a:t>
            </a:r>
          </a:p>
          <a:p>
            <a:r>
              <a:rPr lang="en-US" sz="1600" b="0" strike="noStrike" spc="-1" dirty="0">
                <a:latin typeface="Arial"/>
              </a:rPr>
              <a:t>The victim visits a website that has been compromised.</a:t>
            </a:r>
          </a:p>
          <a:p>
            <a:r>
              <a:rPr lang="en-US" sz="1600" b="0" strike="noStrike" spc="-1" dirty="0">
                <a:latin typeface="Arial"/>
              </a:rPr>
              <a:t>The victim is redirected through various commanded and controlled servers.</a:t>
            </a:r>
          </a:p>
          <a:p>
            <a:r>
              <a:rPr lang="en-US" sz="1600" b="0" strike="noStrike" spc="-1" dirty="0">
                <a:latin typeface="Arial"/>
              </a:rPr>
              <a:t>The victim reaches the malicious server hosting the exploit kit.</a:t>
            </a:r>
          </a:p>
          <a:p>
            <a:r>
              <a:rPr lang="en-US" sz="1600" b="0" strike="noStrike" spc="-1" dirty="0">
                <a:latin typeface="Arial"/>
              </a:rPr>
              <a:t>The exploit kit gathers information on the victim and determines the exploit to deliver, thus the exploit is delivered.</a:t>
            </a:r>
          </a:p>
          <a:p>
            <a:r>
              <a:rPr lang="en-US" sz="1600" b="0" strike="noStrike" spc="-1" dirty="0">
                <a:latin typeface="Arial"/>
              </a:rPr>
              <a:t>If exploit succeeds, a malicious payload  is downloaded to the victim’s computer and executed.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PlaceHolder 1"/>
          <p:cNvSpPr>
            <a:spLocks noGrp="1" noRot="1" noChangeAspect="1"/>
          </p:cNvSpPr>
          <p:nvPr>
            <p:ph type="sldImg"/>
          </p:nvPr>
        </p:nvSpPr>
        <p:spPr>
          <a:xfrm>
            <a:off x="217488" y="812800"/>
            <a:ext cx="7124700" cy="4008438"/>
          </a:xfrm>
          <a:prstGeom prst="rect">
            <a:avLst/>
          </a:prstGeom>
        </p:spPr>
      </p:sp>
      <p:sp>
        <p:nvSpPr>
          <p:cNvPr id="688" name="PlaceHolder 2"/>
          <p:cNvSpPr>
            <a:spLocks noGrp="1"/>
          </p:cNvSpPr>
          <p:nvPr>
            <p:ph type="body"/>
          </p:nvPr>
        </p:nvSpPr>
        <p:spPr>
          <a:xfrm>
            <a:off x="756000" y="5078520"/>
            <a:ext cx="6047640" cy="5191920"/>
          </a:xfrm>
          <a:prstGeom prst="rect">
            <a:avLst/>
          </a:prstGeom>
        </p:spPr>
        <p:txBody>
          <a:bodyPr lIns="0" tIns="0" rIns="0" bIns="0"/>
          <a:lstStyle/>
          <a:p>
            <a:r>
              <a:rPr lang="en-US" sz="2000" b="0" strike="noStrike" spc="-1" dirty="0">
                <a:latin typeface="Arial"/>
              </a:rPr>
              <a:t>https://</a:t>
            </a:r>
            <a:r>
              <a:rPr lang="en-US" sz="2000" b="0" strike="noStrike" spc="-1" dirty="0" err="1">
                <a:latin typeface="Arial"/>
              </a:rPr>
              <a:t>en.wikipedia.org</a:t>
            </a:r>
            <a:r>
              <a:rPr lang="en-US" sz="2000" b="0" strike="noStrike" spc="-1" dirty="0">
                <a:latin typeface="Arial"/>
              </a:rPr>
              <a:t>/wiki/</a:t>
            </a:r>
            <a:r>
              <a:rPr lang="en-US" sz="2000" b="0" strike="noStrike" spc="-1" dirty="0" err="1">
                <a:latin typeface="Arial"/>
              </a:rPr>
              <a:t>Exploit_kit</a:t>
            </a:r>
            <a:endParaRPr lang="en-US" sz="2000" b="0" strike="noStrike" spc="-1" dirty="0">
              <a:latin typeface="Arial"/>
            </a:endParaRPr>
          </a:p>
          <a:p>
            <a:endParaRPr lang="en-US" sz="2000" b="0" strike="noStrike" spc="-1" dirty="0">
              <a:latin typeface="Arial"/>
            </a:endParaRPr>
          </a:p>
          <a:p>
            <a:r>
              <a:rPr lang="en-US" sz="2000" b="0" strike="noStrike" spc="-1" dirty="0">
                <a:latin typeface="Arial"/>
              </a:rPr>
              <a:t>Image link:</a:t>
            </a:r>
          </a:p>
          <a:p>
            <a:r>
              <a:rPr lang="en-US" sz="2000" b="0" strike="noStrike" spc="-1" dirty="0">
                <a:latin typeface="Arial"/>
              </a:rPr>
              <a:t>https://</a:t>
            </a:r>
            <a:r>
              <a:rPr lang="en-US" sz="2000" b="0" strike="noStrike" spc="-1" dirty="0" err="1">
                <a:latin typeface="Arial"/>
              </a:rPr>
              <a:t>blog.malwarebytes.com</a:t>
            </a:r>
            <a:r>
              <a:rPr lang="en-US" sz="2000" b="0" strike="noStrike" spc="-1" dirty="0">
                <a:latin typeface="Arial"/>
              </a:rPr>
              <a:t>/</a:t>
            </a:r>
            <a:r>
              <a:rPr lang="en-US" sz="2000" b="0" strike="noStrike" spc="-1" dirty="0" err="1">
                <a:latin typeface="Arial"/>
              </a:rPr>
              <a:t>wp</a:t>
            </a:r>
            <a:r>
              <a:rPr lang="en-US" sz="2000" b="0" strike="noStrike" spc="-1" dirty="0">
                <a:latin typeface="Arial"/>
              </a:rPr>
              <a:t>-content/uploads/2018/03/</a:t>
            </a:r>
            <a:r>
              <a:rPr lang="en-US" sz="2000" b="0" strike="noStrike" spc="-1" dirty="0" err="1">
                <a:latin typeface="Arial"/>
              </a:rPr>
              <a:t>CVEs.png</a:t>
            </a:r>
            <a:r>
              <a:rPr lang="en-US" sz="1600" b="0" strike="noStrike" spc="-1" dirty="0">
                <a:latin typeface="Arial"/>
              </a:rPr>
              <a: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PlaceHolder 1"/>
          <p:cNvSpPr>
            <a:spLocks noGrp="1" noRot="1" noChangeAspect="1"/>
          </p:cNvSpPr>
          <p:nvPr>
            <p:ph type="sldImg"/>
          </p:nvPr>
        </p:nvSpPr>
        <p:spPr>
          <a:xfrm>
            <a:off x="217488" y="812800"/>
            <a:ext cx="7124700" cy="4008438"/>
          </a:xfrm>
          <a:prstGeom prst="rect">
            <a:avLst/>
          </a:prstGeom>
        </p:spPr>
      </p:sp>
      <p:sp>
        <p:nvSpPr>
          <p:cNvPr id="690" name="PlaceHolder 2"/>
          <p:cNvSpPr>
            <a:spLocks noGrp="1"/>
          </p:cNvSpPr>
          <p:nvPr>
            <p:ph type="body"/>
          </p:nvPr>
        </p:nvSpPr>
        <p:spPr>
          <a:xfrm>
            <a:off x="756000" y="5078520"/>
            <a:ext cx="6047640" cy="5191920"/>
          </a:xfrm>
          <a:prstGeom prst="rect">
            <a:avLst/>
          </a:prstGeom>
        </p:spPr>
        <p:txBody>
          <a:bodyPr lIns="0" tIns="0" rIns="0" bIns="0"/>
          <a:lstStyle/>
          <a:p>
            <a:pPr>
              <a:lnSpc>
                <a:spcPct val="100000"/>
              </a:lnSpc>
            </a:pPr>
            <a:r>
              <a:rPr lang="en-US" sz="1200" b="0" strike="noStrike" spc="-1" dirty="0">
                <a:solidFill>
                  <a:srgbClr val="000000"/>
                </a:solidFill>
                <a:latin typeface="+mn-lt"/>
                <a:ea typeface="+mn-ea"/>
              </a:rPr>
              <a:t>Case Study of the Yahoo! </a:t>
            </a:r>
            <a:r>
              <a:rPr lang="en-US" sz="1200" b="0" strike="noStrike" spc="-1" dirty="0" err="1">
                <a:solidFill>
                  <a:srgbClr val="000000"/>
                </a:solidFill>
                <a:latin typeface="+mn-lt"/>
                <a:ea typeface="+mn-ea"/>
              </a:rPr>
              <a:t>Malvertisement</a:t>
            </a:r>
            <a:r>
              <a:rPr lang="en-US" sz="1200" b="0" strike="noStrike" spc="-1" dirty="0">
                <a:solidFill>
                  <a:srgbClr val="000000"/>
                </a:solidFill>
                <a:latin typeface="+mn-lt"/>
                <a:ea typeface="+mn-ea"/>
              </a:rPr>
              <a:t> which infects 27’000 Infections / hour</a:t>
            </a:r>
            <a:r>
              <a:rPr lang="en-US" sz="1600" b="0" strike="noStrike" spc="-1" dirty="0">
                <a:latin typeface="+mn-lt"/>
              </a:rPr>
              <a:t> </a:t>
            </a:r>
            <a:endParaRPr lang="en-US" sz="1200" b="0" strike="noStrike" spc="-1" dirty="0">
              <a:solidFill>
                <a:srgbClr val="000000"/>
              </a:solidFill>
              <a:latin typeface="+mn-lt"/>
              <a:ea typeface="+mn-ea"/>
            </a:endParaRPr>
          </a:p>
          <a:p>
            <a:pPr>
              <a:lnSpc>
                <a:spcPct val="100000"/>
              </a:lnSpc>
            </a:pPr>
            <a:endParaRPr lang="en-US" sz="1200" b="0" strike="noStrike" spc="-1" dirty="0">
              <a:solidFill>
                <a:srgbClr val="000000"/>
              </a:solidFill>
              <a:latin typeface="+mn-lt"/>
              <a:ea typeface="+mn-e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PlaceHolder 1"/>
          <p:cNvSpPr>
            <a:spLocks noGrp="1" noRot="1" noChangeAspect="1"/>
          </p:cNvSpPr>
          <p:nvPr>
            <p:ph type="sldImg"/>
          </p:nvPr>
        </p:nvSpPr>
        <p:spPr>
          <a:xfrm>
            <a:off x="217488" y="812800"/>
            <a:ext cx="7124700" cy="4008438"/>
          </a:xfrm>
          <a:prstGeom prst="rect">
            <a:avLst/>
          </a:prstGeom>
        </p:spPr>
      </p:sp>
      <p:sp>
        <p:nvSpPr>
          <p:cNvPr id="692" name="PlaceHolder 2"/>
          <p:cNvSpPr>
            <a:spLocks noGrp="1"/>
          </p:cNvSpPr>
          <p:nvPr>
            <p:ph type="body"/>
          </p:nvPr>
        </p:nvSpPr>
        <p:spPr>
          <a:xfrm>
            <a:off x="756000" y="5078520"/>
            <a:ext cx="6047640" cy="5191920"/>
          </a:xfrm>
          <a:prstGeom prst="rect">
            <a:avLst/>
          </a:prstGeom>
        </p:spPr>
        <p:txBody>
          <a:bodyPr lIns="0" tIns="0" rIns="0" bIns="0"/>
          <a:lstStyle/>
          <a:p>
            <a:r>
              <a:rPr lang="en-US" sz="1600" b="0" strike="noStrike" spc="-1" dirty="0">
                <a:latin typeface="Arial"/>
              </a:rPr>
              <a:t>0. An adversary uses CVE-2013-7149 (assumed) to get access to Yahoo! Advertising Server (Software: OpenX/Revive) and places malicious ads </a:t>
            </a:r>
          </a:p>
          <a:p>
            <a:r>
              <a:rPr lang="en-US" sz="1600" b="0" strike="noStrike" spc="-1" dirty="0">
                <a:latin typeface="Arial"/>
              </a:rPr>
              <a:t>1. A user connects to Yahoo! Mail.</a:t>
            </a:r>
          </a:p>
          <a:p>
            <a:r>
              <a:rPr lang="en-US" sz="1600" b="0" strike="noStrike" spc="-1" dirty="0">
                <a:latin typeface="Arial"/>
              </a:rPr>
              <a:t>2. Yahoo! Mail presents Advertisements provided by Yahoo! Advertising: The malicious ads contain iframes hosted on some 192.133.137/24 subnet.</a:t>
            </a:r>
          </a:p>
          <a:p>
            <a:r>
              <a:rPr lang="en-US" sz="1600" b="0" strike="noStrike" spc="-1" dirty="0">
                <a:latin typeface="Arial"/>
              </a:rPr>
              <a:t>3. The user’s browser loads the iframe from 192.133.137/24, gets redirected to 193.169.256.78, which hosts the Magnitude EK. </a:t>
            </a:r>
          </a:p>
          <a:p>
            <a:r>
              <a:rPr lang="en-US" sz="1600" b="0" strike="noStrike" spc="-1" dirty="0">
                <a:latin typeface="Arial"/>
              </a:rPr>
              <a:t>In the beginning of the campaign, the EK was hosted on 193.169.256.73.</a:t>
            </a:r>
          </a:p>
          <a:p>
            <a:r>
              <a:rPr lang="en-US" sz="1600" b="0" strike="noStrike" spc="-1" dirty="0">
                <a:latin typeface="Arial"/>
              </a:rPr>
              <a:t>4. The user gets infected by a Java exploit with malware: no clicks needed!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laceHolder 1"/>
          <p:cNvSpPr>
            <a:spLocks noGrp="1" noRot="1" noChangeAspect="1"/>
          </p:cNvSpPr>
          <p:nvPr>
            <p:ph type="sldImg"/>
          </p:nvPr>
        </p:nvSpPr>
        <p:spPr>
          <a:xfrm>
            <a:off x="217488" y="812800"/>
            <a:ext cx="7124700" cy="4008438"/>
          </a:xfrm>
          <a:prstGeom prst="rect">
            <a:avLst/>
          </a:prstGeom>
        </p:spPr>
      </p:sp>
      <p:sp>
        <p:nvSpPr>
          <p:cNvPr id="694" name="PlaceHolder 2"/>
          <p:cNvSpPr>
            <a:spLocks noGrp="1"/>
          </p:cNvSpPr>
          <p:nvPr>
            <p:ph type="body"/>
          </p:nvPr>
        </p:nvSpPr>
        <p:spPr>
          <a:xfrm>
            <a:off x="756000" y="5078520"/>
            <a:ext cx="6047640" cy="5191920"/>
          </a:xfrm>
          <a:prstGeom prst="rect">
            <a:avLst/>
          </a:prstGeom>
        </p:spPr>
        <p:txBody>
          <a:bodyPr lIns="0" tIns="0" rIns="0" bIns="0"/>
          <a:lstStyle/>
          <a:p>
            <a:endParaRPr lang="en-US" sz="1600" b="0" strike="noStrike" spc="-1" dirty="0">
              <a:latin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PlaceHolder 1"/>
          <p:cNvSpPr>
            <a:spLocks noGrp="1" noRot="1" noChangeAspect="1"/>
          </p:cNvSpPr>
          <p:nvPr>
            <p:ph type="sldImg"/>
          </p:nvPr>
        </p:nvSpPr>
        <p:spPr>
          <a:xfrm>
            <a:off x="217488" y="812800"/>
            <a:ext cx="7124700" cy="4008438"/>
          </a:xfrm>
          <a:prstGeom prst="rect">
            <a:avLst/>
          </a:prstGeom>
        </p:spPr>
      </p:sp>
      <p:sp>
        <p:nvSpPr>
          <p:cNvPr id="696" name="PlaceHolder 2"/>
          <p:cNvSpPr>
            <a:spLocks noGrp="1"/>
          </p:cNvSpPr>
          <p:nvPr>
            <p:ph type="body"/>
          </p:nvPr>
        </p:nvSpPr>
        <p:spPr>
          <a:xfrm>
            <a:off x="756000" y="5078520"/>
            <a:ext cx="6047640" cy="5191920"/>
          </a:xfrm>
          <a:prstGeom prst="rect">
            <a:avLst/>
          </a:prstGeom>
        </p:spPr>
        <p:txBody>
          <a:bodyPr lIns="0" tIns="0" rIns="0" bIns="0"/>
          <a:lstStyle/>
          <a:p>
            <a:r>
              <a:rPr lang="en-US" sz="1200" b="0" strike="noStrike" spc="-1">
                <a:solidFill>
                  <a:srgbClr val="000000"/>
                </a:solidFill>
                <a:latin typeface="+mn-lt"/>
                <a:ea typeface="+mn-ea"/>
              </a:rPr>
              <a:t>Being a criminal does not pay off</a:t>
            </a:r>
            <a:r>
              <a:rPr lang="en-US" sz="2000" b="0" strike="noStrike" spc="-1">
                <a:solidFill>
                  <a:srgbClr val="000000"/>
                </a:solidFill>
                <a:latin typeface="Wingdings"/>
                <a:ea typeface="+mn-ea"/>
              </a:rPr>
              <a:t> </a:t>
            </a:r>
            <a:endParaRPr lang="en-US" sz="2000" b="0" strike="noStrike" spc="-1">
              <a:latin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PlaceHolder 1"/>
          <p:cNvSpPr>
            <a:spLocks noGrp="1" noRot="1" noChangeAspect="1"/>
          </p:cNvSpPr>
          <p:nvPr>
            <p:ph type="sldImg"/>
          </p:nvPr>
        </p:nvSpPr>
        <p:spPr>
          <a:xfrm>
            <a:off x="217488" y="812800"/>
            <a:ext cx="7124700" cy="4008438"/>
          </a:xfrm>
          <a:prstGeom prst="rect">
            <a:avLst/>
          </a:prstGeom>
        </p:spPr>
      </p:sp>
      <p:sp>
        <p:nvSpPr>
          <p:cNvPr id="698" name="PlaceHolder 2"/>
          <p:cNvSpPr>
            <a:spLocks noGrp="1"/>
          </p:cNvSpPr>
          <p:nvPr>
            <p:ph type="body"/>
          </p:nvPr>
        </p:nvSpPr>
        <p:spPr>
          <a:xfrm>
            <a:off x="756000" y="5078520"/>
            <a:ext cx="6047640" cy="5191920"/>
          </a:xfrm>
          <a:prstGeom prst="rect">
            <a:avLst/>
          </a:prstGeom>
        </p:spPr>
        <p:txBody>
          <a:bodyPr lIns="0" tIns="0" rIns="0" bIns="0"/>
          <a:lstStyle/>
          <a:p>
            <a:r>
              <a:rPr lang="en-US" sz="1200" b="0" strike="noStrike" spc="-1" dirty="0">
                <a:solidFill>
                  <a:srgbClr val="000000"/>
                </a:solidFill>
                <a:latin typeface="+mn-lt"/>
                <a:ea typeface="+mn-ea"/>
              </a:rPr>
              <a:t>Paunch was one of the big ones: Blackhole EK, Cool EK</a:t>
            </a:r>
            <a:endParaRPr lang="en-US" sz="1200" b="0" strike="noStrike" spc="-1" dirty="0">
              <a:latin typeface="Arial"/>
            </a:endParaRPr>
          </a:p>
          <a:p>
            <a:r>
              <a:rPr lang="en-US" sz="1200" b="0" strike="noStrike" spc="-1" dirty="0" err="1">
                <a:solidFill>
                  <a:srgbClr val="000000"/>
                </a:solidFill>
                <a:latin typeface="+mn-lt"/>
                <a:ea typeface="+mn-ea"/>
              </a:rPr>
              <a:t>Crypt.am</a:t>
            </a:r>
            <a:r>
              <a:rPr lang="en-US" sz="1200" b="0" strike="noStrike" spc="-1" dirty="0">
                <a:solidFill>
                  <a:srgbClr val="000000"/>
                </a:solidFill>
                <a:latin typeface="+mn-lt"/>
                <a:ea typeface="+mn-ea"/>
              </a:rPr>
              <a:t> allowed you to automatically </a:t>
            </a:r>
            <a:r>
              <a:rPr lang="en-US" sz="1200" b="0" strike="noStrike" spc="-1" dirty="0" err="1">
                <a:solidFill>
                  <a:srgbClr val="000000"/>
                </a:solidFill>
                <a:latin typeface="+mn-lt"/>
                <a:ea typeface="+mn-ea"/>
              </a:rPr>
              <a:t>modifiy</a:t>
            </a:r>
            <a:r>
              <a:rPr lang="en-US" sz="1200" b="0" strike="noStrike" spc="-1" dirty="0">
                <a:solidFill>
                  <a:srgbClr val="000000"/>
                </a:solidFill>
                <a:latin typeface="+mn-lt"/>
                <a:ea typeface="+mn-ea"/>
              </a:rPr>
              <a:t> a binary in such a way that it evades every AV engine (for a while)</a:t>
            </a:r>
            <a:endParaRPr lang="en-US" sz="1200" b="0" strike="noStrike" spc="-1" dirty="0">
              <a:latin typeface="Arial"/>
            </a:endParaRPr>
          </a:p>
          <a:p>
            <a:r>
              <a:rPr lang="en-US" sz="1200" b="0" strike="noStrike" spc="-1" dirty="0">
                <a:solidFill>
                  <a:srgbClr val="000000"/>
                </a:solidFill>
                <a:latin typeface="+mn-lt"/>
                <a:ea typeface="+mn-ea"/>
              </a:rPr>
              <a:t>FUD = Fully </a:t>
            </a:r>
            <a:r>
              <a:rPr lang="en-US" sz="1200" b="0" strike="noStrike" spc="-1" dirty="0" err="1">
                <a:solidFill>
                  <a:srgbClr val="000000"/>
                </a:solidFill>
                <a:latin typeface="+mn-lt"/>
                <a:ea typeface="+mn-ea"/>
              </a:rPr>
              <a:t>UnDetectable</a:t>
            </a:r>
            <a:r>
              <a:rPr lang="en-US" sz="1600" b="0" strike="noStrike" spc="-1" dirty="0">
                <a:latin typeface="Arial"/>
              </a:rPr>
              <a:t>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PlaceHolder 1"/>
          <p:cNvSpPr>
            <a:spLocks noGrp="1" noRot="1" noChangeAspect="1"/>
          </p:cNvSpPr>
          <p:nvPr>
            <p:ph type="sldImg"/>
          </p:nvPr>
        </p:nvSpPr>
        <p:spPr>
          <a:xfrm>
            <a:off x="217488" y="812800"/>
            <a:ext cx="7124700" cy="4008438"/>
          </a:xfrm>
          <a:prstGeom prst="rect">
            <a:avLst/>
          </a:prstGeom>
        </p:spPr>
      </p:sp>
      <p:sp>
        <p:nvSpPr>
          <p:cNvPr id="700" name="PlaceHolder 2"/>
          <p:cNvSpPr>
            <a:spLocks noGrp="1"/>
          </p:cNvSpPr>
          <p:nvPr>
            <p:ph type="body"/>
          </p:nvPr>
        </p:nvSpPr>
        <p:spPr>
          <a:xfrm>
            <a:off x="756000" y="5078520"/>
            <a:ext cx="6047640" cy="5191920"/>
          </a:xfrm>
          <a:prstGeom prst="rect">
            <a:avLst/>
          </a:prstGeom>
        </p:spPr>
        <p:txBody>
          <a:bodyPr lIns="0" tIns="0" rIns="0" bIns="0"/>
          <a:lstStyle/>
          <a:p>
            <a:r>
              <a:rPr lang="en-US" sz="1200" b="0" strike="noStrike" spc="-1" dirty="0">
                <a:solidFill>
                  <a:srgbClr val="000000"/>
                </a:solidFill>
                <a:latin typeface="+mn-lt"/>
                <a:ea typeface="+mn-ea"/>
              </a:rPr>
              <a:t>right after the arrest, </a:t>
            </a:r>
            <a:endParaRPr lang="en-US" sz="1200" b="0" strike="noStrike" spc="-1" dirty="0">
              <a:latin typeface="Arial"/>
            </a:endParaRPr>
          </a:p>
          <a:p>
            <a:r>
              <a:rPr lang="en-US" sz="1200" b="0" strike="noStrike" spc="-1" dirty="0">
                <a:solidFill>
                  <a:srgbClr val="000000"/>
                </a:solidFill>
                <a:latin typeface="+mn-lt"/>
                <a:ea typeface="+mn-ea"/>
              </a:rPr>
              <a:t>the </a:t>
            </a:r>
            <a:r>
              <a:rPr lang="en-US" sz="1200" b="0" strike="noStrike" spc="-1" dirty="0" err="1">
                <a:solidFill>
                  <a:srgbClr val="000000"/>
                </a:solidFill>
                <a:latin typeface="+mn-lt"/>
                <a:ea typeface="+mn-ea"/>
              </a:rPr>
              <a:t>Torpig</a:t>
            </a:r>
            <a:r>
              <a:rPr lang="en-US" sz="1200" b="0" strike="noStrike" spc="-1" dirty="0">
                <a:solidFill>
                  <a:srgbClr val="000000"/>
                </a:solidFill>
                <a:latin typeface="+mn-lt"/>
                <a:ea typeface="+mn-ea"/>
              </a:rPr>
              <a:t> botnet became unstable and collapsed: </a:t>
            </a:r>
            <a:endParaRPr lang="en-US" sz="1200" b="0" strike="noStrike" spc="-1" dirty="0">
              <a:latin typeface="Arial"/>
            </a:endParaRPr>
          </a:p>
          <a:p>
            <a:r>
              <a:rPr lang="en-US" sz="1200" b="0" strike="noStrike" spc="-1" dirty="0" err="1">
                <a:solidFill>
                  <a:srgbClr val="000000"/>
                </a:solidFill>
                <a:latin typeface="+mn-lt"/>
                <a:ea typeface="+mn-ea"/>
              </a:rPr>
              <a:t>Torpig</a:t>
            </a:r>
            <a:r>
              <a:rPr lang="en-US" sz="1200" b="0" strike="noStrike" spc="-1" dirty="0">
                <a:solidFill>
                  <a:srgbClr val="000000"/>
                </a:solidFill>
                <a:latin typeface="+mn-lt"/>
                <a:ea typeface="+mn-ea"/>
              </a:rPr>
              <a:t> was an infamous, very sophisticated and successful banking trojan.</a:t>
            </a:r>
            <a:endParaRPr lang="en-US" sz="1200" b="0" strike="noStrike" spc="-1" dirty="0">
              <a:latin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PlaceHolder 1"/>
          <p:cNvSpPr>
            <a:spLocks noGrp="1" noRot="1" noChangeAspect="1"/>
          </p:cNvSpPr>
          <p:nvPr>
            <p:ph type="sldImg"/>
          </p:nvPr>
        </p:nvSpPr>
        <p:spPr>
          <a:xfrm>
            <a:off x="217488" y="812800"/>
            <a:ext cx="7124700" cy="4008438"/>
          </a:xfrm>
          <a:prstGeom prst="rect">
            <a:avLst/>
          </a:prstGeom>
        </p:spPr>
      </p:sp>
      <p:sp>
        <p:nvSpPr>
          <p:cNvPr id="702" name="PlaceHolder 2"/>
          <p:cNvSpPr>
            <a:spLocks noGrp="1"/>
          </p:cNvSpPr>
          <p:nvPr>
            <p:ph type="body"/>
          </p:nvPr>
        </p:nvSpPr>
        <p:spPr>
          <a:xfrm>
            <a:off x="756000" y="5078520"/>
            <a:ext cx="6047640" cy="5191920"/>
          </a:xfrm>
          <a:prstGeom prst="rect">
            <a:avLst/>
          </a:prstGeom>
        </p:spPr>
        <p:txBody>
          <a:bodyPr lIns="0" tIns="0" rIns="0" bIns="0"/>
          <a:lstStyle/>
          <a:p>
            <a:r>
              <a:rPr lang="en-US" sz="1200" b="0" strike="noStrike" spc="-1" dirty="0">
                <a:solidFill>
                  <a:srgbClr val="000000"/>
                </a:solidFill>
                <a:latin typeface="+mn-lt"/>
                <a:ea typeface="+mn-ea"/>
              </a:rPr>
              <a:t>Being a criminal does not pay off</a:t>
            </a:r>
            <a:r>
              <a:rPr lang="en-US" sz="2000" b="0" strike="noStrike" spc="-1" dirty="0">
                <a:solidFill>
                  <a:srgbClr val="000000"/>
                </a:solidFill>
                <a:latin typeface="Wingdings"/>
                <a:ea typeface="+mn-ea"/>
              </a:rPr>
              <a:t> </a:t>
            </a:r>
            <a:endParaRPr lang="en-US" sz="2000" b="0" strike="noStrike" spc="-1" dirty="0">
              <a:latin typeface="Arial"/>
            </a:endParaRPr>
          </a:p>
          <a:p>
            <a:endParaRPr lang="en-US" sz="2000" b="0" strike="noStrike" spc="-1" dirty="0">
              <a:latin typeface="Arial"/>
            </a:endParaRPr>
          </a:p>
          <a:p>
            <a:r>
              <a:rPr lang="en-US" sz="2000" b="0" strike="noStrike" spc="-1" dirty="0">
                <a:solidFill>
                  <a:srgbClr val="000000"/>
                </a:solidFill>
                <a:latin typeface="Wingdings"/>
                <a:ea typeface="+mn-ea"/>
              </a:rPr>
              <a:t>Play video in the movie folder;</a:t>
            </a:r>
            <a:endParaRPr lang="en-US" sz="2000" b="0" strike="noStrike" spc="-1" dirty="0">
              <a:latin typeface="Arial"/>
            </a:endParaRPr>
          </a:p>
          <a:p>
            <a:endParaRPr lang="en-US" sz="2000" b="0" strike="noStrike" spc="-1" dirty="0">
              <a:latin typeface="Arial"/>
            </a:endParaRPr>
          </a:p>
          <a:p>
            <a:r>
              <a:rPr lang="en-US" sz="2000" b="0" strike="noStrike" spc="-1" dirty="0">
                <a:solidFill>
                  <a:srgbClr val="000000"/>
                </a:solidFill>
                <a:latin typeface="Wingdings"/>
                <a:ea typeface="+mn-ea"/>
              </a:rPr>
              <a:t>Video duration: 7:00</a:t>
            </a:r>
            <a:endParaRPr lang="en-US" sz="2000" b="0" strike="noStrike" spc="-1" dirty="0">
              <a:latin typeface="Arial"/>
            </a:endParaRPr>
          </a:p>
          <a:p>
            <a:endParaRPr lang="en-US" sz="2000" b="0" strike="noStrike" spc="-1" dirty="0">
              <a:latin typeface="Arial"/>
            </a:endParaRPr>
          </a:p>
          <a:p>
            <a:r>
              <a:rPr lang="en-US" sz="2000" b="0" strike="noStrike" spc="-1" dirty="0">
                <a:solidFill>
                  <a:srgbClr val="000000"/>
                </a:solidFill>
                <a:latin typeface="Wingdings"/>
                <a:ea typeface="+mn-ea"/>
              </a:rPr>
              <a:t>T1-Tech-100000_hackers.mp4</a:t>
            </a:r>
          </a:p>
          <a:p>
            <a:endParaRPr lang="en-US" sz="2000" b="0" strike="noStrike" spc="-1" dirty="0">
              <a:solidFill>
                <a:srgbClr val="000000"/>
              </a:solidFill>
              <a:latin typeface="Wingdings"/>
              <a:ea typeface="+mn-ea"/>
            </a:endParaRPr>
          </a:p>
          <a:p>
            <a:r>
              <a:rPr lang="en-US" sz="2000" b="0" strike="noStrike" spc="-1" dirty="0">
                <a:solidFill>
                  <a:srgbClr val="000000"/>
                </a:solidFill>
                <a:latin typeface="Wingdings"/>
                <a:ea typeface="+mn-ea"/>
              </a:rPr>
              <a:t>Possible sources for video:</a:t>
            </a:r>
            <a:br>
              <a:rPr lang="en-US" sz="2000" b="0" strike="noStrike" spc="-1" dirty="0">
                <a:solidFill>
                  <a:srgbClr val="000000"/>
                </a:solidFill>
                <a:latin typeface="Wingdings"/>
                <a:ea typeface="+mn-ea"/>
              </a:rPr>
            </a:br>
            <a:br>
              <a:rPr lang="en-US" sz="2000" b="0" strike="noStrike" spc="-1" dirty="0">
                <a:solidFill>
                  <a:srgbClr val="000000"/>
                </a:solidFill>
                <a:latin typeface="Wingdings"/>
                <a:ea typeface="+mn-ea"/>
              </a:rPr>
            </a:br>
            <a:r>
              <a:rPr lang="en-GB" sz="2000" dirty="0"/>
              <a:t>100.000 euro hack ================== </a:t>
            </a:r>
            <a:r>
              <a:rPr lang="en-GB" sz="2000" dirty="0">
                <a:hlinkClick r:id="rId3"/>
              </a:rPr>
              <a:t>https://www.youtube.com/watch?v=ocu5N7VIfds</a:t>
            </a:r>
            <a:r>
              <a:rPr lang="en-GB" sz="2000" dirty="0"/>
              <a:t> </a:t>
            </a:r>
            <a:r>
              <a:rPr lang="en-GB" sz="2000" dirty="0">
                <a:hlinkClick r:id="rId4"/>
              </a:rPr>
              <a:t>https://www.youtube.com/watch?v=4JqfChAKSfE</a:t>
            </a:r>
            <a:r>
              <a:rPr lang="en-GB" sz="2000" dirty="0"/>
              <a:t> </a:t>
            </a:r>
            <a:r>
              <a:rPr lang="en-GB" sz="2000" dirty="0">
                <a:hlinkClick r:id="rId5"/>
              </a:rPr>
              <a:t>https://vimeo.com/76122793</a:t>
            </a:r>
            <a:r>
              <a:rPr lang="en-GB" sz="2000" dirty="0"/>
              <a:t> </a:t>
            </a:r>
            <a:r>
              <a:rPr lang="en-GB" sz="2000" dirty="0">
                <a:hlinkClick r:id="rId4"/>
              </a:rPr>
              <a:t>https://www.youtube.com/watch?v=4JqfChAKSfE</a:t>
            </a:r>
            <a:r>
              <a:rPr lang="en-GB" sz="2000" dirty="0"/>
              <a:t> (</a:t>
            </a:r>
            <a:r>
              <a:rPr lang="en-GB" sz="2000" dirty="0" err="1"/>
              <a:t>sensored</a:t>
            </a:r>
            <a:r>
              <a:rPr lang="en-GB" sz="2000" dirty="0"/>
              <a:t>)</a:t>
            </a:r>
            <a:endParaRPr lang="en-US" sz="2000" b="0" strike="noStrike" spc="-1" dirty="0">
              <a:latin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PlaceHolder 1"/>
          <p:cNvSpPr>
            <a:spLocks noGrp="1" noRot="1" noChangeAspect="1"/>
          </p:cNvSpPr>
          <p:nvPr>
            <p:ph type="sldImg"/>
          </p:nvPr>
        </p:nvSpPr>
        <p:spPr>
          <a:xfrm>
            <a:off x="217488" y="812800"/>
            <a:ext cx="7124700" cy="4008438"/>
          </a:xfrm>
          <a:prstGeom prst="rect">
            <a:avLst/>
          </a:prstGeom>
        </p:spPr>
      </p:sp>
      <p:sp>
        <p:nvSpPr>
          <p:cNvPr id="704" name="PlaceHolder 2"/>
          <p:cNvSpPr>
            <a:spLocks noGrp="1"/>
          </p:cNvSpPr>
          <p:nvPr>
            <p:ph type="body"/>
          </p:nvPr>
        </p:nvSpPr>
        <p:spPr>
          <a:xfrm>
            <a:off x="756000" y="5078520"/>
            <a:ext cx="6047640" cy="4816800"/>
          </a:xfrm>
          <a:prstGeom prst="rect">
            <a:avLst/>
          </a:prstGeom>
        </p:spPr>
        <p:txBody>
          <a:bodyPr lIns="0" tIns="0" rIns="0" bIns="0"/>
          <a:lstStyle/>
          <a:p>
            <a:r>
              <a:rPr lang="en-US" sz="2000" b="0" strike="noStrike" spc="-1" dirty="0">
                <a:latin typeface="Arial"/>
              </a:rPr>
              <a:t>Explain what TOR is.</a:t>
            </a:r>
          </a:p>
          <a:p>
            <a:endParaRPr lang="en-US" sz="2000" b="0" strike="noStrike" spc="-1" dirty="0">
              <a:latin typeface="Arial"/>
            </a:endParaRPr>
          </a:p>
          <a:p>
            <a:r>
              <a:rPr lang="en-US" sz="2000" b="0" strike="noStrike" spc="-1" dirty="0">
                <a:latin typeface="Arial"/>
              </a:rPr>
              <a:t>Optional video: T1-Tech-Tor.mp4</a:t>
            </a:r>
          </a:p>
          <a:p>
            <a:endParaRPr lang="en-US" sz="2000" b="0" strike="noStrike" spc="-1" dirty="0">
              <a:latin typeface="Arial"/>
            </a:endParaRPr>
          </a:p>
          <a:p>
            <a:r>
              <a:rPr lang="en-US" sz="2000" b="0" strike="noStrike" spc="-1" dirty="0">
                <a:latin typeface="Arial"/>
              </a:rPr>
              <a:t>To be worked out:</a:t>
            </a:r>
          </a:p>
          <a:p>
            <a:endParaRPr lang="en-US" sz="2000" b="0" strike="noStrike" spc="-1" dirty="0">
              <a:latin typeface="Arial"/>
            </a:endParaRPr>
          </a:p>
          <a:p>
            <a:r>
              <a:rPr lang="en-US" sz="2000" b="0" strike="noStrike" spc="-1" dirty="0">
                <a:latin typeface="Arial"/>
              </a:rPr>
              <a:t>What info about the Tor Client is known at the Entry Guard?, does it know about the destination</a:t>
            </a:r>
          </a:p>
          <a:p>
            <a:r>
              <a:rPr lang="en-US" sz="2000" b="0" strike="noStrike" spc="-1" dirty="0">
                <a:latin typeface="Arial"/>
              </a:rPr>
              <a:t>What info about the client is available at the Exit relay?</a:t>
            </a:r>
          </a:p>
          <a:p>
            <a:endParaRPr lang="en-US" sz="2000" b="0" strike="noStrike" spc="-1" dirty="0">
              <a:latin typeface="Arial"/>
            </a:endParaRPr>
          </a:p>
          <a:p>
            <a:r>
              <a:rPr lang="en-US" sz="2000" b="0" strike="noStrike" spc="-1" dirty="0">
                <a:latin typeface="Arial"/>
              </a:rPr>
              <a:t>Tor client IP gets protected after entering the entry guard</a:t>
            </a:r>
          </a:p>
          <a:p>
            <a:r>
              <a:rPr lang="en-US" sz="2000" b="0" strike="noStrike" spc="-1" dirty="0">
                <a:latin typeface="Arial"/>
              </a:rPr>
              <a:t>How does the client get to the destination?</a:t>
            </a:r>
          </a:p>
          <a:p>
            <a:r>
              <a:rPr lang="en-US" sz="2000" b="0" strike="noStrike" spc="-1" dirty="0">
                <a:latin typeface="Arial"/>
              </a:rPr>
              <a:t>Who does a DNS equivalent here?</a:t>
            </a:r>
          </a:p>
          <a:p>
            <a:r>
              <a:rPr lang="en-US" sz="2000" b="0" strike="noStrike" spc="-1" dirty="0">
                <a:latin typeface="Arial"/>
              </a:rPr>
              <a:t>How do clients and destinations find each other, if they are hidden?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PlaceHolder 1"/>
          <p:cNvSpPr>
            <a:spLocks noGrp="1" noRot="1" noChangeAspect="1"/>
          </p:cNvSpPr>
          <p:nvPr>
            <p:ph type="sldImg"/>
          </p:nvPr>
        </p:nvSpPr>
        <p:spPr>
          <a:xfrm>
            <a:off x="217488" y="812800"/>
            <a:ext cx="7124700" cy="4008438"/>
          </a:xfrm>
          <a:prstGeom prst="rect">
            <a:avLst/>
          </a:prstGeom>
        </p:spPr>
      </p:sp>
      <p:sp>
        <p:nvSpPr>
          <p:cNvPr id="652" name="PlaceHolder 2"/>
          <p:cNvSpPr>
            <a:spLocks noGrp="1"/>
          </p:cNvSpPr>
          <p:nvPr>
            <p:ph type="body"/>
          </p:nvPr>
        </p:nvSpPr>
        <p:spPr>
          <a:xfrm>
            <a:off x="756000" y="5078520"/>
            <a:ext cx="6047640" cy="5191920"/>
          </a:xfrm>
          <a:prstGeom prst="rect">
            <a:avLst/>
          </a:prstGeom>
        </p:spPr>
        <p:txBody>
          <a:bodyPr lIns="0" tIns="0" rIns="0" bIns="0"/>
          <a:lstStyle/>
          <a:p>
            <a:r>
              <a:rPr lang="en-US" sz="1600" b="0" strike="noStrike" spc="-1">
                <a:latin typeface="Arial"/>
              </a:rPr>
              <a:t>Part I: introduce terms such as threat and threat agents in the context of ENISA’s Threat </a:t>
            </a:r>
          </a:p>
          <a:p>
            <a:r>
              <a:rPr lang="en-US" sz="1600" b="0" strike="noStrike" spc="-1">
                <a:latin typeface="Arial"/>
              </a:rPr>
              <a:t>	The notion of Underground Economy is introduced and illustrated  guide to build a Crime-as-a-Service.</a:t>
            </a:r>
          </a:p>
          <a:p>
            <a:r>
              <a:rPr lang="en-US" sz="1600" b="0" strike="noStrike" spc="-1">
                <a:latin typeface="Arial"/>
              </a:rPr>
              <a:t>Part II: make the trainees familiar with malware classes and functionality. </a:t>
            </a:r>
          </a:p>
          <a:p>
            <a:r>
              <a:rPr lang="en-US" sz="1600" b="0" strike="noStrike" spc="-1">
                <a:latin typeface="Arial"/>
              </a:rPr>
              <a:t>	Malware actors need </a:t>
            </a:r>
          </a:p>
          <a:p>
            <a:r>
              <a:rPr lang="en-US" sz="1600" b="0" strike="noStrike" spc="-1">
                <a:latin typeface="Arial"/>
              </a:rPr>
              <a:t>		a) an easily manageable and resilient technical network infrastructure</a:t>
            </a:r>
          </a:p>
          <a:p>
            <a:r>
              <a:rPr lang="en-US" sz="1600" b="0" strike="noStrike" spc="-1">
                <a:latin typeface="Arial"/>
              </a:rPr>
              <a:t>		b) an efficient (and effective) host infection mechanism.</a:t>
            </a:r>
          </a:p>
          <a:p>
            <a:r>
              <a:rPr lang="en-US" sz="1600" b="0" strike="noStrike" spc="-1">
                <a:latin typeface="Arial"/>
              </a:rPr>
              <a:t>Part III: give a feeling what hacking actually is. </a:t>
            </a:r>
          </a:p>
          <a:p>
            <a:r>
              <a:rPr lang="en-US" sz="1600" b="0" strike="noStrike" spc="-1">
                <a:latin typeface="Arial"/>
              </a:rPr>
              <a:t>	A few standards, such as </a:t>
            </a:r>
          </a:p>
          <a:p>
            <a:r>
              <a:rPr lang="en-US" sz="1600" b="0" strike="noStrike" spc="-1">
                <a:latin typeface="Arial"/>
              </a:rPr>
              <a:t>		Common Platform Enumeration (CPE),</a:t>
            </a:r>
          </a:p>
          <a:p>
            <a:r>
              <a:rPr lang="en-US" sz="1600" b="0" strike="noStrike" spc="-1">
                <a:latin typeface="Arial"/>
              </a:rPr>
              <a:t>		Common Weakness Enumeration (CWE)</a:t>
            </a:r>
          </a:p>
          <a:p>
            <a:r>
              <a:rPr lang="en-US" sz="1600" b="0" strike="noStrike" spc="-1">
                <a:latin typeface="Arial"/>
              </a:rPr>
              <a:t>		Common Vulnerability and Exposure (CVE)</a:t>
            </a:r>
          </a:p>
          <a:p>
            <a:r>
              <a:rPr lang="en-US" sz="1600" b="0" strike="noStrike" spc="-1">
                <a:latin typeface="Arial"/>
              </a:rPr>
              <a:t>		Common Vulnerability Scoring System(CVSS)</a:t>
            </a:r>
          </a:p>
          <a:p>
            <a:r>
              <a:rPr lang="en-US" sz="1600" b="0" strike="noStrike" spc="-1">
                <a:latin typeface="Arial"/>
              </a:rPr>
              <a:t>Part IV: Think as incident responders</a:t>
            </a:r>
          </a:p>
          <a:p>
            <a:r>
              <a:rPr lang="en-US" sz="1600" b="0" strike="noStrike" spc="-1">
                <a:latin typeface="Arial"/>
              </a:rPr>
              <a:t>	These two threats are repeatedly used throughout this module. </a:t>
            </a:r>
          </a:p>
          <a:p>
            <a:r>
              <a:rPr lang="en-US" sz="1600" b="0" strike="noStrike" spc="-1">
                <a:latin typeface="Arial"/>
              </a:rPr>
              <a:t>It is crucial to stress the importance of a community, the very reason of TRANSITS I. Without, a takeover of the Gameover Zeus botnet (Operation Tovar) would not have been possible.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PlaceHolder 1"/>
          <p:cNvSpPr>
            <a:spLocks noGrp="1" noRot="1" noChangeAspect="1"/>
          </p:cNvSpPr>
          <p:nvPr>
            <p:ph type="sldImg"/>
          </p:nvPr>
        </p:nvSpPr>
        <p:spPr>
          <a:xfrm>
            <a:off x="217488" y="812800"/>
            <a:ext cx="7124700" cy="4008438"/>
          </a:xfrm>
          <a:prstGeom prst="rect">
            <a:avLst/>
          </a:prstGeom>
        </p:spPr>
      </p:sp>
      <p:sp>
        <p:nvSpPr>
          <p:cNvPr id="704" name="PlaceHolder 2"/>
          <p:cNvSpPr>
            <a:spLocks noGrp="1"/>
          </p:cNvSpPr>
          <p:nvPr>
            <p:ph type="body"/>
          </p:nvPr>
        </p:nvSpPr>
        <p:spPr>
          <a:xfrm>
            <a:off x="756000" y="5078520"/>
            <a:ext cx="6047640" cy="4816800"/>
          </a:xfrm>
          <a:prstGeom prst="rect">
            <a:avLst/>
          </a:prstGeom>
        </p:spPr>
        <p:txBody>
          <a:bodyPr lIns="0" tIns="0" rIns="0" bIns="0"/>
          <a:lstStyle/>
          <a:p>
            <a:r>
              <a:rPr lang="en-US" sz="2000" b="0" strike="noStrike" spc="-1" dirty="0">
                <a:latin typeface="Arial"/>
              </a:rPr>
              <a:t>Explain what TOR is.</a:t>
            </a:r>
          </a:p>
          <a:p>
            <a:endParaRPr lang="en-US" sz="2000" b="0" strike="noStrike" spc="-1" dirty="0">
              <a:latin typeface="Arial"/>
            </a:endParaRPr>
          </a:p>
          <a:p>
            <a:r>
              <a:rPr lang="en-US" sz="2000" b="0" strike="noStrike" spc="-1" dirty="0">
                <a:latin typeface="Arial"/>
              </a:rPr>
              <a:t>Optional video: T1-Tech-Tor.mp4</a:t>
            </a:r>
          </a:p>
          <a:p>
            <a:endParaRPr lang="en-US" sz="2000" b="0" strike="noStrike" spc="-1" dirty="0">
              <a:latin typeface="Arial"/>
            </a:endParaRPr>
          </a:p>
          <a:p>
            <a:r>
              <a:rPr lang="en-US" sz="2000" b="0" strike="noStrike" spc="-1" dirty="0">
                <a:latin typeface="Arial"/>
              </a:rPr>
              <a:t>To be worked out:</a:t>
            </a:r>
          </a:p>
          <a:p>
            <a:endParaRPr lang="en-US" sz="2000" b="0" strike="noStrike" spc="-1" dirty="0">
              <a:latin typeface="Arial"/>
            </a:endParaRPr>
          </a:p>
          <a:p>
            <a:r>
              <a:rPr lang="en-US" sz="2000" b="0" strike="noStrike" spc="-1" dirty="0">
                <a:latin typeface="Arial"/>
              </a:rPr>
              <a:t>What info about the Tor Client is known at the Entry Guard?, does it know about the destination</a:t>
            </a:r>
          </a:p>
          <a:p>
            <a:r>
              <a:rPr lang="en-US" sz="2000" b="0" strike="noStrike" spc="-1" dirty="0">
                <a:latin typeface="Arial"/>
              </a:rPr>
              <a:t>What info about the client is available at the Exit relay?</a:t>
            </a:r>
          </a:p>
          <a:p>
            <a:endParaRPr lang="en-US" sz="2000" b="0" strike="noStrike" spc="-1" dirty="0">
              <a:latin typeface="Arial"/>
            </a:endParaRPr>
          </a:p>
          <a:p>
            <a:r>
              <a:rPr lang="en-US" sz="2000" b="0" strike="noStrike" spc="-1" dirty="0">
                <a:latin typeface="Arial"/>
              </a:rPr>
              <a:t>Tor client IP gets protected after entering the entry guard</a:t>
            </a:r>
          </a:p>
          <a:p>
            <a:r>
              <a:rPr lang="en-US" sz="2000" b="0" strike="noStrike" spc="-1" dirty="0">
                <a:latin typeface="Arial"/>
              </a:rPr>
              <a:t>How does the client get to the destination?</a:t>
            </a:r>
          </a:p>
          <a:p>
            <a:r>
              <a:rPr lang="en-US" sz="2000" b="0" strike="noStrike" spc="-1" dirty="0">
                <a:latin typeface="Arial"/>
              </a:rPr>
              <a:t>Who does a DNS equivalent here?</a:t>
            </a:r>
          </a:p>
          <a:p>
            <a:r>
              <a:rPr lang="en-US" sz="2000" b="0" strike="noStrike" spc="-1" dirty="0">
                <a:latin typeface="Arial"/>
              </a:rPr>
              <a:t>How do clients and destinations find each other, if they are hidden?</a:t>
            </a:r>
          </a:p>
        </p:txBody>
      </p:sp>
    </p:spTree>
    <p:extLst>
      <p:ext uri="{BB962C8B-B14F-4D97-AF65-F5344CB8AC3E}">
        <p14:creationId xmlns:p14="http://schemas.microsoft.com/office/powerpoint/2010/main" val="1594585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PlaceHolder 1"/>
          <p:cNvSpPr>
            <a:spLocks noGrp="1" noRot="1" noChangeAspect="1"/>
          </p:cNvSpPr>
          <p:nvPr>
            <p:ph type="sldImg"/>
          </p:nvPr>
        </p:nvSpPr>
        <p:spPr>
          <a:xfrm>
            <a:off x="217488" y="812800"/>
            <a:ext cx="7124700" cy="4008438"/>
          </a:xfrm>
          <a:prstGeom prst="rect">
            <a:avLst/>
          </a:prstGeom>
        </p:spPr>
      </p:sp>
      <p:sp>
        <p:nvSpPr>
          <p:cNvPr id="706" name="PlaceHolder 2"/>
          <p:cNvSpPr>
            <a:spLocks noGrp="1"/>
          </p:cNvSpPr>
          <p:nvPr>
            <p:ph type="body"/>
          </p:nvPr>
        </p:nvSpPr>
        <p:spPr>
          <a:xfrm>
            <a:off x="756000" y="5078520"/>
            <a:ext cx="6047640" cy="5191920"/>
          </a:xfrm>
          <a:prstGeom prst="rect">
            <a:avLst/>
          </a:prstGeom>
        </p:spPr>
        <p:txBody>
          <a:bodyPr lIns="0" tIns="0" rIns="0" bIns="0"/>
          <a:lstStyle/>
          <a:p>
            <a:endParaRPr lang="en-US" sz="1600" b="0" strike="noStrike" spc="-1" dirty="0">
              <a:latin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PlaceHolder 1"/>
          <p:cNvSpPr>
            <a:spLocks noGrp="1" noRot="1" noChangeAspect="1"/>
          </p:cNvSpPr>
          <p:nvPr>
            <p:ph type="sldImg"/>
          </p:nvPr>
        </p:nvSpPr>
        <p:spPr>
          <a:xfrm>
            <a:off x="217488" y="812800"/>
            <a:ext cx="7124700" cy="4008438"/>
          </a:xfrm>
          <a:prstGeom prst="rect">
            <a:avLst/>
          </a:prstGeom>
        </p:spPr>
      </p:sp>
      <p:sp>
        <p:nvSpPr>
          <p:cNvPr id="708" name="PlaceHolder 2"/>
          <p:cNvSpPr>
            <a:spLocks noGrp="1"/>
          </p:cNvSpPr>
          <p:nvPr>
            <p:ph type="body"/>
          </p:nvPr>
        </p:nvSpPr>
        <p:spPr>
          <a:xfrm>
            <a:off x="756000" y="5078520"/>
            <a:ext cx="6047640" cy="5892480"/>
          </a:xfrm>
          <a:prstGeom prst="rect">
            <a:avLst/>
          </a:prstGeom>
        </p:spPr>
        <p:txBody>
          <a:bodyPr lIns="0" tIns="0" rIns="0" bIns="0"/>
          <a:lstStyle/>
          <a:p>
            <a:pPr>
              <a:lnSpc>
                <a:spcPct val="100000"/>
              </a:lnSpc>
            </a:pPr>
            <a:r>
              <a:rPr lang="en-US" sz="2000" b="0" strike="noStrike" spc="-1">
                <a:latin typeface="Arial"/>
              </a:rPr>
              <a:t>https://darkwebnews.com</a:t>
            </a:r>
          </a:p>
          <a:p>
            <a:pPr>
              <a:lnSpc>
                <a:spcPct val="100000"/>
              </a:lnSpc>
            </a:pPr>
            <a:endParaRPr lang="en-US" sz="2000" b="0" strike="noStrike" spc="-1">
              <a:latin typeface="Arial"/>
            </a:endParaRPr>
          </a:p>
          <a:p>
            <a:pPr>
              <a:lnSpc>
                <a:spcPct val="100000"/>
              </a:lnSpc>
            </a:pPr>
            <a:r>
              <a:rPr lang="en-US" sz="2000" b="0" strike="noStrike" spc="-1">
                <a:latin typeface="Arial"/>
              </a:rPr>
              <a:t>Deep Web. </a:t>
            </a:r>
          </a:p>
          <a:p>
            <a:pPr>
              <a:lnSpc>
                <a:spcPct val="100000"/>
              </a:lnSpc>
            </a:pPr>
            <a:r>
              <a:rPr lang="en-US" sz="2000" b="0" strike="noStrike" spc="-1">
                <a:latin typeface="Arial"/>
              </a:rPr>
              <a:t>This is a sub-set of the internet that can not be indexed (found) by search engines like Google. This includes all web pages that are behind membership logins, all company and organization web pages used internally and other data. The majority of the deep web does not have anything illegal on it.</a:t>
            </a:r>
          </a:p>
          <a:p>
            <a:pPr>
              <a:lnSpc>
                <a:spcPct val="100000"/>
              </a:lnSpc>
            </a:pPr>
            <a:endParaRPr lang="en-US" sz="2000" b="0" strike="noStrike" spc="-1">
              <a:latin typeface="Arial"/>
            </a:endParaRPr>
          </a:p>
          <a:p>
            <a:pPr>
              <a:lnSpc>
                <a:spcPct val="100000"/>
              </a:lnSpc>
            </a:pPr>
            <a:r>
              <a:rPr lang="en-US" sz="2000" b="0" strike="noStrike" spc="-1">
                <a:latin typeface="Arial"/>
              </a:rPr>
              <a:t>Dark Web. </a:t>
            </a:r>
          </a:p>
          <a:p>
            <a:pPr>
              <a:lnSpc>
                <a:spcPct val="100000"/>
              </a:lnSpc>
            </a:pPr>
            <a:r>
              <a:rPr lang="en-US" sz="2000" b="0" strike="noStrike" spc="-1">
                <a:latin typeface="Arial"/>
              </a:rPr>
              <a:t>This is a sub-set of the Deep Web that contains all sorts of websites, both legal and illegal. The types of sites include black markets that sell things like drugs, counterfeit goods, and weapons, you also have hacking sites, porn sites, bitcoin tumbling, and even sites for hitmen. The variety of sites on the Dark Web is quite astonishing.</a:t>
            </a:r>
          </a:p>
          <a:p>
            <a:pPr>
              <a:lnSpc>
                <a:spcPct val="100000"/>
              </a:lnSpc>
            </a:pPr>
            <a:endParaRPr lang="en-US" sz="2000" b="0" strike="noStrike" spc="-1">
              <a:latin typeface="Arial"/>
            </a:endParaRPr>
          </a:p>
          <a:p>
            <a:pPr>
              <a:lnSpc>
                <a:spcPct val="100000"/>
              </a:lnSpc>
            </a:pPr>
            <a:endParaRPr lang="en-US" sz="2000" b="0" strike="noStrike" spc="-1">
              <a:latin typeface="Arial"/>
            </a:endParaRPr>
          </a:p>
          <a:p>
            <a:r>
              <a:rPr lang="en-US" sz="1600" b="0" strike="noStrike" spc="-1">
                <a:latin typeface="Arial"/>
              </a:rPr>
              <a:t>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PlaceHolder 1"/>
          <p:cNvSpPr>
            <a:spLocks noGrp="1" noRot="1" noChangeAspect="1"/>
          </p:cNvSpPr>
          <p:nvPr>
            <p:ph type="sldImg"/>
          </p:nvPr>
        </p:nvSpPr>
        <p:spPr>
          <a:xfrm>
            <a:off x="217488" y="812800"/>
            <a:ext cx="7124700" cy="4008438"/>
          </a:xfrm>
          <a:prstGeom prst="rect">
            <a:avLst/>
          </a:prstGeom>
        </p:spPr>
      </p:sp>
      <p:sp>
        <p:nvSpPr>
          <p:cNvPr id="710" name="PlaceHolder 2"/>
          <p:cNvSpPr>
            <a:spLocks noGrp="1"/>
          </p:cNvSpPr>
          <p:nvPr>
            <p:ph type="body"/>
          </p:nvPr>
        </p:nvSpPr>
        <p:spPr>
          <a:xfrm>
            <a:off x="756000" y="5078520"/>
            <a:ext cx="6047640" cy="5191920"/>
          </a:xfrm>
          <a:prstGeom prst="rect">
            <a:avLst/>
          </a:prstGeom>
        </p:spPr>
        <p:txBody>
          <a:bodyPr lIns="0" tIns="0" rIns="0" bIns="0"/>
          <a:lstStyle/>
          <a:p>
            <a:endParaRPr lang="en-US" sz="1600" b="0" strike="noStrike" spc="-1" dirty="0">
              <a:latin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PlaceHolder 1"/>
          <p:cNvSpPr>
            <a:spLocks noGrp="1" noRot="1" noChangeAspect="1"/>
          </p:cNvSpPr>
          <p:nvPr>
            <p:ph type="sldImg"/>
          </p:nvPr>
        </p:nvSpPr>
        <p:spPr>
          <a:xfrm>
            <a:off x="217488" y="812800"/>
            <a:ext cx="7124700" cy="4008438"/>
          </a:xfrm>
          <a:prstGeom prst="rect">
            <a:avLst/>
          </a:prstGeom>
        </p:spPr>
      </p:sp>
      <p:sp>
        <p:nvSpPr>
          <p:cNvPr id="712" name="PlaceHolder 2"/>
          <p:cNvSpPr>
            <a:spLocks noGrp="1"/>
          </p:cNvSpPr>
          <p:nvPr>
            <p:ph type="body"/>
          </p:nvPr>
        </p:nvSpPr>
        <p:spPr>
          <a:xfrm>
            <a:off x="756000" y="5078520"/>
            <a:ext cx="6047640" cy="3400200"/>
          </a:xfrm>
          <a:prstGeom prst="rect">
            <a:avLst/>
          </a:prstGeom>
        </p:spPr>
        <p:txBody>
          <a:bodyPr lIns="0" tIns="0" rIns="0" bIns="0"/>
          <a:lstStyle/>
          <a:p>
            <a:r>
              <a:rPr lang="en-US" sz="2000" b="0" strike="noStrike" spc="-1" dirty="0">
                <a:latin typeface="Arial"/>
              </a:rPr>
              <a:t>Dutch police awareness material </a:t>
            </a:r>
          </a:p>
          <a:p>
            <a:r>
              <a:rPr lang="en-US" sz="2000" b="0" strike="noStrike" spc="-1" dirty="0">
                <a:latin typeface="Arial"/>
              </a:rPr>
              <a:t>https://</a:t>
            </a:r>
            <a:r>
              <a:rPr lang="en-US" sz="2000" b="0" strike="noStrike" spc="-1" dirty="0" err="1">
                <a:latin typeface="Arial"/>
              </a:rPr>
              <a:t>www.bleepingcomputer.com</a:t>
            </a:r>
            <a:r>
              <a:rPr lang="en-US" sz="2000" b="0" strike="noStrike" spc="-1" dirty="0">
                <a:latin typeface="Arial"/>
              </a:rPr>
              <a:t>/news/security/</a:t>
            </a:r>
            <a:r>
              <a:rPr lang="en-US" sz="2000" b="0" strike="noStrike" spc="-1" dirty="0" err="1">
                <a:latin typeface="Arial"/>
              </a:rPr>
              <a:t>dutch</a:t>
            </a:r>
            <a:r>
              <a:rPr lang="en-US" sz="2000" b="0" strike="noStrike" spc="-1" dirty="0">
                <a:latin typeface="Arial"/>
              </a:rPr>
              <a:t>-police-posts-grim-warning-on-seized-dark-web-marketplace/</a:t>
            </a:r>
          </a:p>
          <a:p>
            <a:endParaRPr lang="en-US" sz="2000" b="0" strike="noStrike" spc="-1" dirty="0">
              <a:latin typeface="Arial"/>
            </a:endParaRPr>
          </a:p>
          <a:p>
            <a:r>
              <a:rPr lang="en-US" sz="2000" b="0" strike="noStrike" spc="-1" dirty="0">
                <a:latin typeface="Arial"/>
              </a:rPr>
              <a:t>Dutch police took over dark web marketplace, redirected to their own tor address: </a:t>
            </a:r>
          </a:p>
          <a:p>
            <a:r>
              <a:rPr lang="en-US" sz="2000" b="0" strike="noStrike" spc="-1" dirty="0">
                <a:latin typeface="Arial"/>
              </a:rPr>
              <a:t>http://politiepcvh42eav.onion</a:t>
            </a:r>
          </a:p>
          <a:p>
            <a:r>
              <a:rPr lang="en-US" sz="2000" b="0" strike="noStrike" spc="-1" dirty="0">
                <a:latin typeface="Arial"/>
              </a:rPr>
              <a:t>(will not resolve in standard browser, tor-browser needed)</a:t>
            </a:r>
          </a:p>
          <a:p>
            <a:r>
              <a:rPr lang="en-US" sz="2000" b="0" strike="noStrike" spc="-1" dirty="0">
                <a:latin typeface="Arial"/>
              </a:rPr>
              <a:t>Shows active and arrested vendors, + identified buyers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PlaceHolder 1"/>
          <p:cNvSpPr>
            <a:spLocks noGrp="1" noRot="1" noChangeAspect="1"/>
          </p:cNvSpPr>
          <p:nvPr>
            <p:ph type="sldImg"/>
          </p:nvPr>
        </p:nvSpPr>
        <p:spPr>
          <a:xfrm>
            <a:off x="217488" y="812800"/>
            <a:ext cx="7124700" cy="4008438"/>
          </a:xfrm>
          <a:prstGeom prst="rect">
            <a:avLst/>
          </a:prstGeom>
        </p:spPr>
      </p:sp>
      <p:sp>
        <p:nvSpPr>
          <p:cNvPr id="714" name="PlaceHolder 2"/>
          <p:cNvSpPr>
            <a:spLocks noGrp="1"/>
          </p:cNvSpPr>
          <p:nvPr>
            <p:ph type="body"/>
          </p:nvPr>
        </p:nvSpPr>
        <p:spPr>
          <a:xfrm>
            <a:off x="756000" y="5078520"/>
            <a:ext cx="6047640" cy="4811040"/>
          </a:xfrm>
          <a:prstGeom prst="rect">
            <a:avLst/>
          </a:prstGeom>
        </p:spPr>
        <p:txBody>
          <a:bodyPr lIns="0" tIns="0" rIns="0" bIns="0"/>
          <a:lstStyle/>
          <a:p>
            <a:r>
              <a:rPr lang="en-US" sz="1200" b="0" strike="noStrike" spc="-1">
                <a:solidFill>
                  <a:srgbClr val="000000"/>
                </a:solidFill>
                <a:latin typeface="+mn-lt"/>
                <a:ea typeface="+mn-ea"/>
              </a:rPr>
              <a:t>Goal: Create a common understanding of malware classes and functionality.</a:t>
            </a:r>
            <a:r>
              <a:rPr lang="en-US" sz="2000" b="0" strike="noStrike" spc="-1">
                <a:solidFill>
                  <a:srgbClr val="000000"/>
                </a:solidFill>
                <a:latin typeface="+mn-lt"/>
                <a:ea typeface="+mn-ea"/>
              </a:rPr>
              <a:t> </a:t>
            </a:r>
            <a:endParaRPr lang="en-US" sz="2000" b="0" strike="noStrike" spc="-1">
              <a:latin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PlaceHolder 1"/>
          <p:cNvSpPr>
            <a:spLocks noGrp="1" noRot="1" noChangeAspect="1"/>
          </p:cNvSpPr>
          <p:nvPr>
            <p:ph type="sldImg"/>
          </p:nvPr>
        </p:nvSpPr>
        <p:spPr>
          <a:xfrm>
            <a:off x="217488" y="812800"/>
            <a:ext cx="7124700" cy="4008438"/>
          </a:xfrm>
          <a:prstGeom prst="rect">
            <a:avLst/>
          </a:prstGeom>
        </p:spPr>
      </p:sp>
      <p:sp>
        <p:nvSpPr>
          <p:cNvPr id="716" name="PlaceHolder 2"/>
          <p:cNvSpPr>
            <a:spLocks noGrp="1"/>
          </p:cNvSpPr>
          <p:nvPr>
            <p:ph type="body"/>
          </p:nvPr>
        </p:nvSpPr>
        <p:spPr>
          <a:xfrm>
            <a:off x="756000" y="5078520"/>
            <a:ext cx="6047640" cy="5191920"/>
          </a:xfrm>
          <a:prstGeom prst="rect">
            <a:avLst/>
          </a:prstGeom>
        </p:spPr>
        <p:txBody>
          <a:bodyPr lIns="0" tIns="0" rIns="0" bIns="0"/>
          <a:lstStyle/>
          <a:p>
            <a:pPr>
              <a:lnSpc>
                <a:spcPct val="100000"/>
              </a:lnSpc>
            </a:pPr>
            <a:r>
              <a:rPr lang="en-US" sz="1200" b="0" strike="noStrike" spc="-1">
                <a:solidFill>
                  <a:srgbClr val="000000"/>
                </a:solidFill>
                <a:latin typeface="+mn-lt"/>
                <a:ea typeface="+mn-ea"/>
              </a:rPr>
              <a:t>Keep it simple. </a:t>
            </a:r>
            <a:endParaRPr lang="en-US" sz="1200" b="0" strike="noStrike" spc="-1">
              <a:latin typeface="Arial"/>
            </a:endParaRPr>
          </a:p>
          <a:p>
            <a:r>
              <a:rPr lang="en-US" sz="1200" b="0" strike="noStrike" spc="-1">
                <a:solidFill>
                  <a:srgbClr val="000000"/>
                </a:solidFill>
                <a:latin typeface="+mn-lt"/>
                <a:ea typeface="+mn-ea"/>
              </a:rPr>
              <a:t>We distinguish between Virus, Trojan, Worms and the rest, called PUP (Potentially Unwanted Programs).</a:t>
            </a:r>
            <a:endParaRPr lang="en-US" sz="1200" b="0" strike="noStrike" spc="-1">
              <a:latin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PlaceHolder 1"/>
          <p:cNvSpPr>
            <a:spLocks noGrp="1" noRot="1" noChangeAspect="1"/>
          </p:cNvSpPr>
          <p:nvPr>
            <p:ph type="sldImg"/>
          </p:nvPr>
        </p:nvSpPr>
        <p:spPr>
          <a:xfrm>
            <a:off x="217488" y="812800"/>
            <a:ext cx="7124700" cy="4008438"/>
          </a:xfrm>
          <a:prstGeom prst="rect">
            <a:avLst/>
          </a:prstGeom>
        </p:spPr>
      </p:sp>
      <p:sp>
        <p:nvSpPr>
          <p:cNvPr id="718" name="PlaceHolder 2"/>
          <p:cNvSpPr>
            <a:spLocks noGrp="1"/>
          </p:cNvSpPr>
          <p:nvPr>
            <p:ph type="body"/>
          </p:nvPr>
        </p:nvSpPr>
        <p:spPr>
          <a:xfrm>
            <a:off x="756000" y="5078520"/>
            <a:ext cx="6047640" cy="5191920"/>
          </a:xfrm>
          <a:prstGeom prst="rect">
            <a:avLst/>
          </a:prstGeom>
        </p:spPr>
        <p:txBody>
          <a:bodyPr lIns="0" tIns="0" rIns="0" bIns="0"/>
          <a:lstStyle/>
          <a:p>
            <a:r>
              <a:rPr lang="en-US" sz="1800" b="0" strike="noStrike" spc="-1" dirty="0">
                <a:latin typeface="Arial"/>
              </a:rPr>
              <a:t>The main purpose of this slide is to discuss the establishment of</a:t>
            </a:r>
          </a:p>
          <a:p>
            <a:r>
              <a:rPr lang="en-US" sz="1800" b="0" strike="noStrike" spc="-1" dirty="0">
                <a:latin typeface="Arial"/>
              </a:rPr>
              <a:t>CERT/CC, which was the world's first CSIRT.   According to Wikipedia:</a:t>
            </a:r>
          </a:p>
          <a:p>
            <a:endParaRPr lang="en-US" sz="1800" b="0" strike="noStrike" spc="-1" dirty="0">
              <a:latin typeface="Arial"/>
            </a:endParaRPr>
          </a:p>
          <a:p>
            <a:r>
              <a:rPr lang="en-US" sz="1800" b="0" strike="noStrike" spc="-1" dirty="0">
                <a:latin typeface="Arial"/>
              </a:rPr>
              <a:t>"The Morris worm prompted DARPA to fund the establishment of the CERT/CC</a:t>
            </a:r>
          </a:p>
          <a:p>
            <a:r>
              <a:rPr lang="en-US" sz="1800" b="0" strike="noStrike" spc="-1" dirty="0">
                <a:latin typeface="Arial"/>
              </a:rPr>
              <a:t>at Carnegie Mellon University, to give experts a central point for</a:t>
            </a:r>
          </a:p>
          <a:p>
            <a:r>
              <a:rPr lang="en-US" sz="1800" b="0" strike="noStrike" spc="-1" dirty="0">
                <a:latin typeface="Arial"/>
              </a:rPr>
              <a:t>coordinating responses to network emergencies.[9] Gene Spafford also</a:t>
            </a:r>
          </a:p>
          <a:p>
            <a:r>
              <a:rPr lang="en-US" sz="1800" b="0" strike="noStrike" spc="-1" dirty="0">
                <a:latin typeface="Arial"/>
              </a:rPr>
              <a:t>created the Phage mailing list to coordinate a response to the emergency."</a:t>
            </a:r>
          </a:p>
          <a:p>
            <a:endParaRPr lang="en-US" sz="1800" b="0" strike="noStrike" spc="-1" dirty="0">
              <a:latin typeface="Arial"/>
            </a:endParaRPr>
          </a:p>
          <a:p>
            <a:r>
              <a:rPr lang="en-US" sz="1800" b="0" strike="noStrike" spc="-1" dirty="0">
                <a:latin typeface="Arial"/>
              </a:rPr>
              <a:t>https://</a:t>
            </a:r>
            <a:r>
              <a:rPr lang="en-US" sz="1800" b="0" strike="noStrike" spc="-1" dirty="0" err="1">
                <a:latin typeface="Arial"/>
              </a:rPr>
              <a:t>en.wikipedia.org</a:t>
            </a:r>
            <a:r>
              <a:rPr lang="en-US" sz="1800" b="0" strike="noStrike" spc="-1" dirty="0">
                <a:latin typeface="Arial"/>
              </a:rPr>
              <a:t>/wiki/</a:t>
            </a:r>
            <a:r>
              <a:rPr lang="en-US" sz="1800" b="0" strike="noStrike" spc="-1" dirty="0" err="1">
                <a:latin typeface="Arial"/>
              </a:rPr>
              <a:t>Morris_worm</a:t>
            </a:r>
            <a:r>
              <a:rPr lang="en-US" sz="1600" b="0" strike="noStrike" spc="-1" dirty="0">
                <a:latin typeface="Arial"/>
              </a:rPr>
              <a:t>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PlaceHolder 1"/>
          <p:cNvSpPr>
            <a:spLocks noGrp="1" noRot="1" noChangeAspect="1"/>
          </p:cNvSpPr>
          <p:nvPr>
            <p:ph type="sldImg"/>
          </p:nvPr>
        </p:nvSpPr>
        <p:spPr>
          <a:xfrm>
            <a:off x="217488" y="812800"/>
            <a:ext cx="7124700" cy="4008438"/>
          </a:xfrm>
          <a:prstGeom prst="rect">
            <a:avLst/>
          </a:prstGeom>
        </p:spPr>
      </p:sp>
      <p:sp>
        <p:nvSpPr>
          <p:cNvPr id="720" name="PlaceHolder 2"/>
          <p:cNvSpPr>
            <a:spLocks noGrp="1"/>
          </p:cNvSpPr>
          <p:nvPr>
            <p:ph type="body"/>
          </p:nvPr>
        </p:nvSpPr>
        <p:spPr>
          <a:xfrm>
            <a:off x="756000" y="5078520"/>
            <a:ext cx="6047640" cy="5191920"/>
          </a:xfrm>
          <a:prstGeom prst="rect">
            <a:avLst/>
          </a:prstGeom>
        </p:spPr>
        <p:txBody>
          <a:bodyPr lIns="0" tIns="0" rIns="0" bIns="0"/>
          <a:lstStyle/>
          <a:p>
            <a:r>
              <a:rPr lang="en-US" sz="2000" b="0" strike="noStrike" spc="-1" dirty="0">
                <a:latin typeface="Arial"/>
              </a:rPr>
              <a:t>T1-Tech-Morris.mp4</a:t>
            </a:r>
          </a:p>
          <a:p>
            <a:endParaRPr lang="en-US" sz="2000" b="0" strike="noStrike" spc="-1" dirty="0">
              <a:latin typeface="Arial"/>
            </a:endParaRPr>
          </a:p>
          <a:p>
            <a:r>
              <a:rPr lang="en-US" sz="2000" b="0" strike="noStrike" spc="-1" dirty="0">
                <a:latin typeface="Arial"/>
              </a:rPr>
              <a:t>Shows the media hype back in 1988 when “Morris” broke out</a:t>
            </a:r>
          </a:p>
          <a:p>
            <a:endParaRPr lang="en-US" sz="2000" b="0" strike="noStrike" spc="-1" dirty="0">
              <a:latin typeface="Arial"/>
            </a:endParaRPr>
          </a:p>
          <a:p>
            <a:r>
              <a:rPr lang="en-US" sz="2000" b="0" strike="noStrike" spc="-1" dirty="0">
                <a:latin typeface="Arial"/>
              </a:rPr>
              <a:t>Video Duration 3:00</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PlaceHolder 1"/>
          <p:cNvSpPr>
            <a:spLocks noGrp="1" noRot="1" noChangeAspect="1"/>
          </p:cNvSpPr>
          <p:nvPr>
            <p:ph type="sldImg"/>
          </p:nvPr>
        </p:nvSpPr>
        <p:spPr>
          <a:xfrm>
            <a:off x="217488" y="812800"/>
            <a:ext cx="7124700" cy="4008438"/>
          </a:xfrm>
          <a:prstGeom prst="rect">
            <a:avLst/>
          </a:prstGeom>
        </p:spPr>
      </p:sp>
      <p:sp>
        <p:nvSpPr>
          <p:cNvPr id="722" name="PlaceHolder 2"/>
          <p:cNvSpPr>
            <a:spLocks noGrp="1"/>
          </p:cNvSpPr>
          <p:nvPr>
            <p:ph type="body"/>
          </p:nvPr>
        </p:nvSpPr>
        <p:spPr>
          <a:xfrm>
            <a:off x="756000" y="5078520"/>
            <a:ext cx="6047640" cy="5191920"/>
          </a:xfrm>
          <a:prstGeom prst="rect">
            <a:avLst/>
          </a:prstGeom>
        </p:spPr>
        <p:txBody>
          <a:bodyPr lIns="0" tIns="0" rIns="0" bIns="0"/>
          <a:lstStyle/>
          <a:p>
            <a:r>
              <a:rPr lang="en-US" sz="1200" b="0" strike="noStrike" spc="-1" dirty="0">
                <a:solidFill>
                  <a:srgbClr val="000000"/>
                </a:solidFill>
                <a:latin typeface="+mn-lt"/>
                <a:ea typeface="+mn-ea"/>
              </a:rPr>
              <a:t>The functionality of malware is very broad. </a:t>
            </a:r>
            <a:endParaRPr lang="en-US" sz="1200" b="0" strike="noStrike" spc="-1" dirty="0">
              <a:latin typeface="Arial"/>
            </a:endParaRPr>
          </a:p>
          <a:p>
            <a:pPr marL="216000" indent="-216000">
              <a:lnSpc>
                <a:spcPct val="100000"/>
              </a:lnSpc>
            </a:pPr>
            <a:r>
              <a:rPr lang="en-US" sz="1200" b="0" strike="noStrike" spc="-1" dirty="0">
                <a:solidFill>
                  <a:srgbClr val="000000"/>
                </a:solidFill>
                <a:latin typeface="+mn-lt"/>
                <a:ea typeface="+mn-ea"/>
              </a:rPr>
              <a:t>- Backdoor: bypassing authentication controls, also cryptography (http://rump2007.cr.yp.to/15-shumow.pdf)</a:t>
            </a:r>
            <a:endParaRPr lang="en-US" sz="1200" b="0" strike="noStrike" spc="-1" dirty="0">
              <a:latin typeface="Arial"/>
            </a:endParaRPr>
          </a:p>
          <a:p>
            <a:pPr marL="216000" indent="-216000">
              <a:lnSpc>
                <a:spcPct val="100000"/>
              </a:lnSpc>
            </a:pPr>
            <a:r>
              <a:rPr lang="en-US" sz="1200" b="0" strike="noStrike" spc="-1" dirty="0">
                <a:solidFill>
                  <a:srgbClr val="000000"/>
                </a:solidFill>
                <a:latin typeface="+mn-lt"/>
                <a:ea typeface="+mn-ea"/>
              </a:rPr>
              <a:t>- Bitcoin Miner / Stealer: creating/mining or stealing Bitcoins</a:t>
            </a:r>
            <a:endParaRPr lang="en-US" sz="1200" b="0" strike="noStrike" spc="-1" dirty="0">
              <a:latin typeface="Arial"/>
            </a:endParaRPr>
          </a:p>
          <a:p>
            <a:pPr marL="216000" indent="-216000">
              <a:lnSpc>
                <a:spcPct val="100000"/>
              </a:lnSpc>
            </a:pPr>
            <a:r>
              <a:rPr lang="en-US" sz="1200" b="0" strike="noStrike" spc="-1" dirty="0">
                <a:solidFill>
                  <a:srgbClr val="000000"/>
                </a:solidFill>
                <a:latin typeface="+mn-lt"/>
                <a:ea typeface="+mn-ea"/>
              </a:rPr>
              <a:t>- Click Fraud: clicking advertisement in an automated fashion</a:t>
            </a:r>
            <a:endParaRPr lang="en-US" sz="1200" b="0" strike="noStrike" spc="-1" dirty="0">
              <a:latin typeface="Arial"/>
            </a:endParaRPr>
          </a:p>
          <a:p>
            <a:pPr marL="216000" indent="-216000">
              <a:lnSpc>
                <a:spcPct val="100000"/>
              </a:lnSpc>
            </a:pPr>
            <a:r>
              <a:rPr lang="en-US" sz="1200" b="0" strike="noStrike" spc="-1" dirty="0">
                <a:solidFill>
                  <a:srgbClr val="000000"/>
                </a:solidFill>
                <a:latin typeface="+mn-lt"/>
                <a:ea typeface="+mn-ea"/>
              </a:rPr>
              <a:t>- </a:t>
            </a:r>
            <a:r>
              <a:rPr lang="en-US" sz="1200" b="0" strike="noStrike" spc="-1" dirty="0" err="1">
                <a:solidFill>
                  <a:srgbClr val="000000"/>
                </a:solidFill>
                <a:latin typeface="+mn-lt"/>
                <a:ea typeface="+mn-ea"/>
              </a:rPr>
              <a:t>DoS</a:t>
            </a:r>
            <a:r>
              <a:rPr lang="en-US" sz="1200" b="0" strike="noStrike" spc="-1" dirty="0">
                <a:solidFill>
                  <a:srgbClr val="000000"/>
                </a:solidFill>
                <a:latin typeface="+mn-lt"/>
                <a:ea typeface="+mn-ea"/>
              </a:rPr>
              <a:t>: performing </a:t>
            </a:r>
            <a:r>
              <a:rPr lang="en-US" sz="1200" b="0" strike="noStrike" spc="-1" dirty="0" err="1">
                <a:solidFill>
                  <a:srgbClr val="000000"/>
                </a:solidFill>
                <a:latin typeface="+mn-lt"/>
                <a:ea typeface="+mn-ea"/>
              </a:rPr>
              <a:t>DoS</a:t>
            </a:r>
            <a:r>
              <a:rPr lang="en-US" sz="1200" b="0" strike="noStrike" spc="-1" dirty="0">
                <a:solidFill>
                  <a:srgbClr val="000000"/>
                </a:solidFill>
                <a:latin typeface="+mn-lt"/>
                <a:ea typeface="+mn-ea"/>
              </a:rPr>
              <a:t> attacks</a:t>
            </a:r>
            <a:endParaRPr lang="en-US" sz="1200" b="0" strike="noStrike" spc="-1" dirty="0">
              <a:latin typeface="Arial"/>
            </a:endParaRPr>
          </a:p>
          <a:p>
            <a:pPr marL="216000" indent="-216000">
              <a:lnSpc>
                <a:spcPct val="100000"/>
              </a:lnSpc>
            </a:pPr>
            <a:r>
              <a:rPr lang="en-US" sz="1200" b="0" strike="noStrike" spc="-1" dirty="0">
                <a:solidFill>
                  <a:srgbClr val="000000"/>
                </a:solidFill>
                <a:latin typeface="+mn-lt"/>
                <a:ea typeface="+mn-ea"/>
              </a:rPr>
              <a:t>- Downloader / Dropper: downloading/installing other malware</a:t>
            </a:r>
            <a:endParaRPr lang="en-US" sz="1200" b="0" strike="noStrike" spc="-1" dirty="0">
              <a:latin typeface="Arial"/>
            </a:endParaRPr>
          </a:p>
          <a:p>
            <a:pPr marL="216000" indent="-216000">
              <a:lnSpc>
                <a:spcPct val="100000"/>
              </a:lnSpc>
            </a:pPr>
            <a:r>
              <a:rPr lang="en-US" sz="1200" b="0" strike="noStrike" spc="-1" dirty="0">
                <a:solidFill>
                  <a:srgbClr val="000000"/>
                </a:solidFill>
                <a:latin typeface="+mn-lt"/>
                <a:ea typeface="+mn-ea"/>
              </a:rPr>
              <a:t>- Ransomware: locking and/or encrypting systems and/or data</a:t>
            </a:r>
            <a:endParaRPr lang="en-US" sz="1200" b="0" strike="noStrike" spc="-1" dirty="0">
              <a:latin typeface="Arial"/>
            </a:endParaRPr>
          </a:p>
          <a:p>
            <a:pPr marL="216000" indent="-216000">
              <a:lnSpc>
                <a:spcPct val="100000"/>
              </a:lnSpc>
            </a:pPr>
            <a:r>
              <a:rPr lang="en-US" sz="1200" b="0" strike="noStrike" spc="-1" dirty="0">
                <a:solidFill>
                  <a:srgbClr val="000000"/>
                </a:solidFill>
                <a:latin typeface="+mn-lt"/>
                <a:ea typeface="+mn-ea"/>
              </a:rPr>
              <a:t>- Remote Access Tool: allowing remote access to a system</a:t>
            </a:r>
            <a:endParaRPr lang="en-US" sz="1200" b="0" strike="noStrike" spc="-1" dirty="0">
              <a:latin typeface="Arial"/>
            </a:endParaRPr>
          </a:p>
          <a:p>
            <a:pPr marL="216000" indent="-216000">
              <a:lnSpc>
                <a:spcPct val="100000"/>
              </a:lnSpc>
            </a:pPr>
            <a:r>
              <a:rPr lang="en-US" sz="1200" b="0" strike="noStrike" spc="-1" dirty="0">
                <a:solidFill>
                  <a:srgbClr val="000000"/>
                </a:solidFill>
                <a:latin typeface="+mn-lt"/>
                <a:ea typeface="+mn-ea"/>
              </a:rPr>
              <a:t>- Scareware: persuading victims to install malware by scaring them</a:t>
            </a:r>
            <a:endParaRPr lang="en-US" sz="1200" b="0" strike="noStrike" spc="-1" dirty="0">
              <a:latin typeface="Arial"/>
            </a:endParaRPr>
          </a:p>
          <a:p>
            <a:pPr marL="216000" indent="-216000">
              <a:lnSpc>
                <a:spcPct val="100000"/>
              </a:lnSpc>
            </a:pPr>
            <a:r>
              <a:rPr lang="en-US" sz="1200" b="0" strike="noStrike" spc="-1" dirty="0">
                <a:solidFill>
                  <a:srgbClr val="000000"/>
                </a:solidFill>
                <a:latin typeface="+mn-lt"/>
                <a:ea typeface="+mn-ea"/>
              </a:rPr>
              <a:t>- Spam-Engine: sending spam/phishing emails</a:t>
            </a:r>
            <a:endParaRPr lang="en-US" sz="1200" b="0" strike="noStrike" spc="-1" dirty="0">
              <a:latin typeface="Arial"/>
            </a:endParaRPr>
          </a:p>
          <a:p>
            <a:r>
              <a:rPr lang="en-US" sz="1200" b="0" strike="noStrike" spc="-1" dirty="0">
                <a:solidFill>
                  <a:srgbClr val="000000"/>
                </a:solidFill>
                <a:latin typeface="+mn-lt"/>
                <a:ea typeface="+mn-ea"/>
              </a:rPr>
              <a:t>- Spyware (Banker, Credential Stealer, Keylogger, Sniffer): stealing of data (personal information, credit card numbers, bitcoin wallet …, certificates, credentials), recoding of keystrokes and screenshots, capturing network traffic.</a:t>
            </a:r>
            <a:endParaRPr lang="en-US" sz="1200" b="0" strike="noStrike" spc="-1" dirty="0">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PlaceHolder 1"/>
          <p:cNvSpPr>
            <a:spLocks noGrp="1" noRot="1" noChangeAspect="1"/>
          </p:cNvSpPr>
          <p:nvPr>
            <p:ph type="sldImg"/>
          </p:nvPr>
        </p:nvSpPr>
        <p:spPr>
          <a:xfrm>
            <a:off x="217488" y="812800"/>
            <a:ext cx="7124700" cy="4008438"/>
          </a:xfrm>
          <a:prstGeom prst="rect">
            <a:avLst/>
          </a:prstGeom>
        </p:spPr>
      </p:sp>
      <p:sp>
        <p:nvSpPr>
          <p:cNvPr id="654" name="PlaceHolder 2"/>
          <p:cNvSpPr>
            <a:spLocks noGrp="1"/>
          </p:cNvSpPr>
          <p:nvPr>
            <p:ph type="body"/>
          </p:nvPr>
        </p:nvSpPr>
        <p:spPr>
          <a:xfrm>
            <a:off x="756000" y="5078520"/>
            <a:ext cx="6047640" cy="4063320"/>
          </a:xfrm>
          <a:prstGeom prst="rect">
            <a:avLst/>
          </a:prstGeom>
        </p:spPr>
        <p:txBody>
          <a:bodyPr lIns="0" tIns="0" rIns="0" bIns="0"/>
          <a:lstStyle/>
          <a:p>
            <a:r>
              <a:rPr lang="en-US" sz="1600" b="0" strike="noStrike" spc="-1" dirty="0">
                <a:latin typeface="Arial"/>
              </a:rPr>
              <a:t>Malware logos, from left to right:</a:t>
            </a:r>
          </a:p>
          <a:p>
            <a:endParaRPr lang="en-US" sz="1600" b="0" strike="noStrike" spc="-1" dirty="0">
              <a:latin typeface="Arial"/>
            </a:endParaRPr>
          </a:p>
          <a:p>
            <a:r>
              <a:rPr lang="en-US" sz="1600" b="0" strike="noStrike" spc="-1" dirty="0">
                <a:latin typeface="Arial"/>
              </a:rPr>
              <a:t>- Meltdown - https://</a:t>
            </a:r>
            <a:r>
              <a:rPr lang="en-US" sz="1600" b="0" strike="noStrike" spc="-1" dirty="0" err="1">
                <a:latin typeface="Arial"/>
              </a:rPr>
              <a:t>en.wikipedia.org</a:t>
            </a:r>
            <a:r>
              <a:rPr lang="en-US" sz="1600" b="0" strike="noStrike" spc="-1" dirty="0">
                <a:latin typeface="Arial"/>
              </a:rPr>
              <a:t>/wiki/Meltdown_(</a:t>
            </a:r>
            <a:r>
              <a:rPr lang="en-US" sz="1600" b="0" strike="noStrike" spc="-1" dirty="0" err="1">
                <a:latin typeface="Arial"/>
              </a:rPr>
              <a:t>security_vulnerability</a:t>
            </a:r>
            <a:r>
              <a:rPr lang="en-US" sz="1600" b="0" strike="noStrike" spc="-1" dirty="0">
                <a:latin typeface="Arial"/>
              </a:rPr>
              <a:t>)</a:t>
            </a:r>
          </a:p>
          <a:p>
            <a:r>
              <a:rPr lang="en-US" sz="1600" b="0" strike="noStrike" spc="-1" dirty="0">
                <a:latin typeface="Arial"/>
              </a:rPr>
              <a:t>- </a:t>
            </a:r>
            <a:r>
              <a:rPr lang="en-US" sz="1600" b="0" strike="noStrike" spc="-1" dirty="0" err="1">
                <a:latin typeface="Arial"/>
              </a:rPr>
              <a:t>Spectre</a:t>
            </a:r>
            <a:r>
              <a:rPr lang="en-US" sz="1600" b="0" strike="noStrike" spc="-1" dirty="0">
                <a:latin typeface="Arial"/>
              </a:rPr>
              <a:t> - https://</a:t>
            </a:r>
            <a:r>
              <a:rPr lang="en-US" sz="1600" b="0" strike="noStrike" spc="-1" dirty="0" err="1">
                <a:latin typeface="Arial"/>
              </a:rPr>
              <a:t>en.wikipedia.org</a:t>
            </a:r>
            <a:r>
              <a:rPr lang="en-US" sz="1600" b="0" strike="noStrike" spc="-1" dirty="0">
                <a:latin typeface="Arial"/>
              </a:rPr>
              <a:t>/wiki/</a:t>
            </a:r>
            <a:r>
              <a:rPr lang="en-US" sz="1600" b="0" strike="noStrike" spc="-1" dirty="0" err="1">
                <a:latin typeface="Arial"/>
              </a:rPr>
              <a:t>Spectre</a:t>
            </a:r>
            <a:r>
              <a:rPr lang="en-US" sz="1600" b="0" strike="noStrike" spc="-1" dirty="0">
                <a:latin typeface="Arial"/>
              </a:rPr>
              <a:t>_(</a:t>
            </a:r>
            <a:r>
              <a:rPr lang="en-US" sz="1600" b="0" strike="noStrike" spc="-1" dirty="0" err="1">
                <a:latin typeface="Arial"/>
              </a:rPr>
              <a:t>security_vulnerability</a:t>
            </a:r>
            <a:r>
              <a:rPr lang="en-US" sz="1600" b="0" strike="noStrike" spc="-1" dirty="0">
                <a:latin typeface="Arial"/>
              </a:rPr>
              <a:t>)</a:t>
            </a:r>
          </a:p>
          <a:p>
            <a:r>
              <a:rPr lang="en-US" sz="1600" b="0" strike="noStrike" spc="-1" dirty="0">
                <a:latin typeface="Arial"/>
              </a:rPr>
              <a:t>- Black Nurse - https://</a:t>
            </a:r>
            <a:r>
              <a:rPr lang="en-US" sz="1600" b="0" strike="noStrike" spc="-1" dirty="0" err="1">
                <a:latin typeface="Arial"/>
              </a:rPr>
              <a:t>en.wikipedia.org</a:t>
            </a:r>
            <a:r>
              <a:rPr lang="en-US" sz="1600" b="0" strike="noStrike" spc="-1" dirty="0">
                <a:latin typeface="Arial"/>
              </a:rPr>
              <a:t>/wiki/</a:t>
            </a:r>
            <a:r>
              <a:rPr lang="en-US" sz="1600" b="0" strike="noStrike" spc="-1" dirty="0" err="1">
                <a:latin typeface="Arial"/>
              </a:rPr>
              <a:t>BlackNurse</a:t>
            </a:r>
            <a:endParaRPr lang="en-US" sz="1600" b="0" strike="noStrike" spc="-1" dirty="0">
              <a:latin typeface="Arial"/>
            </a:endParaRPr>
          </a:p>
          <a:p>
            <a:r>
              <a:rPr lang="en-US" sz="1600" b="0" strike="noStrike" spc="-1" dirty="0">
                <a:latin typeface="Arial"/>
              </a:rPr>
              <a:t>- Shellshock - https://</a:t>
            </a:r>
            <a:r>
              <a:rPr lang="en-US" sz="1600" b="0" strike="noStrike" spc="-1" dirty="0" err="1">
                <a:latin typeface="Arial"/>
              </a:rPr>
              <a:t>en.wikipedia.org</a:t>
            </a:r>
            <a:r>
              <a:rPr lang="en-US" sz="1600" b="0" strike="noStrike" spc="-1" dirty="0">
                <a:latin typeface="Arial"/>
              </a:rPr>
              <a:t>/wiki/Shellshock_(</a:t>
            </a:r>
            <a:r>
              <a:rPr lang="en-US" sz="1600" b="0" strike="noStrike" spc="-1" dirty="0" err="1">
                <a:latin typeface="Arial"/>
              </a:rPr>
              <a:t>software_bug</a:t>
            </a:r>
            <a:r>
              <a:rPr lang="en-US" sz="1600" b="0" strike="noStrike" spc="-1" dirty="0">
                <a:latin typeface="Arial"/>
              </a:rPr>
              <a:t>)</a:t>
            </a:r>
          </a:p>
          <a:p>
            <a:r>
              <a:rPr lang="en-US" sz="1600" b="0" strike="noStrike" spc="-1" dirty="0">
                <a:latin typeface="Arial"/>
              </a:rPr>
              <a:t>- Heartbleed - https://</a:t>
            </a:r>
            <a:r>
              <a:rPr lang="en-US" sz="1600" b="0" strike="noStrike" spc="-1" dirty="0" err="1">
                <a:latin typeface="Arial"/>
              </a:rPr>
              <a:t>en.wikipedia.org</a:t>
            </a:r>
            <a:r>
              <a:rPr lang="en-US" sz="1600" b="0" strike="noStrike" spc="-1" dirty="0">
                <a:latin typeface="Arial"/>
              </a:rPr>
              <a:t>/wiki/Heartbleed</a:t>
            </a:r>
          </a:p>
          <a:p>
            <a:r>
              <a:rPr lang="en-US" sz="1600" b="0" strike="noStrike" spc="-1" dirty="0">
                <a:latin typeface="Arial"/>
              </a:rPr>
              <a:t>- Poodle - https://</a:t>
            </a:r>
            <a:r>
              <a:rPr lang="en-US" sz="1600" b="0" strike="noStrike" spc="-1" dirty="0" err="1">
                <a:latin typeface="Arial"/>
              </a:rPr>
              <a:t>en.wikipedia.org</a:t>
            </a:r>
            <a:r>
              <a:rPr lang="en-US" sz="1600" b="0" strike="noStrike" spc="-1" dirty="0">
                <a:latin typeface="Arial"/>
              </a:rPr>
              <a:t>/wiki/Shellshock_(</a:t>
            </a:r>
            <a:r>
              <a:rPr lang="en-US" sz="1600" b="0" strike="noStrike" spc="-1" dirty="0" err="1">
                <a:latin typeface="Arial"/>
              </a:rPr>
              <a:t>software_bug</a:t>
            </a:r>
            <a:r>
              <a:rPr lang="en-US" sz="1600" b="0" strike="noStrike" spc="-1" dirty="0">
                <a:latin typeface="Arial"/>
              </a:rPr>
              <a:t>) </a:t>
            </a:r>
          </a:p>
          <a:p>
            <a:endParaRPr lang="en-US" sz="1600" b="0" strike="noStrike" spc="-1" dirty="0">
              <a:latin typeface="Arial"/>
            </a:endParaRPr>
          </a:p>
          <a:p>
            <a:r>
              <a:rPr lang="en-US" sz="1600" b="0" strike="noStrike" spc="-1" dirty="0">
                <a:latin typeface="Arial"/>
              </a:rPr>
              <a:t>Ask them about Heartbleed and Shellshock. </a:t>
            </a:r>
          </a:p>
          <a:p>
            <a:r>
              <a:rPr lang="en-US" sz="1600" b="0" strike="noStrike" spc="-1" dirty="0">
                <a:latin typeface="Arial"/>
              </a:rPr>
              <a:t>Ask them about the difference between traditional threats and cyber threats.</a:t>
            </a:r>
          </a:p>
          <a:p>
            <a:r>
              <a:rPr lang="en-US" sz="1600" b="0" strike="noStrike" spc="-1" dirty="0">
                <a:latin typeface="Arial"/>
              </a:rPr>
              <a:t>For the rest of the module, we omit the term cyber and talk about threats only. </a:t>
            </a:r>
          </a:p>
          <a:p>
            <a:r>
              <a:rPr lang="en-US" sz="1600" b="0" strike="noStrike" spc="-1" dirty="0">
                <a:latin typeface="Arial"/>
              </a:rPr>
              <a:t>Victim of a cyberthreat (DDoS, Skimming, ID-Theft, else)</a:t>
            </a:r>
          </a:p>
          <a:p>
            <a:endParaRPr lang="en-US" sz="1600" b="0" strike="noStrike" spc="-1" dirty="0">
              <a:latin typeface="Arial"/>
            </a:endParaRPr>
          </a:p>
          <a:p>
            <a:r>
              <a:rPr lang="en-US" sz="1600" b="0" strike="noStrike" spc="-1" dirty="0">
                <a:latin typeface="Arial"/>
              </a:rPr>
              <a:t>Images used under fair-use.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PlaceHolder 1"/>
          <p:cNvSpPr>
            <a:spLocks noGrp="1" noRot="1" noChangeAspect="1"/>
          </p:cNvSpPr>
          <p:nvPr>
            <p:ph type="sldImg"/>
          </p:nvPr>
        </p:nvSpPr>
        <p:spPr>
          <a:xfrm>
            <a:off x="217488" y="812800"/>
            <a:ext cx="7124700" cy="4008438"/>
          </a:xfrm>
          <a:prstGeom prst="rect">
            <a:avLst/>
          </a:prstGeom>
        </p:spPr>
      </p:sp>
      <p:sp>
        <p:nvSpPr>
          <p:cNvPr id="724" name="PlaceHolder 2"/>
          <p:cNvSpPr>
            <a:spLocks noGrp="1"/>
          </p:cNvSpPr>
          <p:nvPr>
            <p:ph type="body"/>
          </p:nvPr>
        </p:nvSpPr>
        <p:spPr>
          <a:xfrm>
            <a:off x="756000" y="5078520"/>
            <a:ext cx="6047640" cy="3396960"/>
          </a:xfrm>
          <a:prstGeom prst="rect">
            <a:avLst/>
          </a:prstGeom>
        </p:spPr>
        <p:txBody>
          <a:bodyPr lIns="0" tIns="0" rIns="0" bIns="0"/>
          <a:lstStyle/>
          <a:p>
            <a:r>
              <a:rPr lang="en-US" sz="1400" b="0" strike="noStrike" spc="-1" dirty="0">
                <a:latin typeface="Arial"/>
              </a:rPr>
              <a:t>According to Wikipedia:</a:t>
            </a:r>
          </a:p>
          <a:p>
            <a:r>
              <a:rPr lang="en-US" sz="1400" b="0" strike="noStrike" spc="-1" dirty="0">
                <a:latin typeface="Arial"/>
              </a:rPr>
              <a:t>Steganography is the practice of concealing a file, message, image, or</a:t>
            </a:r>
          </a:p>
          <a:p>
            <a:r>
              <a:rPr lang="en-US" sz="1400" b="0" strike="noStrike" spc="-1" dirty="0">
                <a:latin typeface="Arial"/>
              </a:rPr>
              <a:t>video within another file, message, image, or video. The word</a:t>
            </a:r>
          </a:p>
          <a:p>
            <a:r>
              <a:rPr lang="en-US" sz="1400" b="0" strike="noStrike" spc="-1" dirty="0">
                <a:latin typeface="Arial"/>
              </a:rPr>
              <a:t>steganography combines the Greek words </a:t>
            </a:r>
            <a:r>
              <a:rPr lang="en-US" sz="1400" b="0" strike="noStrike" spc="-1" dirty="0" err="1">
                <a:latin typeface="Arial"/>
              </a:rPr>
              <a:t>steganos</a:t>
            </a:r>
            <a:r>
              <a:rPr lang="en-US" sz="1400" b="0" strike="noStrike" spc="-1" dirty="0">
                <a:latin typeface="Arial"/>
              </a:rPr>
              <a:t> (</a:t>
            </a:r>
            <a:r>
              <a:rPr lang="en-US" sz="1400" b="0" strike="noStrike" spc="-1" dirty="0" err="1">
                <a:latin typeface="Arial"/>
              </a:rPr>
              <a:t>στεγ</a:t>
            </a:r>
            <a:r>
              <a:rPr lang="en-US" sz="1400" b="0" strike="noStrike" spc="-1" dirty="0">
                <a:latin typeface="Arial"/>
              </a:rPr>
              <a:t>α</a:t>
            </a:r>
            <a:r>
              <a:rPr lang="en-US" sz="1400" b="0" strike="noStrike" spc="-1" dirty="0" err="1">
                <a:latin typeface="Arial"/>
              </a:rPr>
              <a:t>νός</a:t>
            </a:r>
            <a:r>
              <a:rPr lang="en-US" sz="1400" b="0" strike="noStrike" spc="-1" dirty="0">
                <a:latin typeface="Arial"/>
              </a:rPr>
              <a:t>), meaning</a:t>
            </a:r>
          </a:p>
          <a:p>
            <a:r>
              <a:rPr lang="en-US" sz="1400" b="0" strike="noStrike" spc="-1" dirty="0">
                <a:latin typeface="Arial"/>
              </a:rPr>
              <a:t>"covered, concealed, or protected", and </a:t>
            </a:r>
            <a:r>
              <a:rPr lang="en-US" sz="1400" b="0" strike="noStrike" spc="-1" dirty="0" err="1">
                <a:latin typeface="Arial"/>
              </a:rPr>
              <a:t>graphein</a:t>
            </a:r>
            <a:r>
              <a:rPr lang="en-US" sz="1400" b="0" strike="noStrike" spc="-1" dirty="0">
                <a:latin typeface="Arial"/>
              </a:rPr>
              <a:t> (</a:t>
            </a:r>
            <a:r>
              <a:rPr lang="en-US" sz="1400" b="0" strike="noStrike" spc="-1" dirty="0" err="1">
                <a:latin typeface="Arial"/>
              </a:rPr>
              <a:t>γράφειν</a:t>
            </a:r>
            <a:r>
              <a:rPr lang="en-US" sz="1400" b="0" strike="noStrike" spc="-1" dirty="0">
                <a:latin typeface="Arial"/>
              </a:rPr>
              <a:t>) meaning "writing" and</a:t>
            </a:r>
          </a:p>
          <a:p>
            <a:r>
              <a:rPr lang="en-US" sz="1400" b="0" strike="noStrike" spc="-1" dirty="0">
                <a:latin typeface="Arial"/>
              </a:rPr>
              <a:t>Steganography includes the concealment of information within computer</a:t>
            </a:r>
          </a:p>
          <a:p>
            <a:r>
              <a:rPr lang="en-US" sz="1400" b="0" strike="noStrike" spc="-1" dirty="0">
                <a:latin typeface="Arial"/>
              </a:rPr>
              <a:t>files. In digital steganography, electronic communications may include</a:t>
            </a:r>
          </a:p>
          <a:p>
            <a:r>
              <a:rPr lang="en-US" sz="1400" b="0" strike="noStrike" spc="-1" dirty="0">
                <a:latin typeface="Arial"/>
              </a:rPr>
              <a:t>steganographic coding inside of a transport layer, such as a document</a:t>
            </a:r>
          </a:p>
          <a:p>
            <a:r>
              <a:rPr lang="en-US" sz="1400" b="0" strike="noStrike" spc="-1" dirty="0">
                <a:latin typeface="Arial"/>
              </a:rPr>
              <a:t>file, image file, program or protocol.  Media files are ideal for</a:t>
            </a:r>
          </a:p>
          <a:p>
            <a:r>
              <a:rPr lang="en-US" sz="1400" b="0" strike="noStrike" spc="-1" dirty="0">
                <a:latin typeface="Arial"/>
              </a:rPr>
              <a:t>steganographic transmission because of their large size. For example, a</a:t>
            </a:r>
          </a:p>
          <a:p>
            <a:r>
              <a:rPr lang="en-US" sz="1400" b="0" strike="noStrike" spc="-1" dirty="0">
                <a:latin typeface="Arial"/>
              </a:rPr>
              <a:t>sender might start with an innocuous image file and adjust the color of</a:t>
            </a:r>
          </a:p>
          <a:p>
            <a:r>
              <a:rPr lang="en-US" sz="1400" b="0" strike="noStrike" spc="-1" dirty="0">
                <a:latin typeface="Arial"/>
              </a:rPr>
              <a:t>every hundredth pixel to correspond to a letter in the alphabet. The</a:t>
            </a:r>
          </a:p>
          <a:p>
            <a:r>
              <a:rPr lang="en-US" sz="1400" b="0" strike="noStrike" spc="-1" dirty="0">
                <a:latin typeface="Arial"/>
              </a:rPr>
              <a:t>change is so subtle that someone who is not specifically looking for it</a:t>
            </a:r>
          </a:p>
          <a:p>
            <a:r>
              <a:rPr lang="en-US" sz="1400" b="0" strike="noStrike" spc="-1" dirty="0">
                <a:latin typeface="Arial"/>
              </a:rPr>
              <a:t>is unlikely to notice the change.</a:t>
            </a:r>
          </a:p>
          <a:p>
            <a:endParaRPr lang="en-US" sz="1400" b="0" strike="noStrike" spc="-1" dirty="0">
              <a:latin typeface="Arial"/>
            </a:endParaRPr>
          </a:p>
          <a:p>
            <a:r>
              <a:rPr lang="en-US" sz="1400" b="0" strike="noStrike" spc="-1" dirty="0">
                <a:latin typeface="Arial"/>
              </a:rPr>
              <a:t>https://</a:t>
            </a:r>
            <a:r>
              <a:rPr lang="en-US" sz="1400" b="0" strike="noStrike" spc="-1" dirty="0" err="1">
                <a:latin typeface="Arial"/>
              </a:rPr>
              <a:t>en.wikipedia.org</a:t>
            </a:r>
            <a:r>
              <a:rPr lang="en-US" sz="1400" b="0" strike="noStrike" spc="-1" dirty="0">
                <a:latin typeface="Arial"/>
              </a:rPr>
              <a:t>/wiki/Steganography</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PlaceHolder 1"/>
          <p:cNvSpPr>
            <a:spLocks noGrp="1" noRot="1" noChangeAspect="1"/>
          </p:cNvSpPr>
          <p:nvPr>
            <p:ph type="sldImg"/>
          </p:nvPr>
        </p:nvSpPr>
        <p:spPr>
          <a:xfrm>
            <a:off x="217488" y="812800"/>
            <a:ext cx="7124700" cy="4008438"/>
          </a:xfrm>
          <a:prstGeom prst="rect">
            <a:avLst/>
          </a:prstGeom>
        </p:spPr>
      </p:sp>
      <p:sp>
        <p:nvSpPr>
          <p:cNvPr id="726" name="PlaceHolder 2"/>
          <p:cNvSpPr>
            <a:spLocks noGrp="1"/>
          </p:cNvSpPr>
          <p:nvPr>
            <p:ph type="body"/>
          </p:nvPr>
        </p:nvSpPr>
        <p:spPr>
          <a:xfrm>
            <a:off x="756000" y="5078520"/>
            <a:ext cx="6047640" cy="5191920"/>
          </a:xfrm>
          <a:prstGeom prst="rect">
            <a:avLst/>
          </a:prstGeom>
        </p:spPr>
        <p:txBody>
          <a:bodyPr lIns="0" tIns="0" rIns="0" bIns="0"/>
          <a:lstStyle/>
          <a:p>
            <a:r>
              <a:rPr lang="en-US" sz="1200" b="0" strike="noStrike" spc="-1">
                <a:solidFill>
                  <a:srgbClr val="000000"/>
                </a:solidFill>
                <a:latin typeface="+mn-lt"/>
                <a:ea typeface="+mn-ea"/>
              </a:rPr>
              <a:t>The configuration is encrypted. Decryption is not a problem though, since the source code of Zeus has leaked. Most offsprings use a very similar encryption method – sometimes they just change the chiffre used. In this particular case, the configuration can be decrypted as follows:</a:t>
            </a:r>
            <a:endParaRPr lang="en-US" sz="1200" b="0" strike="noStrike" spc="-1">
              <a:latin typeface="Arial"/>
            </a:endParaRPr>
          </a:p>
          <a:p>
            <a:pPr marL="216000" indent="-216000">
              <a:lnSpc>
                <a:spcPct val="100000"/>
              </a:lnSpc>
            </a:pPr>
            <a:r>
              <a:rPr lang="en-US" sz="1200" b="0" strike="noStrike" spc="-1">
                <a:solidFill>
                  <a:srgbClr val="000000"/>
                </a:solidFill>
                <a:latin typeface="+mn-lt"/>
                <a:ea typeface="+mn-ea"/>
              </a:rPr>
              <a:t>1. Extract the comment part of the jpg</a:t>
            </a:r>
            <a:endParaRPr lang="en-US" sz="1200" b="0" strike="noStrike" spc="-1">
              <a:latin typeface="Arial"/>
            </a:endParaRPr>
          </a:p>
          <a:p>
            <a:pPr marL="216000" indent="-216000">
              <a:lnSpc>
                <a:spcPct val="100000"/>
              </a:lnSpc>
            </a:pPr>
            <a:r>
              <a:rPr lang="en-US" sz="1200" b="0" strike="noStrike" spc="-1">
                <a:solidFill>
                  <a:srgbClr val="000000"/>
                </a:solidFill>
                <a:latin typeface="+mn-lt"/>
                <a:ea typeface="+mn-ea"/>
              </a:rPr>
              <a:t>2. DeBase64</a:t>
            </a:r>
            <a:endParaRPr lang="en-US" sz="1200" b="0" strike="noStrike" spc="-1">
              <a:latin typeface="Arial"/>
            </a:endParaRPr>
          </a:p>
          <a:p>
            <a:pPr marL="216000" indent="-216000">
              <a:lnSpc>
                <a:spcPct val="100000"/>
              </a:lnSpc>
            </a:pPr>
            <a:r>
              <a:rPr lang="en-US" sz="1200" b="0" strike="noStrike" spc="-1">
                <a:solidFill>
                  <a:srgbClr val="000000"/>
                </a:solidFill>
                <a:latin typeface="+mn-lt"/>
                <a:ea typeface="+mn-ea"/>
              </a:rPr>
              <a:t>3. RC4 with the symmetric key extracted from the injected process memory dump</a:t>
            </a:r>
            <a:endParaRPr lang="en-US" sz="1200" b="0" strike="noStrike" spc="-1">
              <a:latin typeface="Arial"/>
            </a:endParaRPr>
          </a:p>
          <a:p>
            <a:pPr marL="216000" indent="-216000">
              <a:lnSpc>
                <a:spcPct val="100000"/>
              </a:lnSpc>
            </a:pPr>
            <a:r>
              <a:rPr lang="en-US" sz="1200" b="0" strike="noStrike" spc="-1">
                <a:solidFill>
                  <a:srgbClr val="000000"/>
                </a:solidFill>
                <a:latin typeface="+mn-lt"/>
                <a:ea typeface="+mn-ea"/>
              </a:rPr>
              <a:t>4. VisualDecrypt (basically a XOR)</a:t>
            </a:r>
            <a:endParaRPr lang="en-US" sz="1200" b="0" strike="noStrike" spc="-1">
              <a:latin typeface="Arial"/>
            </a:endParaRPr>
          </a:p>
          <a:p>
            <a:r>
              <a:rPr lang="en-US" sz="1200" b="0" strike="noStrike" spc="-1">
                <a:solidFill>
                  <a:srgbClr val="000000"/>
                </a:solidFill>
                <a:latin typeface="+mn-lt"/>
                <a:ea typeface="+mn-ea"/>
              </a:rPr>
              <a:t>5. UCL Decompress</a:t>
            </a:r>
            <a:endParaRPr lang="en-US" sz="1200" b="0" strike="noStrike" spc="-1">
              <a:latin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PlaceHolder 1"/>
          <p:cNvSpPr>
            <a:spLocks noGrp="1" noRot="1" noChangeAspect="1"/>
          </p:cNvSpPr>
          <p:nvPr>
            <p:ph type="sldImg"/>
          </p:nvPr>
        </p:nvSpPr>
        <p:spPr>
          <a:xfrm>
            <a:off x="217488" y="812800"/>
            <a:ext cx="7124700" cy="4008438"/>
          </a:xfrm>
          <a:prstGeom prst="rect">
            <a:avLst/>
          </a:prstGeom>
        </p:spPr>
      </p:sp>
      <p:sp>
        <p:nvSpPr>
          <p:cNvPr id="728" name="PlaceHolder 2"/>
          <p:cNvSpPr>
            <a:spLocks noGrp="1"/>
          </p:cNvSpPr>
          <p:nvPr>
            <p:ph type="body"/>
          </p:nvPr>
        </p:nvSpPr>
        <p:spPr>
          <a:xfrm>
            <a:off x="756000" y="5078520"/>
            <a:ext cx="6047640" cy="5191920"/>
          </a:xfrm>
          <a:prstGeom prst="rect">
            <a:avLst/>
          </a:prstGeom>
        </p:spPr>
        <p:txBody>
          <a:bodyPr lIns="0" tIns="0" rIns="0" bIns="0"/>
          <a:lstStyle/>
          <a:p>
            <a:endParaRPr lang="en-US" sz="1600" b="0" strike="noStrike" spc="-1" dirty="0">
              <a:latin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PlaceHolder 1"/>
          <p:cNvSpPr>
            <a:spLocks noGrp="1" noRot="1" noChangeAspect="1"/>
          </p:cNvSpPr>
          <p:nvPr>
            <p:ph type="sldImg"/>
          </p:nvPr>
        </p:nvSpPr>
        <p:spPr>
          <a:xfrm>
            <a:off x="217488" y="812800"/>
            <a:ext cx="7124700" cy="4008438"/>
          </a:xfrm>
          <a:prstGeom prst="rect">
            <a:avLst/>
          </a:prstGeom>
        </p:spPr>
      </p:sp>
      <p:sp>
        <p:nvSpPr>
          <p:cNvPr id="730" name="PlaceHolder 2"/>
          <p:cNvSpPr>
            <a:spLocks noGrp="1"/>
          </p:cNvSpPr>
          <p:nvPr>
            <p:ph type="body"/>
          </p:nvPr>
        </p:nvSpPr>
        <p:spPr>
          <a:xfrm>
            <a:off x="756000" y="5078520"/>
            <a:ext cx="6047640" cy="5191920"/>
          </a:xfrm>
          <a:prstGeom prst="rect">
            <a:avLst/>
          </a:prstGeom>
        </p:spPr>
        <p:txBody>
          <a:bodyPr lIns="0" tIns="0" rIns="0" bIns="0"/>
          <a:lstStyle/>
          <a:p>
            <a:r>
              <a:rPr lang="en-US" sz="1200" b="0" strike="noStrike" spc="-1" dirty="0">
                <a:solidFill>
                  <a:srgbClr val="000000"/>
                </a:solidFill>
                <a:latin typeface="+mn-lt"/>
                <a:ea typeface="+mn-ea"/>
              </a:rPr>
              <a:t>Level 1: Bulletproof Hosting. </a:t>
            </a:r>
            <a:endParaRPr lang="en-US" sz="1200" b="0" strike="noStrike" spc="-1" dirty="0">
              <a:latin typeface="Arial"/>
            </a:endParaRPr>
          </a:p>
          <a:p>
            <a:r>
              <a:rPr lang="en-US" sz="1200" b="0" strike="noStrike" spc="-1" dirty="0">
                <a:solidFill>
                  <a:srgbClr val="000000"/>
                </a:solidFill>
                <a:latin typeface="+mn-lt"/>
                <a:ea typeface="+mn-ea"/>
              </a:rPr>
              <a:t>Even though ISPs often are regulated to keep log files for some months or even years,</a:t>
            </a:r>
            <a:endParaRPr lang="en-US" sz="1200" b="0" strike="noStrike" spc="-1" dirty="0">
              <a:latin typeface="Arial"/>
            </a:endParaRPr>
          </a:p>
          <a:p>
            <a:r>
              <a:rPr lang="en-US" sz="1200" b="0" strike="noStrike" spc="-1" dirty="0">
                <a:solidFill>
                  <a:srgbClr val="000000"/>
                </a:solidFill>
                <a:latin typeface="+mn-lt"/>
                <a:ea typeface="+mn-ea"/>
              </a:rPr>
              <a:t> this usually does not hold for hosting service providers – as usual, this depends on the country. </a:t>
            </a:r>
            <a:endParaRPr lang="en-US" sz="1200" b="0" strike="noStrike" spc="-1" dirty="0">
              <a:latin typeface="Arial"/>
            </a:endParaRPr>
          </a:p>
          <a:p>
            <a:r>
              <a:rPr lang="en-US" sz="1200" b="0" strike="noStrike" spc="-1" dirty="0">
                <a:solidFill>
                  <a:srgbClr val="000000"/>
                </a:solidFill>
                <a:latin typeface="+mn-lt"/>
                <a:ea typeface="+mn-ea"/>
              </a:rPr>
              <a:t>The choice of </a:t>
            </a:r>
            <a:r>
              <a:rPr lang="en-US" sz="1200" b="0" strike="noStrike" spc="-1" dirty="0" err="1">
                <a:solidFill>
                  <a:srgbClr val="000000"/>
                </a:solidFill>
                <a:latin typeface="+mn-lt"/>
                <a:ea typeface="+mn-ea"/>
              </a:rPr>
              <a:t>CyberBunker</a:t>
            </a:r>
            <a:r>
              <a:rPr lang="en-US" sz="1200" b="0" strike="noStrike" spc="-1" dirty="0">
                <a:solidFill>
                  <a:srgbClr val="000000"/>
                </a:solidFill>
                <a:latin typeface="+mn-lt"/>
                <a:ea typeface="+mn-ea"/>
              </a:rPr>
              <a:t> is made because the blocking of its IP addresses was the trigger for the </a:t>
            </a:r>
            <a:r>
              <a:rPr lang="en-US" sz="1200" b="0" strike="noStrike" spc="-1" dirty="0" err="1">
                <a:solidFill>
                  <a:srgbClr val="000000"/>
                </a:solidFill>
                <a:latin typeface="+mn-lt"/>
                <a:ea typeface="+mn-ea"/>
              </a:rPr>
              <a:t>DRDoS</a:t>
            </a:r>
            <a:r>
              <a:rPr lang="en-US" sz="1200" b="0" strike="noStrike" spc="-1" dirty="0">
                <a:solidFill>
                  <a:srgbClr val="000000"/>
                </a:solidFill>
                <a:latin typeface="+mn-lt"/>
                <a:ea typeface="+mn-ea"/>
              </a:rPr>
              <a:t> against </a:t>
            </a:r>
            <a:r>
              <a:rPr lang="en-US" sz="1200" b="0" strike="noStrike" spc="-1" dirty="0" err="1">
                <a:solidFill>
                  <a:srgbClr val="000000"/>
                </a:solidFill>
                <a:latin typeface="+mn-lt"/>
                <a:ea typeface="+mn-ea"/>
              </a:rPr>
              <a:t>Spamhaus</a:t>
            </a:r>
            <a:r>
              <a:rPr lang="en-US" sz="1200" b="0" strike="noStrike" spc="-1" dirty="0">
                <a:solidFill>
                  <a:srgbClr val="000000"/>
                </a:solidFill>
                <a:latin typeface="+mn-lt"/>
                <a:ea typeface="+mn-ea"/>
              </a:rPr>
              <a:t>.</a:t>
            </a:r>
            <a:endParaRPr lang="en-US" sz="1200" b="0" strike="noStrike" spc="-1" dirty="0">
              <a:latin typeface="Arial"/>
            </a:endParaRPr>
          </a:p>
          <a:p>
            <a:endParaRPr lang="en-US" sz="1200" b="0" strike="noStrike" spc="-1" dirty="0">
              <a:latin typeface="Arial"/>
            </a:endParaRPr>
          </a:p>
          <a:p>
            <a:r>
              <a:rPr lang="en-US" sz="1200" b="0" strike="noStrike" spc="-1" dirty="0">
                <a:solidFill>
                  <a:srgbClr val="000000"/>
                </a:solidFill>
                <a:latin typeface="+mn-lt"/>
                <a:ea typeface="+mn-ea"/>
              </a:rPr>
              <a:t>Check which bullet proof </a:t>
            </a:r>
            <a:r>
              <a:rPr lang="en-US" sz="1200" b="0" strike="noStrike" spc="-1" dirty="0" err="1">
                <a:solidFill>
                  <a:srgbClr val="000000"/>
                </a:solidFill>
                <a:latin typeface="+mn-lt"/>
                <a:ea typeface="+mn-ea"/>
              </a:rPr>
              <a:t>hosters</a:t>
            </a:r>
            <a:r>
              <a:rPr lang="en-US" sz="1200" b="0" strike="noStrike" spc="-1" dirty="0">
                <a:solidFill>
                  <a:srgbClr val="000000"/>
                </a:solidFill>
                <a:latin typeface="+mn-lt"/>
                <a:ea typeface="+mn-ea"/>
              </a:rPr>
              <a:t> exist now:</a:t>
            </a:r>
            <a:endParaRPr lang="en-US" sz="1200" b="0" strike="noStrike" spc="-1" dirty="0">
              <a:latin typeface="Arial"/>
            </a:endParaRPr>
          </a:p>
          <a:p>
            <a:endParaRPr lang="en-US" sz="1200" b="0" strike="noStrike" spc="-1" dirty="0">
              <a:latin typeface="Arial"/>
            </a:endParaRPr>
          </a:p>
          <a:p>
            <a:r>
              <a:rPr lang="en-US" sz="1200" b="0" strike="noStrike" spc="-1" dirty="0">
                <a:solidFill>
                  <a:srgbClr val="000000"/>
                </a:solidFill>
                <a:latin typeface="+mn-lt"/>
                <a:ea typeface="+mn-ea"/>
              </a:rPr>
              <a:t>https://</a:t>
            </a:r>
            <a:r>
              <a:rPr lang="en-US" sz="1200" b="0" strike="noStrike" spc="-1" dirty="0" err="1">
                <a:solidFill>
                  <a:srgbClr val="000000"/>
                </a:solidFill>
                <a:latin typeface="+mn-lt"/>
                <a:ea typeface="+mn-ea"/>
              </a:rPr>
              <a:t>krebsonsecurity.com</a:t>
            </a:r>
            <a:r>
              <a:rPr lang="en-US" sz="1200" b="0" strike="noStrike" spc="-1" dirty="0">
                <a:solidFill>
                  <a:srgbClr val="000000"/>
                </a:solidFill>
                <a:latin typeface="+mn-lt"/>
                <a:ea typeface="+mn-ea"/>
              </a:rPr>
              <a:t>/2013/10/bulletproof-</a:t>
            </a:r>
            <a:r>
              <a:rPr lang="en-US" sz="1200" b="0" strike="noStrike" spc="-1" dirty="0" err="1">
                <a:solidFill>
                  <a:srgbClr val="000000"/>
                </a:solidFill>
                <a:latin typeface="+mn-lt"/>
                <a:ea typeface="+mn-ea"/>
              </a:rPr>
              <a:t>hoster</a:t>
            </a:r>
            <a:r>
              <a:rPr lang="en-US" sz="1200" b="0" strike="noStrike" spc="-1" dirty="0">
                <a:solidFill>
                  <a:srgbClr val="000000"/>
                </a:solidFill>
                <a:latin typeface="+mn-lt"/>
                <a:ea typeface="+mn-ea"/>
              </a:rPr>
              <a:t>-</a:t>
            </a:r>
            <a:r>
              <a:rPr lang="en-US" sz="1200" b="0" strike="noStrike" spc="-1" dirty="0" err="1">
                <a:solidFill>
                  <a:srgbClr val="000000"/>
                </a:solidFill>
                <a:latin typeface="+mn-lt"/>
                <a:ea typeface="+mn-ea"/>
              </a:rPr>
              <a:t>santrex</a:t>
            </a:r>
            <a:r>
              <a:rPr lang="en-US" sz="1200" b="0" strike="noStrike" spc="-1" dirty="0">
                <a:solidFill>
                  <a:srgbClr val="000000"/>
                </a:solidFill>
                <a:latin typeface="+mn-lt"/>
                <a:ea typeface="+mn-ea"/>
              </a:rPr>
              <a:t>-calls-it-quits/</a:t>
            </a:r>
            <a:endParaRPr lang="en-US" sz="1200" b="0" strike="noStrike" spc="-1" dirty="0">
              <a:latin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PlaceHolder 1"/>
          <p:cNvSpPr>
            <a:spLocks noGrp="1" noRot="1" noChangeAspect="1"/>
          </p:cNvSpPr>
          <p:nvPr>
            <p:ph type="sldImg"/>
          </p:nvPr>
        </p:nvSpPr>
        <p:spPr>
          <a:xfrm>
            <a:off x="217488" y="812800"/>
            <a:ext cx="7124700" cy="4008438"/>
          </a:xfrm>
          <a:prstGeom prst="rect">
            <a:avLst/>
          </a:prstGeom>
        </p:spPr>
      </p:sp>
      <p:sp>
        <p:nvSpPr>
          <p:cNvPr id="732" name="PlaceHolder 2"/>
          <p:cNvSpPr>
            <a:spLocks noGrp="1"/>
          </p:cNvSpPr>
          <p:nvPr>
            <p:ph type="body"/>
          </p:nvPr>
        </p:nvSpPr>
        <p:spPr>
          <a:xfrm>
            <a:off x="756000" y="5078520"/>
            <a:ext cx="6047640" cy="5191920"/>
          </a:xfrm>
          <a:prstGeom prst="rect">
            <a:avLst/>
          </a:prstGeom>
        </p:spPr>
        <p:txBody>
          <a:bodyPr lIns="0" tIns="0" rIns="0" bIns="0"/>
          <a:lstStyle/>
          <a:p>
            <a:pPr>
              <a:lnSpc>
                <a:spcPct val="100000"/>
              </a:lnSpc>
            </a:pPr>
            <a:r>
              <a:rPr lang="en-US" sz="1200" b="0" strike="noStrike" spc="-1" dirty="0">
                <a:solidFill>
                  <a:srgbClr val="000000"/>
                </a:solidFill>
                <a:latin typeface="Franklin Gothic Book" panose="020B0503020102020204" pitchFamily="34" charset="0"/>
                <a:ea typeface="+mn-ea"/>
              </a:rPr>
              <a:t>Question: “What, if you block malicious IP addresses a/o domain names required by the malware?” </a:t>
            </a:r>
          </a:p>
          <a:p>
            <a:pPr>
              <a:lnSpc>
                <a:spcPct val="100000"/>
              </a:lnSpc>
            </a:pPr>
            <a:r>
              <a:rPr lang="en-US" sz="1200" b="0" strike="noStrike" spc="-1" dirty="0">
                <a:solidFill>
                  <a:srgbClr val="000000"/>
                </a:solidFill>
                <a:latin typeface="Franklin Gothic Book" panose="020B0503020102020204" pitchFamily="34" charset="0"/>
                <a:ea typeface="+mn-ea"/>
              </a:rPr>
              <a:t>Answer: “The adversaries use Fast-flux networks a/o Domain name Generation Algorithm DGA”</a:t>
            </a:r>
          </a:p>
          <a:p>
            <a:pPr>
              <a:lnSpc>
                <a:spcPct val="100000"/>
              </a:lnSpc>
            </a:pPr>
            <a:endParaRPr lang="en-US" sz="1200" b="0" strike="noStrike" spc="-1" dirty="0">
              <a:solidFill>
                <a:srgbClr val="000000"/>
              </a:solidFill>
              <a:latin typeface="Franklin Gothic Book" panose="020B0503020102020204" pitchFamily="34" charset="0"/>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sz="1200" b="0" strike="noStrike" spc="-1" dirty="0">
                <a:latin typeface="Franklin Gothic Book" panose="020B0503020102020204" pitchFamily="34" charset="0"/>
              </a:rPr>
              <a:t>Changing rapidly the IPs is a contributing factor for why IP blocklists are an aging tool, and another reason that DGA domains are so difficult to detect. The combination of DGAs with IP shifting provided by Fast-flux increase the likelihood to be taken 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sz="1200" b="0" strike="noStrike" spc="-1" dirty="0">
              <a:latin typeface="Franklin Gothic Book" panose="020B05030201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PlaceHolder 1"/>
          <p:cNvSpPr>
            <a:spLocks noGrp="1" noRot="1" noChangeAspect="1"/>
          </p:cNvSpPr>
          <p:nvPr>
            <p:ph type="sldImg"/>
          </p:nvPr>
        </p:nvSpPr>
        <p:spPr>
          <a:xfrm>
            <a:off x="217488" y="812800"/>
            <a:ext cx="7124700" cy="4008438"/>
          </a:xfrm>
          <a:prstGeom prst="rect">
            <a:avLst/>
          </a:prstGeom>
        </p:spPr>
      </p:sp>
      <p:sp>
        <p:nvSpPr>
          <p:cNvPr id="734" name="PlaceHolder 2"/>
          <p:cNvSpPr>
            <a:spLocks noGrp="1"/>
          </p:cNvSpPr>
          <p:nvPr>
            <p:ph type="body"/>
          </p:nvPr>
        </p:nvSpPr>
        <p:spPr>
          <a:xfrm>
            <a:off x="756000" y="5078520"/>
            <a:ext cx="6047640" cy="519192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200" b="0" strike="noStrike" spc="-1" dirty="0">
                <a:latin typeface="Franklin Gothic Book" panose="020B0503020102020204" pitchFamily="34" charset="0"/>
              </a:rPr>
              <a:t>FAST FLUX</a:t>
            </a:r>
          </a:p>
          <a:p>
            <a:pPr marL="0" marR="0" lvl="0" indent="0" algn="l" defTabSz="914400" rtl="0" eaLnBrk="1" fontAlgn="auto" latinLnBrk="0" hangingPunct="1">
              <a:lnSpc>
                <a:spcPct val="100000"/>
              </a:lnSpc>
              <a:spcBef>
                <a:spcPts val="0"/>
              </a:spcBef>
              <a:spcAft>
                <a:spcPts val="0"/>
              </a:spcAft>
              <a:buClrTx/>
              <a:buSzTx/>
              <a:buFontTx/>
              <a:buNone/>
              <a:tabLst/>
              <a:defRPr/>
            </a:pPr>
            <a:r>
              <a:rPr lang="en" sz="1200" b="0" strike="noStrike" spc="-1" dirty="0">
                <a:latin typeface="Franklin Gothic Book" panose="020B0503020102020204" pitchFamily="34" charset="0"/>
              </a:rPr>
              <a:t>The constant changing of the domain for the C&amp;C server is also sometimes called “Domain Fluxing” or “Fast Fluxing”, which actually is a reference to an older technique based on abusing the DNS load balancing system. Fast-flux service networks are a network of compromised computer systems with public DNS records that are constantly changing, in some cases every few minutes. These constantly changing architectures make it much more difficult to track down criminal activities and shut down their operations. The basic idea behind Fast-flux is to have numerous IP addresses associated with a single fully qualified domain name, where the IP addresses are swapped in and out with extremely high frequency, through changing DNS records. Two types of flux are known: single-flux and double-flux.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sz="1200" b="0" strike="noStrike" spc="-1" dirty="0">
              <a:latin typeface="Franklin Gothic Book" panose="020B05030201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sz="1200" b="0" strike="noStrike" spc="-1" dirty="0">
                <a:latin typeface="Franklin Gothic Book" panose="020B0503020102020204" pitchFamily="34" charset="0"/>
              </a:rPr>
              <a:t>For details of </a:t>
            </a:r>
            <a:r>
              <a:rPr lang="en" sz="1200" b="0" strike="noStrike" spc="-1" dirty="0" err="1">
                <a:latin typeface="Franklin Gothic Book" panose="020B0503020102020204" pitchFamily="34" charset="0"/>
              </a:rPr>
              <a:t>Fastflux</a:t>
            </a:r>
            <a:r>
              <a:rPr lang="en" sz="1200" b="0" strike="noStrike" spc="-1" dirty="0">
                <a:latin typeface="Franklin Gothic Book" panose="020B0503020102020204" pitchFamily="34" charset="0"/>
              </a:rPr>
              <a:t>: </a:t>
            </a:r>
            <a:r>
              <a:rPr lang="it-IT" sz="1200" b="0" i="1" strike="noStrike" spc="-1" dirty="0">
                <a:latin typeface="Franklin Gothic Book" panose="020B0503020102020204" pitchFamily="34" charset="0"/>
              </a:rPr>
              <a:t>Fast-Flux_Service_Networks.pdf</a:t>
            </a:r>
            <a:r>
              <a:rPr lang="it-IT" sz="1200" b="0" strike="noStrike" spc="-1" dirty="0">
                <a:latin typeface="Franklin Gothic Book" panose="020B0503020102020204" pitchFamily="34" charset="0"/>
              </a:rPr>
              <a:t> (SupportingMaterials)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strike="noStrike" spc="-1" dirty="0">
              <a:latin typeface="Franklin Gothic Book" panose="020B0503020102020204" pitchFamily="34" charset="0"/>
            </a:endParaRPr>
          </a:p>
          <a:p>
            <a:r>
              <a:rPr lang="en-US" sz="1200" b="0" strike="noStrike" spc="-1" dirty="0">
                <a:latin typeface="Franklin Gothic Book" panose="020B0503020102020204" pitchFamily="34" charset="0"/>
              </a:rPr>
              <a:t>For a detailed </a:t>
            </a:r>
            <a:r>
              <a:rPr lang="en-US" sz="1200" b="0" strike="noStrike" spc="-1" dirty="0" err="1">
                <a:latin typeface="Franklin Gothic Book" panose="020B0503020102020204" pitchFamily="34" charset="0"/>
              </a:rPr>
              <a:t>analisys</a:t>
            </a:r>
            <a:r>
              <a:rPr lang="en-US" sz="1200" b="0" strike="noStrike" spc="-1" dirty="0">
                <a:latin typeface="Franklin Gothic Book" panose="020B0503020102020204" pitchFamily="34" charset="0"/>
              </a:rPr>
              <a:t> of </a:t>
            </a:r>
            <a:r>
              <a:rPr lang="en-US" sz="1200" b="0" strike="noStrike" spc="-1" dirty="0" err="1">
                <a:latin typeface="Franklin Gothic Book" panose="020B0503020102020204" pitchFamily="34" charset="0"/>
              </a:rPr>
              <a:t>Fastflux</a:t>
            </a:r>
            <a:r>
              <a:rPr lang="en-US" sz="1200" b="0" strike="noStrike" spc="-1" dirty="0">
                <a:latin typeface="Franklin Gothic Book" panose="020B0503020102020204" pitchFamily="34" charset="0"/>
              </a:rPr>
              <a:t>, check this out:</a:t>
            </a:r>
          </a:p>
          <a:p>
            <a:endParaRPr lang="en-US" sz="1200" b="0" strike="noStrike" spc="-1" dirty="0">
              <a:latin typeface="Franklin Gothic Book" panose="020B0503020102020204" pitchFamily="34" charset="0"/>
            </a:endParaRPr>
          </a:p>
          <a:p>
            <a:pPr marL="216000" indent="-216000">
              <a:lnSpc>
                <a:spcPct val="100000"/>
              </a:lnSpc>
            </a:pPr>
            <a:r>
              <a:rPr lang="en-US" sz="1200" b="0" strike="noStrike" spc="-1" dirty="0">
                <a:solidFill>
                  <a:srgbClr val="000000"/>
                </a:solidFill>
                <a:latin typeface="Franklin Gothic Book" panose="020B0503020102020204" pitchFamily="34" charset="0"/>
                <a:ea typeface="+mn-ea"/>
              </a:rPr>
              <a:t>Exercise: Network Forensics</a:t>
            </a:r>
            <a:endParaRPr lang="en-US" sz="1200" b="0" strike="noStrike" spc="-1" dirty="0">
              <a:latin typeface="Franklin Gothic Book" panose="020B0503020102020204" pitchFamily="34" charset="0"/>
            </a:endParaRPr>
          </a:p>
          <a:p>
            <a:pPr marL="216000" indent="-216000">
              <a:lnSpc>
                <a:spcPct val="100000"/>
              </a:lnSpc>
            </a:pPr>
            <a:endParaRPr lang="en-US" sz="1200" b="0" strike="noStrike" spc="-1" dirty="0">
              <a:latin typeface="Franklin Gothic Book" panose="020B0503020102020204" pitchFamily="34" charset="0"/>
            </a:endParaRPr>
          </a:p>
          <a:p>
            <a:pPr marL="216000" indent="-216000">
              <a:lnSpc>
                <a:spcPct val="100000"/>
              </a:lnSpc>
            </a:pPr>
            <a:r>
              <a:rPr lang="en-US" sz="1200" b="0" strike="noStrike" spc="-1" dirty="0">
                <a:solidFill>
                  <a:srgbClr val="000000"/>
                </a:solidFill>
                <a:latin typeface="Franklin Gothic Book" panose="020B0503020102020204" pitchFamily="34" charset="0"/>
                <a:ea typeface="+mn-ea"/>
              </a:rPr>
              <a:t>https://</a:t>
            </a:r>
            <a:r>
              <a:rPr lang="en-US" sz="1200" b="0" strike="noStrike" spc="-1" dirty="0" err="1">
                <a:solidFill>
                  <a:srgbClr val="000000"/>
                </a:solidFill>
                <a:latin typeface="Franklin Gothic Book" panose="020B0503020102020204" pitchFamily="34" charset="0"/>
                <a:ea typeface="+mn-ea"/>
              </a:rPr>
              <a:t>www.enisa.europa.eu</a:t>
            </a:r>
            <a:r>
              <a:rPr lang="en-US" sz="1200" b="0" strike="noStrike" spc="-1" dirty="0">
                <a:solidFill>
                  <a:srgbClr val="000000"/>
                </a:solidFill>
                <a:latin typeface="Franklin Gothic Book" panose="020B0503020102020204" pitchFamily="34" charset="0"/>
                <a:ea typeface="+mn-ea"/>
              </a:rPr>
              <a:t>/topics/trainings-for-cybersecurity-specialists/online-training-material/technical-operational</a:t>
            </a:r>
            <a:endParaRPr lang="en-US" sz="1200" b="0" strike="noStrike" spc="-1" dirty="0">
              <a:latin typeface="Franklin Gothic Book" panose="020B0503020102020204" pitchFamily="34" charset="0"/>
            </a:endParaRPr>
          </a:p>
          <a:p>
            <a:pPr marL="216000" indent="-216000">
              <a:lnSpc>
                <a:spcPct val="100000"/>
              </a:lnSpc>
            </a:pPr>
            <a:endParaRPr lang="en-US" sz="1200" b="0" strike="noStrike" spc="-1" dirty="0">
              <a:latin typeface="Franklin Gothic Book" panose="020B0503020102020204" pitchFamily="34" charset="0"/>
            </a:endParaRPr>
          </a:p>
          <a:p>
            <a:pPr marL="216000" indent="-216000">
              <a:lnSpc>
                <a:spcPct val="100000"/>
              </a:lnSpc>
            </a:pPr>
            <a:r>
              <a:rPr lang="en-US" sz="1200" b="0" strike="noStrike" spc="-1" dirty="0">
                <a:solidFill>
                  <a:srgbClr val="000000"/>
                </a:solidFill>
                <a:latin typeface="Franklin Gothic Book" panose="020B0503020102020204" pitchFamily="34" charset="0"/>
                <a:ea typeface="+mn-ea"/>
              </a:rPr>
              <a:t>PDF file:</a:t>
            </a:r>
            <a:endParaRPr lang="en-US" sz="1200" b="0" strike="noStrike" spc="-1" dirty="0">
              <a:latin typeface="Franklin Gothic Book" panose="020B0503020102020204" pitchFamily="34" charset="0"/>
            </a:endParaRPr>
          </a:p>
          <a:p>
            <a:pPr marL="216000" indent="-216000">
              <a:lnSpc>
                <a:spcPct val="100000"/>
              </a:lnSpc>
            </a:pPr>
            <a:r>
              <a:rPr lang="en-US" sz="1200" b="0" strike="noStrike" spc="-1" dirty="0">
                <a:solidFill>
                  <a:srgbClr val="000000"/>
                </a:solidFill>
                <a:latin typeface="Franklin Gothic Book" panose="020B0503020102020204" pitchFamily="34" charset="0"/>
                <a:ea typeface="+mn-ea"/>
              </a:rPr>
              <a:t>https://</a:t>
            </a:r>
            <a:r>
              <a:rPr lang="en-US" sz="1200" b="0" strike="noStrike" spc="-1" dirty="0" err="1">
                <a:solidFill>
                  <a:srgbClr val="000000"/>
                </a:solidFill>
                <a:latin typeface="Franklin Gothic Book" panose="020B0503020102020204" pitchFamily="34" charset="0"/>
                <a:ea typeface="+mn-ea"/>
              </a:rPr>
              <a:t>www.enisa.europa.eu</a:t>
            </a:r>
            <a:r>
              <a:rPr lang="en-US" sz="1200" b="0" strike="noStrike" spc="-1" dirty="0">
                <a:solidFill>
                  <a:srgbClr val="000000"/>
                </a:solidFill>
                <a:latin typeface="Franklin Gothic Book" panose="020B0503020102020204" pitchFamily="34" charset="0"/>
                <a:ea typeface="+mn-ea"/>
              </a:rPr>
              <a:t>/topics/trainings-for-cybersecurity-specialists/online-training-material/documents/network-forensics-toolset</a:t>
            </a:r>
            <a:endParaRPr lang="en-US" sz="1200" b="0" strike="noStrike" spc="-1" dirty="0">
              <a:latin typeface="Franklin Gothic Book" panose="020B0503020102020204" pitchFamily="34" charset="0"/>
            </a:endParaRPr>
          </a:p>
          <a:p>
            <a:pPr marL="216000" indent="-216000">
              <a:lnSpc>
                <a:spcPct val="100000"/>
              </a:lnSpc>
            </a:pPr>
            <a:r>
              <a:rPr lang="en-US" sz="1200" b="0" strike="noStrike" spc="-1" dirty="0">
                <a:solidFill>
                  <a:srgbClr val="000000"/>
                </a:solidFill>
                <a:latin typeface="Franklin Gothic Book" panose="020B0503020102020204" pitchFamily="34" charset="0"/>
                <a:ea typeface="+mn-ea"/>
              </a:rPr>
              <a:t>Section: Task 3: Drive by download without fast flux;</a:t>
            </a:r>
            <a:endParaRPr lang="en-US" sz="1200" b="0" strike="noStrike" spc="-1" dirty="0">
              <a:latin typeface="Franklin Gothic Book" panose="020B0503020102020204" pitchFamily="34" charset="0"/>
            </a:endParaRPr>
          </a:p>
          <a:p>
            <a:pPr marL="216000" indent="-216000">
              <a:lnSpc>
                <a:spcPct val="100000"/>
              </a:lnSpc>
            </a:pPr>
            <a:r>
              <a:rPr lang="en-US" sz="1200" b="0" strike="noStrike" spc="-1" dirty="0">
                <a:solidFill>
                  <a:srgbClr val="000000"/>
                </a:solidFill>
                <a:latin typeface="Franklin Gothic Book" panose="020B0503020102020204" pitchFamily="34" charset="0"/>
                <a:ea typeface="+mn-ea"/>
              </a:rPr>
              <a:t>Section: Task 4: Drive by download with fast flux;</a:t>
            </a:r>
            <a:endParaRPr lang="en-US" sz="1200" b="0" strike="noStrike" spc="-1" dirty="0">
              <a:latin typeface="Franklin Gothic Book" panose="020B0503020102020204" pitchFamily="34" charset="0"/>
            </a:endParaRPr>
          </a:p>
          <a:p>
            <a:pPr marL="216000" indent="-216000">
              <a:lnSpc>
                <a:spcPct val="100000"/>
              </a:lnSpc>
            </a:pPr>
            <a:endParaRPr lang="en-US" sz="1200" b="0" strike="noStrike" spc="-1" dirty="0">
              <a:latin typeface="Franklin Gothic Book" panose="020B0503020102020204" pitchFamily="34" charset="0"/>
            </a:endParaRPr>
          </a:p>
          <a:p>
            <a:pPr marL="216000" indent="-216000">
              <a:lnSpc>
                <a:spcPct val="100000"/>
              </a:lnSpc>
            </a:pPr>
            <a:r>
              <a:rPr lang="en-US" sz="1200" b="0" strike="noStrike" spc="-1" dirty="0">
                <a:solidFill>
                  <a:srgbClr val="000000"/>
                </a:solidFill>
                <a:latin typeface="Franklin Gothic Book" panose="020B0503020102020204" pitchFamily="34" charset="0"/>
                <a:ea typeface="+mn-ea"/>
              </a:rPr>
              <a:t>Virtual Image: http://</a:t>
            </a:r>
            <a:r>
              <a:rPr lang="en-US" sz="1200" b="0" strike="noStrike" spc="-1" dirty="0" err="1">
                <a:solidFill>
                  <a:srgbClr val="000000"/>
                </a:solidFill>
                <a:latin typeface="Franklin Gothic Book" panose="020B0503020102020204" pitchFamily="34" charset="0"/>
                <a:ea typeface="+mn-ea"/>
              </a:rPr>
              <a:t>www.enisa.europa.eu</a:t>
            </a:r>
            <a:r>
              <a:rPr lang="en-US" sz="1200" b="0" strike="noStrike" spc="-1" dirty="0">
                <a:solidFill>
                  <a:srgbClr val="000000"/>
                </a:solidFill>
                <a:latin typeface="Franklin Gothic Book" panose="020B0503020102020204" pitchFamily="34" charset="0"/>
                <a:ea typeface="+mn-ea"/>
              </a:rPr>
              <a:t>/ftp/</a:t>
            </a:r>
            <a:r>
              <a:rPr lang="en-US" sz="1200" b="0" strike="noStrike" spc="-1" dirty="0" err="1">
                <a:solidFill>
                  <a:srgbClr val="000000"/>
                </a:solidFill>
                <a:latin typeface="Franklin Gothic Book" panose="020B0503020102020204" pitchFamily="34" charset="0"/>
                <a:ea typeface="+mn-ea"/>
              </a:rPr>
              <a:t>enisa-forensics.ova</a:t>
            </a:r>
            <a:endParaRPr lang="en-US" sz="1200" b="0" strike="noStrike" spc="-1" dirty="0">
              <a:latin typeface="Franklin Gothic Book" panose="020B0503020102020204" pitchFamily="34" charset="0"/>
            </a:endParaRPr>
          </a:p>
          <a:p>
            <a:pPr marL="216000" indent="-216000">
              <a:lnSpc>
                <a:spcPct val="100000"/>
              </a:lnSpc>
            </a:pPr>
            <a:r>
              <a:rPr lang="en-US" sz="1200" b="0" strike="noStrike" spc="-1" dirty="0" err="1">
                <a:solidFill>
                  <a:srgbClr val="000000"/>
                </a:solidFill>
                <a:latin typeface="Franklin Gothic Book" panose="020B0503020102020204" pitchFamily="34" charset="0"/>
                <a:ea typeface="+mn-ea"/>
              </a:rPr>
              <a:t>pcap</a:t>
            </a:r>
            <a:r>
              <a:rPr lang="en-US" sz="1200" b="0" strike="noStrike" spc="-1" dirty="0">
                <a:solidFill>
                  <a:srgbClr val="000000"/>
                </a:solidFill>
                <a:latin typeface="Franklin Gothic Book" panose="020B0503020102020204" pitchFamily="34" charset="0"/>
                <a:ea typeface="+mn-ea"/>
              </a:rPr>
              <a:t> files task 3: /data/drive-by-non-fast-flux/drive-by-</a:t>
            </a:r>
            <a:r>
              <a:rPr lang="en-US" sz="1200" b="0" strike="noStrike" spc="-1" dirty="0" err="1">
                <a:solidFill>
                  <a:srgbClr val="000000"/>
                </a:solidFill>
                <a:latin typeface="Franklin Gothic Book" panose="020B0503020102020204" pitchFamily="34" charset="0"/>
                <a:ea typeface="+mn-ea"/>
              </a:rPr>
              <a:t>download_t.pcap</a:t>
            </a:r>
            <a:endParaRPr lang="en-US" sz="1200" b="0" strike="noStrike" spc="-1" dirty="0">
              <a:latin typeface="Franklin Gothic Book" panose="020B0503020102020204" pitchFamily="34" charset="0"/>
            </a:endParaRPr>
          </a:p>
          <a:p>
            <a:pPr marL="216000" indent="-216000">
              <a:lnSpc>
                <a:spcPct val="100000"/>
              </a:lnSpc>
            </a:pPr>
            <a:r>
              <a:rPr lang="en-US" sz="1200" b="0" strike="noStrike" spc="-1" dirty="0" err="1">
                <a:solidFill>
                  <a:srgbClr val="000000"/>
                </a:solidFill>
                <a:latin typeface="Franklin Gothic Book" panose="020B0503020102020204" pitchFamily="34" charset="0"/>
                <a:ea typeface="+mn-ea"/>
              </a:rPr>
              <a:t>pcap</a:t>
            </a:r>
            <a:r>
              <a:rPr lang="en-US" sz="1200" b="0" strike="noStrike" spc="-1" dirty="0">
                <a:solidFill>
                  <a:srgbClr val="000000"/>
                </a:solidFill>
                <a:latin typeface="Franklin Gothic Book" panose="020B0503020102020204" pitchFamily="34" charset="0"/>
                <a:ea typeface="+mn-ea"/>
              </a:rPr>
              <a:t> files task 4: /data/drive-by-with-fast-flux/drive-by-</a:t>
            </a:r>
            <a:r>
              <a:rPr lang="en-US" sz="1200" b="0" strike="noStrike" spc="-1" dirty="0" err="1">
                <a:solidFill>
                  <a:srgbClr val="000000"/>
                </a:solidFill>
                <a:latin typeface="Franklin Gothic Book" panose="020B0503020102020204" pitchFamily="34" charset="0"/>
                <a:ea typeface="+mn-ea"/>
              </a:rPr>
              <a:t>download_fast</a:t>
            </a:r>
            <a:r>
              <a:rPr lang="en-US" sz="1200" b="0" strike="noStrike" spc="-1" dirty="0">
                <a:solidFill>
                  <a:srgbClr val="000000"/>
                </a:solidFill>
                <a:latin typeface="Franklin Gothic Book" panose="020B0503020102020204" pitchFamily="34" charset="0"/>
                <a:ea typeface="+mn-ea"/>
              </a:rPr>
              <a:t>-</a:t>
            </a:r>
            <a:r>
              <a:rPr lang="en-US" sz="1200" b="0" strike="noStrike" spc="-1" dirty="0" err="1">
                <a:solidFill>
                  <a:srgbClr val="000000"/>
                </a:solidFill>
                <a:latin typeface="Franklin Gothic Book" panose="020B0503020102020204" pitchFamily="34" charset="0"/>
                <a:ea typeface="+mn-ea"/>
              </a:rPr>
              <a:t>flux.pcap</a:t>
            </a:r>
            <a:endParaRPr lang="en-US" sz="1200" b="0" strike="noStrike" spc="-1" dirty="0">
              <a:latin typeface="Franklin Gothic Book" panose="020B05030201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PlaceHolder 1"/>
          <p:cNvSpPr>
            <a:spLocks noGrp="1" noRot="1" noChangeAspect="1"/>
          </p:cNvSpPr>
          <p:nvPr>
            <p:ph type="sldImg"/>
          </p:nvPr>
        </p:nvSpPr>
        <p:spPr>
          <a:xfrm>
            <a:off x="217488" y="812800"/>
            <a:ext cx="7124700" cy="4008438"/>
          </a:xfrm>
          <a:prstGeom prst="rect">
            <a:avLst/>
          </a:prstGeom>
        </p:spPr>
      </p:sp>
      <p:sp>
        <p:nvSpPr>
          <p:cNvPr id="734" name="PlaceHolder 2"/>
          <p:cNvSpPr>
            <a:spLocks noGrp="1"/>
          </p:cNvSpPr>
          <p:nvPr>
            <p:ph type="body"/>
          </p:nvPr>
        </p:nvSpPr>
        <p:spPr>
          <a:xfrm>
            <a:off x="756000" y="5078520"/>
            <a:ext cx="6047640" cy="5191920"/>
          </a:xfrm>
          <a:prstGeom prst="rect">
            <a:avLst/>
          </a:prstGeom>
        </p:spPr>
        <p:txBody>
          <a:bodyPr lIns="0" tIns="0" rIns="0" bIns="0"/>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b="0" strike="noStrike" spc="-1" dirty="0">
                <a:latin typeface="Franklin Gothic Book" panose="020B0503020102020204" pitchFamily="34" charset="0"/>
              </a:rPr>
              <a:t>T</a:t>
            </a:r>
            <a:r>
              <a:rPr lang="en" sz="1200" b="0" strike="noStrike" spc="-1" dirty="0">
                <a:latin typeface="Franklin Gothic Book" panose="020B0503020102020204" pitchFamily="34" charset="0"/>
              </a:rPr>
              <a:t>he Figure on the left, shows a single-flux network. </a:t>
            </a:r>
            <a:r>
              <a:rPr lang="it-IT" sz="1200" b="0" strike="noStrike" spc="-1" dirty="0">
                <a:latin typeface="Franklin Gothic Book" panose="020B0503020102020204" pitchFamily="34" charset="0"/>
              </a:rPr>
              <a:t>A </a:t>
            </a:r>
            <a:r>
              <a:rPr lang="en" sz="1200" b="0" strike="noStrike" spc="-1" dirty="0">
                <a:latin typeface="Franklin Gothic Book" panose="020B0503020102020204" pitchFamily="34" charset="0"/>
              </a:rPr>
              <a:t>normal web browser communicating directly with a typical website, next the case of a single-flux service network, where the end user’s browser communication is proxied via a redirector (the ¨flux-bot¨ or ¨flux-agent¨). When a victim believes that they are browsing http://</a:t>
            </a:r>
            <a:r>
              <a:rPr lang="en" sz="1200" b="0" strike="noStrike" spc="-1" dirty="0" err="1">
                <a:latin typeface="Franklin Gothic Book" panose="020B0503020102020204" pitchFamily="34" charset="0"/>
              </a:rPr>
              <a:t>flux.example.com</a:t>
            </a:r>
            <a:r>
              <a:rPr lang="en" sz="1200" b="0" strike="noStrike" spc="-1" dirty="0">
                <a:latin typeface="Franklin Gothic Book" panose="020B0503020102020204" pitchFamily="34" charset="0"/>
              </a:rPr>
              <a:t>, their browser is actually communicating with the fast-flux service network redirector which redirects the requests to the target website. Single-flux service networks change the DNS records for their front end node IP address as often as every 3-10 minutes, so even if one flux-agent redirector node is shut down, many other infected redirector hosts are standing by and available to quickly take its place. We have found these fast-flux networks to be composed of primarily compromised home computers.</a:t>
            </a:r>
          </a:p>
          <a:p>
            <a:pPr marL="0" marR="0" indent="0" algn="l" defTabSz="914400" rtl="0" eaLnBrk="1" fontAlgn="auto" latinLnBrk="0" hangingPunct="1">
              <a:lnSpc>
                <a:spcPct val="100000"/>
              </a:lnSpc>
              <a:spcBef>
                <a:spcPts val="0"/>
              </a:spcBef>
              <a:spcAft>
                <a:spcPts val="0"/>
              </a:spcAft>
              <a:buClrTx/>
              <a:buSzTx/>
              <a:buFontTx/>
              <a:buNone/>
              <a:tabLst/>
              <a:defRPr/>
            </a:pPr>
            <a:endParaRPr lang="en" sz="1200" b="0" strike="noStrike" spc="-1" dirty="0">
              <a:latin typeface="Franklin Gothic Book" panose="020B05030201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0" strike="noStrike" spc="-1" dirty="0">
                <a:latin typeface="Franklin Gothic Book" panose="020B0503020102020204" pitchFamily="34" charset="0"/>
              </a:rPr>
              <a:t>T</a:t>
            </a:r>
            <a:r>
              <a:rPr lang="en" sz="1200" b="0" strike="noStrike" spc="-1" dirty="0">
                <a:latin typeface="Franklin Gothic Book" panose="020B0503020102020204" pitchFamily="34" charset="0"/>
              </a:rPr>
              <a:t>he Figure on the right, shows double-flux, a more complex technique providing an additional layer of redundancy. Specifically, both the DNS A record sets and the authoritative NS records for a malicious domain are continually changed in a round robin manner and advertised into the fast-flux service network. DNS and HTTP services are both served from the same upstream mothership node. </a:t>
            </a:r>
          </a:p>
          <a:p>
            <a:pPr marL="0" marR="0" indent="0" algn="l" defTabSz="914400" rtl="0" eaLnBrk="1" fontAlgn="auto" latinLnBrk="0" hangingPunct="1">
              <a:lnSpc>
                <a:spcPct val="100000"/>
              </a:lnSpc>
              <a:spcBef>
                <a:spcPts val="0"/>
              </a:spcBef>
              <a:spcAft>
                <a:spcPts val="0"/>
              </a:spcAft>
              <a:buClrTx/>
              <a:buSzTx/>
              <a:buFontTx/>
              <a:buNone/>
              <a:tabLst/>
              <a:defRPr/>
            </a:pPr>
            <a:r>
              <a:rPr lang="en" sz="1200" b="0" strike="noStrike" spc="-1" dirty="0">
                <a:latin typeface="Franklin Gothic Book" panose="020B0503020102020204" pitchFamily="34" charset="0"/>
              </a:rPr>
              <a:t>On the left side a single-flux lookup: the client wants to resolve the address http://</a:t>
            </a:r>
            <a:r>
              <a:rPr lang="en" sz="1200" b="0" strike="noStrike" spc="-1" dirty="0" err="1">
                <a:latin typeface="Franklin Gothic Book" panose="020B0503020102020204" pitchFamily="34" charset="0"/>
              </a:rPr>
              <a:t>flux.example.com</a:t>
            </a:r>
            <a:r>
              <a:rPr lang="en" sz="1200" b="0" strike="noStrike" spc="-1" dirty="0">
                <a:latin typeface="Franklin Gothic Book" panose="020B0503020102020204" pitchFamily="34" charset="0"/>
              </a:rPr>
              <a:t>/. Normal DNS queries </a:t>
            </a:r>
            <a:r>
              <a:rPr lang="en" sz="1200" b="0" strike="noStrike" spc="-1" dirty="0" err="1">
                <a:latin typeface="Franklin Gothic Book" panose="020B0503020102020204" pitchFamily="34" charset="0"/>
              </a:rPr>
              <a:t>occours</a:t>
            </a:r>
            <a:r>
              <a:rPr lang="en" sz="1200" b="0" strike="noStrike" spc="-1" dirty="0">
                <a:latin typeface="Franklin Gothic Book" panose="020B0503020102020204" pitchFamily="34" charset="0"/>
              </a:rPr>
              <a:t>, but for a normal DNS lookup, the answer IP address usually remains constant over a certain period of time, whereas for single-flux nodes, the answer changes frequently. On the right hand side, again, the client wants to look up the address </a:t>
            </a:r>
            <a:r>
              <a:rPr lang="en" sz="1200" b="0" strike="noStrike" spc="-1" dirty="0" err="1">
                <a:latin typeface="Franklin Gothic Book" panose="020B0503020102020204" pitchFamily="34" charset="0"/>
              </a:rPr>
              <a:t>flux.example.com</a:t>
            </a:r>
            <a:r>
              <a:rPr lang="en" sz="1200" b="0" strike="noStrike" spc="-1" dirty="0">
                <a:latin typeface="Franklin Gothic Book" panose="020B0503020102020204" pitchFamily="34" charset="0"/>
              </a:rPr>
              <a:t>. In a third step, the client queries </a:t>
            </a:r>
            <a:r>
              <a:rPr lang="en" sz="1200" b="0" strike="noStrike" spc="-1" dirty="0" err="1">
                <a:latin typeface="Franklin Gothic Book" panose="020B0503020102020204" pitchFamily="34" charset="0"/>
              </a:rPr>
              <a:t>ns.example.com</a:t>
            </a:r>
            <a:r>
              <a:rPr lang="en" sz="1200" b="0" strike="noStrike" spc="-1" dirty="0">
                <a:latin typeface="Franklin Gothic Book" panose="020B0503020102020204" pitchFamily="34" charset="0"/>
              </a:rPr>
              <a:t> for the address </a:t>
            </a:r>
            <a:r>
              <a:rPr lang="en" sz="1200" b="0" strike="noStrike" spc="-1" dirty="0" err="1">
                <a:latin typeface="Franklin Gothic Book" panose="020B0503020102020204" pitchFamily="34" charset="0"/>
              </a:rPr>
              <a:t>flux.example.com</a:t>
            </a:r>
            <a:r>
              <a:rPr lang="en" sz="1200" b="0" strike="noStrike" spc="-1" dirty="0">
                <a:latin typeface="Franklin Gothic Book" panose="020B0503020102020204" pitchFamily="34" charset="0"/>
              </a:rPr>
              <a:t>, however, this authoritative nameserver is actually part of the double-flux scheme itself and its own IP address changes frequently. When a DNS request for </a:t>
            </a:r>
            <a:r>
              <a:rPr lang="en" sz="1200" b="0" strike="noStrike" spc="-1" dirty="0" err="1">
                <a:latin typeface="Franklin Gothic Book" panose="020B0503020102020204" pitchFamily="34" charset="0"/>
              </a:rPr>
              <a:t>flux.example.com</a:t>
            </a:r>
            <a:r>
              <a:rPr lang="en" sz="1200" b="0" strike="noStrike" spc="-1" dirty="0">
                <a:latin typeface="Franklin Gothic Book" panose="020B0503020102020204" pitchFamily="34" charset="0"/>
              </a:rPr>
              <a:t> is received from the client, the current authoritative nameserver forwards the queries to the mothership node for the required information. The client can them attempt to initiate direct communication with the target system (although this target system will itself be a dynamically changing front end flux-agent node).</a:t>
            </a:r>
          </a:p>
        </p:txBody>
      </p:sp>
    </p:spTree>
    <p:extLst>
      <p:ext uri="{BB962C8B-B14F-4D97-AF65-F5344CB8AC3E}">
        <p14:creationId xmlns:p14="http://schemas.microsoft.com/office/powerpoint/2010/main" val="22555530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PlaceHolder 1"/>
          <p:cNvSpPr>
            <a:spLocks noGrp="1" noRot="1" noChangeAspect="1"/>
          </p:cNvSpPr>
          <p:nvPr>
            <p:ph type="sldImg"/>
          </p:nvPr>
        </p:nvSpPr>
        <p:spPr>
          <a:xfrm>
            <a:off x="217488" y="812800"/>
            <a:ext cx="7124700" cy="4008438"/>
          </a:xfrm>
          <a:prstGeom prst="rect">
            <a:avLst/>
          </a:prstGeom>
        </p:spPr>
      </p:sp>
      <p:sp>
        <p:nvSpPr>
          <p:cNvPr id="736" name="PlaceHolder 2"/>
          <p:cNvSpPr>
            <a:spLocks noGrp="1"/>
          </p:cNvSpPr>
          <p:nvPr>
            <p:ph type="body"/>
          </p:nvPr>
        </p:nvSpPr>
        <p:spPr>
          <a:xfrm>
            <a:off x="756000" y="5078520"/>
            <a:ext cx="6047640" cy="519192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200" b="0" strike="noStrike" spc="-1" dirty="0">
                <a:latin typeface="Franklin Gothic Book" panose="020B0503020102020204" pitchFamily="34" charset="0"/>
              </a:rPr>
              <a:t>DGA</a:t>
            </a:r>
          </a:p>
          <a:p>
            <a:pPr marL="0" marR="0" lvl="0" indent="0" algn="l" defTabSz="914400" rtl="0" eaLnBrk="1" fontAlgn="auto" latinLnBrk="0" hangingPunct="1">
              <a:lnSpc>
                <a:spcPct val="100000"/>
              </a:lnSpc>
              <a:spcBef>
                <a:spcPts val="0"/>
              </a:spcBef>
              <a:spcAft>
                <a:spcPts val="0"/>
              </a:spcAft>
              <a:buClrTx/>
              <a:buSzTx/>
              <a:buFontTx/>
              <a:buNone/>
              <a:tabLst/>
              <a:defRPr/>
            </a:pPr>
            <a:r>
              <a:rPr lang="en" sz="1200" b="0" strike="noStrike" spc="-1" dirty="0">
                <a:latin typeface="Franklin Gothic Book" panose="020B0503020102020204" pitchFamily="34" charset="0"/>
              </a:rPr>
              <a:t>A Domain Generating Algorithm (DGA) is a program or routine that provides malware with new domains on demand or on the fly, in order to prevent C&amp;C servers from being blacklisted or taken down.</a:t>
            </a:r>
          </a:p>
          <a:p>
            <a:pPr marL="0" marR="0" lvl="0" indent="0" algn="l" defTabSz="914400" rtl="0" eaLnBrk="1" fontAlgn="auto" latinLnBrk="0" hangingPunct="1">
              <a:lnSpc>
                <a:spcPct val="100000"/>
              </a:lnSpc>
              <a:spcBef>
                <a:spcPts val="0"/>
              </a:spcBef>
              <a:spcAft>
                <a:spcPts val="0"/>
              </a:spcAft>
              <a:buClrTx/>
              <a:buSzTx/>
              <a:buFontTx/>
              <a:buNone/>
              <a:tabLst/>
              <a:defRPr/>
            </a:pPr>
            <a:r>
              <a:rPr lang="en" sz="1200" b="0" strike="noStrike" spc="-1" dirty="0">
                <a:latin typeface="Franklin Gothic Book" panose="020B0503020102020204" pitchFamily="34" charset="0"/>
              </a:rPr>
              <a:t>The DGA produces random looking domain names. The idea is that two machines using the same algorithm will contact the same domain at a given time, so they will be able to exchange information or fetch instructions.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sz="1200" b="0" strike="noStrike" spc="-1" dirty="0">
              <a:latin typeface="Franklin Gothic Book" panose="020B05030201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sz="1200" b="0" strike="noStrike" spc="-1" dirty="0">
                <a:latin typeface="Franklin Gothic Book" panose="020B0503020102020204" pitchFamily="34" charset="0"/>
              </a:rPr>
              <a:t>For details of DGA: </a:t>
            </a:r>
            <a:r>
              <a:rPr lang="en-US" sz="1200" b="0" i="1" strike="noStrike" spc="-1" dirty="0">
                <a:latin typeface="Franklin Gothic Book" panose="020B0503020102020204" pitchFamily="34" charset="0"/>
              </a:rPr>
              <a:t>DGA_DomainGenerationAlgorithm.pdf </a:t>
            </a:r>
            <a:r>
              <a:rPr lang="it-IT" sz="1200" b="0" strike="noStrike" spc="-1" dirty="0">
                <a:latin typeface="Franklin Gothic Book" panose="020B0503020102020204" pitchFamily="34" charset="0"/>
              </a:rPr>
              <a:t>(SupportingMaterials)</a:t>
            </a:r>
            <a:endParaRPr lang="en-US" sz="1200" b="0" strike="noStrike" spc="-1" dirty="0">
              <a:latin typeface="Franklin Gothic Book" panose="020B05030201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PlaceHolder 1"/>
          <p:cNvSpPr>
            <a:spLocks noGrp="1" noRot="1" noChangeAspect="1"/>
          </p:cNvSpPr>
          <p:nvPr>
            <p:ph type="sldImg"/>
          </p:nvPr>
        </p:nvSpPr>
        <p:spPr>
          <a:xfrm>
            <a:off x="217488" y="812800"/>
            <a:ext cx="7124700" cy="4008438"/>
          </a:xfrm>
          <a:prstGeom prst="rect">
            <a:avLst/>
          </a:prstGeom>
        </p:spPr>
      </p:sp>
      <p:sp>
        <p:nvSpPr>
          <p:cNvPr id="736" name="PlaceHolder 2"/>
          <p:cNvSpPr>
            <a:spLocks noGrp="1"/>
          </p:cNvSpPr>
          <p:nvPr>
            <p:ph type="body"/>
          </p:nvPr>
        </p:nvSpPr>
        <p:spPr>
          <a:xfrm>
            <a:off x="756000" y="5078520"/>
            <a:ext cx="6047640" cy="5191920"/>
          </a:xfrm>
          <a:prstGeom prst="rect">
            <a:avLst/>
          </a:prstGeom>
        </p:spPr>
        <p:txBody>
          <a:bodyPr lIns="0" tIns="0" rIns="0" bIns="0"/>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latin typeface="Franklin Gothic Book" panose="020B0503020102020204" pitchFamily="34" charset="0"/>
              </a:rPr>
              <a:t>This malware contains a </a:t>
            </a:r>
            <a:r>
              <a:rPr lang="en-US" sz="1200" b="0" i="1" strike="noStrike" spc="-1" dirty="0" err="1">
                <a:latin typeface="Franklin Gothic Book" panose="020B0503020102020204" pitchFamily="34" charset="0"/>
              </a:rPr>
              <a:t>dga_create_domain</a:t>
            </a:r>
            <a:r>
              <a:rPr lang="en-US" sz="1200" b="0" strike="noStrike" spc="-1" dirty="0">
                <a:latin typeface="Franklin Gothic Book" panose="020B0503020102020204" pitchFamily="34" charset="0"/>
              </a:rPr>
              <a:t> routine </a:t>
            </a:r>
            <a:r>
              <a:rPr lang="en" sz="1200" b="0" strike="noStrike" spc="-1" dirty="0">
                <a:latin typeface="Franklin Gothic Book" panose="020B0503020102020204" pitchFamily="34" charset="0"/>
              </a:rPr>
              <a:t>referenced from one place and inside a small loop. The routine is called with a UNICODE string and integer argument. The string - the system time - is obtained and formatted as “year-month-day” string and the integer number is hardcoded in the range [0, 333].</a:t>
            </a:r>
          </a:p>
          <a:p>
            <a:pPr marL="0" marR="0" indent="0" algn="l" defTabSz="914400" rtl="0" eaLnBrk="1" fontAlgn="auto" latinLnBrk="0" hangingPunct="1">
              <a:lnSpc>
                <a:spcPct val="100000"/>
              </a:lnSpc>
              <a:spcBef>
                <a:spcPts val="0"/>
              </a:spcBef>
              <a:spcAft>
                <a:spcPts val="0"/>
              </a:spcAft>
              <a:buClrTx/>
              <a:buSzTx/>
              <a:buFontTx/>
              <a:buNone/>
              <a:tabLst/>
              <a:defRPr/>
            </a:pPr>
            <a:endParaRPr lang="en" sz="1200" b="0" strike="noStrike" spc="-1" dirty="0">
              <a:latin typeface="Franklin Gothic Book" panose="020B05030201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latin typeface="Franklin Gothic Book" panose="020B0503020102020204" pitchFamily="34" charset="0"/>
              </a:rPr>
              <a:t>https://</a:t>
            </a:r>
            <a:r>
              <a:rPr lang="en-US" sz="1200" b="0" strike="noStrike" spc="-1" dirty="0" err="1">
                <a:latin typeface="Franklin Gothic Book" panose="020B0503020102020204" pitchFamily="34" charset="0"/>
              </a:rPr>
              <a:t>blogs.cisco.com</a:t>
            </a:r>
            <a:r>
              <a:rPr lang="en-US" sz="1200" b="0" strike="noStrike" spc="-1" dirty="0">
                <a:latin typeface="Franklin Gothic Book" panose="020B0503020102020204" pitchFamily="34" charset="0"/>
              </a:rPr>
              <a:t>/security/</a:t>
            </a:r>
            <a:r>
              <a:rPr lang="en-US" sz="1200" b="0" strike="noStrike" spc="-1" dirty="0" err="1">
                <a:latin typeface="Franklin Gothic Book" panose="020B0503020102020204" pitchFamily="34" charset="0"/>
              </a:rPr>
              <a:t>talos</a:t>
            </a:r>
            <a:r>
              <a:rPr lang="en-US" sz="1200" b="0" strike="noStrike" spc="-1" dirty="0">
                <a:latin typeface="Franklin Gothic Book" panose="020B0503020102020204" pitchFamily="34" charset="0"/>
              </a:rPr>
              <a:t>/threat-spotlight-</a:t>
            </a:r>
            <a:r>
              <a:rPr lang="en-US" sz="1200" b="0" strike="noStrike" spc="-1" dirty="0" err="1">
                <a:latin typeface="Franklin Gothic Book" panose="020B0503020102020204" pitchFamily="34" charset="0"/>
              </a:rPr>
              <a:t>dyre</a:t>
            </a:r>
            <a:endParaRPr lang="en-US" sz="1200" b="0" strike="noStrike" spc="-1" dirty="0">
              <a:latin typeface="Franklin Gothic Book" panose="020B0503020102020204" pitchFamily="34" charset="0"/>
            </a:endParaRPr>
          </a:p>
        </p:txBody>
      </p:sp>
    </p:spTree>
    <p:extLst>
      <p:ext uri="{BB962C8B-B14F-4D97-AF65-F5344CB8AC3E}">
        <p14:creationId xmlns:p14="http://schemas.microsoft.com/office/powerpoint/2010/main" val="20498080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PlaceHolder 1"/>
          <p:cNvSpPr>
            <a:spLocks noGrp="1" noRot="1" noChangeAspect="1"/>
          </p:cNvSpPr>
          <p:nvPr>
            <p:ph type="sldImg"/>
          </p:nvPr>
        </p:nvSpPr>
        <p:spPr>
          <a:xfrm>
            <a:off x="217488" y="812800"/>
            <a:ext cx="7124700" cy="4008438"/>
          </a:xfrm>
          <a:prstGeom prst="rect">
            <a:avLst/>
          </a:prstGeom>
        </p:spPr>
      </p:sp>
      <p:sp>
        <p:nvSpPr>
          <p:cNvPr id="740" name="PlaceHolder 2"/>
          <p:cNvSpPr>
            <a:spLocks noGrp="1"/>
          </p:cNvSpPr>
          <p:nvPr>
            <p:ph type="body"/>
          </p:nvPr>
        </p:nvSpPr>
        <p:spPr>
          <a:xfrm>
            <a:off x="756000" y="5078520"/>
            <a:ext cx="6047640" cy="5191920"/>
          </a:xfrm>
          <a:prstGeom prst="rect">
            <a:avLst/>
          </a:prstGeom>
        </p:spPr>
        <p:txBody>
          <a:bodyPr lIns="0" tIns="0" rIns="0" bIns="0"/>
          <a:lstStyle/>
          <a:p>
            <a:pPr marL="216000" indent="-216000">
              <a:lnSpc>
                <a:spcPct val="100000"/>
              </a:lnSpc>
            </a:pPr>
            <a:r>
              <a:rPr lang="en-US" sz="1200" b="0" strike="noStrike" spc="-1">
                <a:solidFill>
                  <a:srgbClr val="000000"/>
                </a:solidFill>
                <a:latin typeface="+mn-lt"/>
                <a:ea typeface="+mn-ea"/>
              </a:rPr>
              <a:t>Level 3: Motherships. Motherships are hidden behind a Fastflux layer,</a:t>
            </a:r>
            <a:endParaRPr lang="en-US" sz="1200" b="0" strike="noStrike" spc="-1">
              <a:latin typeface="Arial"/>
            </a:endParaRPr>
          </a:p>
          <a:p>
            <a:pPr marL="216000" indent="-216000">
              <a:lnSpc>
                <a:spcPct val="100000"/>
              </a:lnSpc>
            </a:pPr>
            <a:r>
              <a:rPr lang="en-US" sz="1200" b="0" strike="noStrike" spc="-1">
                <a:solidFill>
                  <a:srgbClr val="000000"/>
                </a:solidFill>
                <a:latin typeface="+mn-lt"/>
                <a:ea typeface="+mn-ea"/>
              </a:rPr>
              <a:t>however, they can be block, taken down or taken over. </a:t>
            </a:r>
            <a:endParaRPr lang="en-US" sz="1200" b="0" strike="noStrike" spc="-1">
              <a:latin typeface="Arial"/>
            </a:endParaRPr>
          </a:p>
          <a:p>
            <a:pPr marL="216000" indent="-216000">
              <a:lnSpc>
                <a:spcPct val="100000"/>
              </a:lnSpc>
            </a:pPr>
            <a:r>
              <a:rPr lang="en-US" sz="1200" b="0" strike="noStrike" spc="-1">
                <a:solidFill>
                  <a:srgbClr val="000000"/>
                </a:solidFill>
                <a:latin typeface="+mn-lt"/>
                <a:ea typeface="+mn-ea"/>
              </a:rPr>
              <a:t>The adversaries may to the next Level: P2P, </a:t>
            </a:r>
            <a:endParaRPr lang="en-US" sz="1200" b="0" strike="noStrike" spc="-1">
              <a:latin typeface="Arial"/>
            </a:endParaRPr>
          </a:p>
          <a:p>
            <a:pPr marL="216000" indent="-216000">
              <a:lnSpc>
                <a:spcPct val="100000"/>
              </a:lnSpc>
            </a:pPr>
            <a:r>
              <a:rPr lang="en-US" sz="1200" b="0" strike="noStrike" spc="-1">
                <a:solidFill>
                  <a:srgbClr val="000000"/>
                </a:solidFill>
                <a:latin typeface="+mn-lt"/>
                <a:ea typeface="+mn-ea"/>
              </a:rPr>
              <a:t>which has no central element at all. </a:t>
            </a:r>
            <a:endParaRPr lang="en-US" sz="1200" b="0" strike="noStrike" spc="-1">
              <a:latin typeface="Arial"/>
            </a:endParaRPr>
          </a:p>
          <a:p>
            <a:pPr>
              <a:lnSpc>
                <a:spcPct val="100000"/>
              </a:lnSpc>
            </a:pPr>
            <a:r>
              <a:rPr lang="en-US" sz="1200" b="0" strike="noStrike" spc="-1">
                <a:solidFill>
                  <a:srgbClr val="000000"/>
                </a:solidFill>
                <a:latin typeface="+mn-lt"/>
                <a:ea typeface="+mn-ea"/>
              </a:rPr>
              <a:t>Note that commands easily can be authenticated by asymmetric encryption e.g. signing with a private key.</a:t>
            </a:r>
            <a:endParaRPr lang="en-U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PlaceHolder 1"/>
          <p:cNvSpPr>
            <a:spLocks noGrp="1" noRot="1" noChangeAspect="1"/>
          </p:cNvSpPr>
          <p:nvPr>
            <p:ph type="sldImg"/>
          </p:nvPr>
        </p:nvSpPr>
        <p:spPr>
          <a:xfrm>
            <a:off x="217488" y="812800"/>
            <a:ext cx="7124700" cy="4008438"/>
          </a:xfrm>
          <a:prstGeom prst="rect">
            <a:avLst/>
          </a:prstGeom>
        </p:spPr>
      </p:sp>
      <p:sp>
        <p:nvSpPr>
          <p:cNvPr id="656" name="PlaceHolder 2"/>
          <p:cNvSpPr>
            <a:spLocks noGrp="1"/>
          </p:cNvSpPr>
          <p:nvPr>
            <p:ph type="body"/>
          </p:nvPr>
        </p:nvSpPr>
        <p:spPr>
          <a:xfrm>
            <a:off x="756000" y="5078520"/>
            <a:ext cx="6047640" cy="5191920"/>
          </a:xfrm>
          <a:prstGeom prst="rect">
            <a:avLst/>
          </a:prstGeom>
        </p:spPr>
        <p:txBody>
          <a:bodyPr lIns="0" tIns="0" rIns="0" bIns="0"/>
          <a:lstStyle/>
          <a:p>
            <a:r>
              <a:rPr lang="en-US" sz="1600" b="0" strike="noStrike" spc="-1" dirty="0">
                <a:latin typeface="Arial"/>
              </a:rPr>
              <a:t>know all terms</a:t>
            </a:r>
          </a:p>
          <a:p>
            <a:r>
              <a:rPr lang="en-US" sz="1600" b="0" strike="noStrike" spc="-1" dirty="0">
                <a:latin typeface="Arial"/>
              </a:rPr>
              <a:t>Make sure that they know what a Botnet is </a:t>
            </a:r>
          </a:p>
          <a:p>
            <a:r>
              <a:rPr lang="en-US" sz="1600" b="0" strike="noStrike" spc="-1" dirty="0">
                <a:latin typeface="Arial"/>
              </a:rPr>
              <a:t>introduce the terms botnet, bot herder and bot </a:t>
            </a:r>
            <a:r>
              <a:rPr lang="en-US" sz="1600" b="0" strike="noStrike" spc="-1" dirty="0" err="1">
                <a:latin typeface="Arial"/>
              </a:rPr>
              <a:t>a.k.a</a:t>
            </a:r>
            <a:r>
              <a:rPr lang="en-US" sz="1600" b="0" strike="noStrike" spc="-1" dirty="0">
                <a:latin typeface="Arial"/>
              </a:rPr>
              <a:t> zombie </a:t>
            </a:r>
          </a:p>
          <a:p>
            <a:endParaRPr lang="en-US" sz="1600" b="0" strike="noStrike" spc="-1" dirty="0">
              <a:latin typeface="Arial"/>
            </a:endParaRPr>
          </a:p>
          <a:p>
            <a:r>
              <a:rPr lang="en-US" sz="1600" b="0" strike="noStrike" spc="-1" dirty="0">
                <a:latin typeface="Arial"/>
              </a:rPr>
              <a:t>To update every year.</a:t>
            </a:r>
          </a:p>
          <a:p>
            <a:endParaRPr lang="en-US" sz="1600" b="0" strike="noStrike" spc="-1" dirty="0">
              <a:latin typeface="Arial"/>
            </a:endParaRPr>
          </a:p>
          <a:p>
            <a:r>
              <a:rPr lang="en-US" sz="1600" b="0" strike="noStrike" spc="-1" dirty="0">
                <a:latin typeface="Arial"/>
              </a:rPr>
              <a:t>https://www.enisa.europa.eu/topics/threat-risk-management/threats-and-trends/enisa-threat-landscape</a:t>
            </a:r>
          </a:p>
          <a:p>
            <a:endParaRPr lang="en-US" sz="1600" b="0" strike="noStrike" spc="-1" dirty="0">
              <a:latin typeface="Arial"/>
            </a:endParaRPr>
          </a:p>
          <a:p>
            <a:endParaRPr lang="en-US" sz="1600" b="0" strike="noStrike" spc="-1" dirty="0">
              <a:latin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PlaceHolder 1"/>
          <p:cNvSpPr>
            <a:spLocks noGrp="1" noRot="1" noChangeAspect="1"/>
          </p:cNvSpPr>
          <p:nvPr>
            <p:ph type="sldImg"/>
          </p:nvPr>
        </p:nvSpPr>
        <p:spPr>
          <a:xfrm>
            <a:off x="217488" y="812800"/>
            <a:ext cx="7124700" cy="4008438"/>
          </a:xfrm>
          <a:prstGeom prst="rect">
            <a:avLst/>
          </a:prstGeom>
        </p:spPr>
      </p:sp>
      <p:sp>
        <p:nvSpPr>
          <p:cNvPr id="742" name="PlaceHolder 2"/>
          <p:cNvSpPr>
            <a:spLocks noGrp="1"/>
          </p:cNvSpPr>
          <p:nvPr>
            <p:ph type="body"/>
          </p:nvPr>
        </p:nvSpPr>
        <p:spPr>
          <a:xfrm>
            <a:off x="756000" y="5078520"/>
            <a:ext cx="6047640" cy="5191920"/>
          </a:xfrm>
          <a:prstGeom prst="rect">
            <a:avLst/>
          </a:prstGeom>
        </p:spPr>
        <p:txBody>
          <a:bodyPr lIns="0" tIns="0" rIns="0" bIns="0"/>
          <a:lstStyle/>
          <a:p>
            <a:pPr marL="216000" indent="-216000">
              <a:lnSpc>
                <a:spcPct val="100000"/>
              </a:lnSpc>
            </a:pPr>
            <a:r>
              <a:rPr lang="en-US" sz="1800" b="0" strike="noStrike" spc="-1" dirty="0">
                <a:solidFill>
                  <a:srgbClr val="000000"/>
                </a:solidFill>
                <a:latin typeface="+mn-lt"/>
                <a:ea typeface="+mn-ea"/>
              </a:rPr>
              <a:t>Simple botnet, can be easily taken down, by taking out the </a:t>
            </a:r>
            <a:r>
              <a:rPr lang="en-US" sz="1800" b="0" strike="noStrike" spc="-1" dirty="0" err="1">
                <a:solidFill>
                  <a:srgbClr val="000000"/>
                </a:solidFill>
                <a:latin typeface="+mn-lt"/>
                <a:ea typeface="+mn-ea"/>
              </a:rPr>
              <a:t>cnc</a:t>
            </a:r>
            <a:r>
              <a:rPr lang="en-US" sz="1800" b="0" strike="noStrike" spc="-1" dirty="0">
                <a:solidFill>
                  <a:srgbClr val="000000"/>
                </a:solidFill>
                <a:latin typeface="+mn-lt"/>
                <a:ea typeface="+mn-ea"/>
              </a:rPr>
              <a:t>.</a:t>
            </a:r>
            <a:endParaRPr lang="en-US" sz="1800" b="0" strike="noStrike" spc="-1" dirty="0">
              <a:latin typeface="Arial"/>
            </a:endParaRPr>
          </a:p>
          <a:p>
            <a:pPr marL="216000" indent="-216000">
              <a:lnSpc>
                <a:spcPct val="100000"/>
              </a:lnSpc>
            </a:pPr>
            <a:endParaRPr lang="en-US" sz="1800" b="0" strike="noStrike" spc="-1" dirty="0">
              <a:latin typeface="Arial"/>
            </a:endParaRPr>
          </a:p>
          <a:p>
            <a:pPr marL="216000" indent="-216000">
              <a:lnSpc>
                <a:spcPct val="100000"/>
              </a:lnSpc>
            </a:pPr>
            <a:r>
              <a:rPr lang="en-US" sz="1800" b="0" strike="noStrike" spc="-1" dirty="0">
                <a:solidFill>
                  <a:srgbClr val="000000"/>
                </a:solidFill>
                <a:latin typeface="+mn-lt"/>
                <a:ea typeface="+mn-ea"/>
              </a:rPr>
              <a:t>Single point that supplies configurations to the bots, if the bot does not get new instructions, its unusable here. </a:t>
            </a:r>
            <a:endParaRPr lang="en-US" sz="1800" b="0" strike="noStrike" spc="-1" dirty="0">
              <a:latin typeface="Arial"/>
            </a:endParaRPr>
          </a:p>
          <a:p>
            <a:pPr marL="216000" indent="-216000">
              <a:lnSpc>
                <a:spcPct val="100000"/>
              </a:lnSpc>
            </a:pPr>
            <a:endParaRPr lang="en-US" sz="1800" b="0" strike="noStrike" spc="-1" dirty="0">
              <a:latin typeface="Arial"/>
            </a:endParaRPr>
          </a:p>
          <a:p>
            <a:pPr>
              <a:lnSpc>
                <a:spcPct val="100000"/>
              </a:lnSpc>
            </a:pPr>
            <a:r>
              <a:rPr lang="en-US" sz="1800" b="0" strike="noStrike" spc="-1" dirty="0">
                <a:solidFill>
                  <a:srgbClr val="000000"/>
                </a:solidFill>
                <a:latin typeface="+mn-lt"/>
                <a:ea typeface="+mn-ea"/>
              </a:rPr>
              <a:t>Help out is: p2p .. next slide</a:t>
            </a:r>
          </a:p>
          <a:p>
            <a:pPr>
              <a:lnSpc>
                <a:spcPct val="100000"/>
              </a:lnSpc>
            </a:pPr>
            <a:endParaRPr lang="en-US" sz="1800" b="0" strike="noStrike" spc="-1" dirty="0">
              <a:solidFill>
                <a:srgbClr val="000000"/>
              </a:solidFill>
              <a:latin typeface="+mn-lt"/>
              <a:ea typeface="+mn-ea"/>
            </a:endParaRPr>
          </a:p>
          <a:p>
            <a:pPr>
              <a:lnSpc>
                <a:spcPct val="100000"/>
              </a:lnSpc>
            </a:pPr>
            <a:r>
              <a:rPr lang="en-US" sz="1800" b="0" strike="noStrike" spc="-1" dirty="0">
                <a:latin typeface="+mn-lt"/>
              </a:rPr>
              <a:t>https://</a:t>
            </a:r>
            <a:r>
              <a:rPr lang="en-US" sz="1800" b="0" strike="noStrike" spc="-1" dirty="0" err="1">
                <a:latin typeface="+mn-lt"/>
              </a:rPr>
              <a:t>www.enisa.europa.eu</a:t>
            </a:r>
            <a:r>
              <a:rPr lang="en-US" sz="1800" b="0" strike="noStrike" spc="-1" dirty="0">
                <a:latin typeface="+mn-lt"/>
              </a:rPr>
              <a:t>/topics/</a:t>
            </a:r>
            <a:r>
              <a:rPr lang="en-US" sz="1800" b="0" strike="noStrike" spc="-1" dirty="0" err="1">
                <a:latin typeface="+mn-lt"/>
              </a:rPr>
              <a:t>csirts</a:t>
            </a:r>
            <a:r>
              <a:rPr lang="en-US" sz="1800" b="0" strike="noStrike" spc="-1" dirty="0">
                <a:latin typeface="+mn-lt"/>
              </a:rPr>
              <a:t>-in-</a:t>
            </a:r>
            <a:r>
              <a:rPr lang="en-US" sz="1800" b="0" strike="noStrike" spc="-1" dirty="0" err="1">
                <a:latin typeface="+mn-lt"/>
              </a:rPr>
              <a:t>europe</a:t>
            </a:r>
            <a:r>
              <a:rPr lang="en-US" sz="1800" b="0" strike="noStrike" spc="-1" dirty="0">
                <a:latin typeface="+mn-lt"/>
              </a:rPr>
              <a:t>/glossary/botnets</a:t>
            </a:r>
          </a:p>
          <a:p>
            <a:pPr>
              <a:lnSpc>
                <a:spcPct val="100000"/>
              </a:lnSpc>
            </a:pPr>
            <a:r>
              <a:rPr lang="en-US" sz="1800" b="0" strike="noStrike" spc="-1" dirty="0">
                <a:latin typeface="+mn-lt"/>
              </a:rPr>
              <a:t>https://</a:t>
            </a:r>
            <a:r>
              <a:rPr lang="en-US" sz="1800" b="0" strike="noStrike" spc="-1" dirty="0" err="1">
                <a:latin typeface="+mn-lt"/>
              </a:rPr>
              <a:t>www.enisa.europa.eu</a:t>
            </a:r>
            <a:r>
              <a:rPr lang="en-US" sz="1800" b="0" strike="noStrike" spc="-1" dirty="0">
                <a:latin typeface="+mn-lt"/>
              </a:rPr>
              <a:t>/publications/botnets-measurement-detection-disinfection-and-</a:t>
            </a:r>
            <a:r>
              <a:rPr lang="en-US" sz="1800" b="0" strike="noStrike" spc="-1" dirty="0" err="1">
                <a:latin typeface="+mn-lt"/>
              </a:rPr>
              <a:t>defence</a:t>
            </a:r>
            <a:endParaRPr lang="en-US" sz="1800" b="0" strike="noStrike" spc="-1" dirty="0">
              <a:latin typeface="+mn-lt"/>
            </a:endParaRPr>
          </a:p>
          <a:p>
            <a:pPr>
              <a:lnSpc>
                <a:spcPct val="100000"/>
              </a:lnSpc>
            </a:pPr>
            <a:endParaRPr lang="en-US" sz="1800" b="0" strike="noStrike" spc="-1" dirty="0">
              <a:latin typeface="+mn-lt"/>
            </a:endParaRPr>
          </a:p>
          <a:p>
            <a:pPr>
              <a:lnSpc>
                <a:spcPct val="100000"/>
              </a:lnSpc>
            </a:pPr>
            <a:endParaRPr lang="en-US" sz="1800" b="0" strike="noStrike" spc="-1" dirty="0">
              <a:latin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PlaceHolder 1"/>
          <p:cNvSpPr>
            <a:spLocks noGrp="1" noRot="1" noChangeAspect="1"/>
          </p:cNvSpPr>
          <p:nvPr>
            <p:ph type="sldImg"/>
          </p:nvPr>
        </p:nvSpPr>
        <p:spPr>
          <a:xfrm>
            <a:off x="217488" y="812800"/>
            <a:ext cx="7124700" cy="4008438"/>
          </a:xfrm>
          <a:prstGeom prst="rect">
            <a:avLst/>
          </a:prstGeom>
        </p:spPr>
      </p:sp>
      <p:sp>
        <p:nvSpPr>
          <p:cNvPr id="744" name="PlaceHolder 2"/>
          <p:cNvSpPr>
            <a:spLocks noGrp="1"/>
          </p:cNvSpPr>
          <p:nvPr>
            <p:ph type="body"/>
          </p:nvPr>
        </p:nvSpPr>
        <p:spPr>
          <a:xfrm>
            <a:off x="756000" y="5078520"/>
            <a:ext cx="6047640" cy="5191920"/>
          </a:xfrm>
          <a:prstGeom prst="rect">
            <a:avLst/>
          </a:prstGeom>
        </p:spPr>
        <p:txBody>
          <a:bodyPr lIns="0" tIns="0" rIns="0" bIns="0"/>
          <a:lstStyle/>
          <a:p>
            <a:pPr marL="216000" indent="-216000">
              <a:lnSpc>
                <a:spcPct val="100000"/>
              </a:lnSpc>
            </a:pPr>
            <a:r>
              <a:rPr lang="en-US" sz="1800" b="0" strike="noStrike" spc="-1" dirty="0">
                <a:solidFill>
                  <a:srgbClr val="000000"/>
                </a:solidFill>
                <a:latin typeface="+mn-lt"/>
                <a:ea typeface="+mn-ea"/>
              </a:rPr>
              <a:t>Distributing the configurations in a p2p network the botnet removed its single point of failure (</a:t>
            </a:r>
            <a:r>
              <a:rPr lang="en-US" sz="1800" b="0" strike="noStrike" spc="-1" dirty="0" err="1">
                <a:solidFill>
                  <a:srgbClr val="000000"/>
                </a:solidFill>
                <a:latin typeface="+mn-lt"/>
                <a:ea typeface="+mn-ea"/>
              </a:rPr>
              <a:t>CnC</a:t>
            </a:r>
            <a:r>
              <a:rPr lang="en-US" sz="1800" b="0" strike="noStrike" spc="-1" dirty="0">
                <a:solidFill>
                  <a:srgbClr val="000000"/>
                </a:solidFill>
                <a:latin typeface="+mn-lt"/>
                <a:ea typeface="+mn-ea"/>
              </a:rPr>
              <a:t>)</a:t>
            </a:r>
            <a:endParaRPr lang="en-US" sz="1800" b="0" strike="noStrike" spc="-1" dirty="0">
              <a:latin typeface="Arial"/>
            </a:endParaRPr>
          </a:p>
          <a:p>
            <a:pPr marL="216000" indent="-216000">
              <a:lnSpc>
                <a:spcPct val="100000"/>
              </a:lnSpc>
            </a:pPr>
            <a:endParaRPr lang="en-US" sz="1800" b="0" strike="noStrike" spc="-1" dirty="0">
              <a:latin typeface="Arial"/>
            </a:endParaRPr>
          </a:p>
          <a:p>
            <a:pPr>
              <a:lnSpc>
                <a:spcPct val="100000"/>
              </a:lnSpc>
            </a:pPr>
            <a:r>
              <a:rPr lang="en-US" sz="1800" b="0" strike="noStrike" spc="-1" dirty="0">
                <a:solidFill>
                  <a:srgbClr val="000000"/>
                </a:solidFill>
                <a:latin typeface="+mn-lt"/>
                <a:ea typeface="+mn-ea"/>
              </a:rPr>
              <a:t>Each bot can act as a </a:t>
            </a:r>
            <a:r>
              <a:rPr lang="en-US" sz="1800" b="0" strike="noStrike" spc="-1" dirty="0" err="1">
                <a:solidFill>
                  <a:srgbClr val="000000"/>
                </a:solidFill>
                <a:latin typeface="+mn-lt"/>
                <a:ea typeface="+mn-ea"/>
              </a:rPr>
              <a:t>CnC</a:t>
            </a:r>
            <a:r>
              <a:rPr lang="en-US" sz="1800" b="0" strike="noStrike" spc="-1" dirty="0">
                <a:solidFill>
                  <a:srgbClr val="000000"/>
                </a:solidFill>
                <a:latin typeface="+mn-lt"/>
                <a:ea typeface="+mn-ea"/>
              </a:rPr>
              <a:t>.</a:t>
            </a:r>
          </a:p>
          <a:p>
            <a:pPr>
              <a:lnSpc>
                <a:spcPct val="100000"/>
              </a:lnSpc>
            </a:pPr>
            <a:endParaRPr lang="en-US" sz="1800" b="0" strike="noStrike" spc="-1" dirty="0">
              <a:solidFill>
                <a:srgbClr val="000000"/>
              </a:solidFill>
              <a:latin typeface="+mn-lt"/>
              <a:ea typeface="+mn-ea"/>
            </a:endParaRPr>
          </a:p>
          <a:p>
            <a:pPr>
              <a:lnSpc>
                <a:spcPct val="100000"/>
              </a:lnSpc>
            </a:pPr>
            <a:r>
              <a:rPr lang="en-US" sz="1800" b="0" strike="noStrike" spc="-1" dirty="0">
                <a:latin typeface="+mn-lt"/>
              </a:rPr>
              <a:t>https://</a:t>
            </a:r>
            <a:r>
              <a:rPr lang="en-US" sz="1800" b="0" strike="noStrike" spc="-1" dirty="0" err="1">
                <a:latin typeface="+mn-lt"/>
              </a:rPr>
              <a:t>www.enisa.europa.eu</a:t>
            </a:r>
            <a:r>
              <a:rPr lang="en-US" sz="1800" b="0" strike="noStrike" spc="-1" dirty="0">
                <a:latin typeface="+mn-lt"/>
              </a:rPr>
              <a:t>/topics/</a:t>
            </a:r>
            <a:r>
              <a:rPr lang="en-US" sz="1800" b="0" strike="noStrike" spc="-1" dirty="0" err="1">
                <a:latin typeface="+mn-lt"/>
              </a:rPr>
              <a:t>csirts</a:t>
            </a:r>
            <a:r>
              <a:rPr lang="en-US" sz="1800" b="0" strike="noStrike" spc="-1" dirty="0">
                <a:latin typeface="+mn-lt"/>
              </a:rPr>
              <a:t>-in-</a:t>
            </a:r>
            <a:r>
              <a:rPr lang="en-US" sz="1800" b="0" strike="noStrike" spc="-1" dirty="0" err="1">
                <a:latin typeface="+mn-lt"/>
              </a:rPr>
              <a:t>europe</a:t>
            </a:r>
            <a:r>
              <a:rPr lang="en-US" sz="1800" b="0" strike="noStrike" spc="-1" dirty="0">
                <a:latin typeface="+mn-lt"/>
              </a:rPr>
              <a:t>/glossary/botnets</a:t>
            </a:r>
          </a:p>
          <a:p>
            <a:pPr>
              <a:lnSpc>
                <a:spcPct val="100000"/>
              </a:lnSpc>
            </a:pPr>
            <a:r>
              <a:rPr lang="en-US" sz="1800" b="0" strike="noStrike" spc="-1" dirty="0">
                <a:latin typeface="+mn-lt"/>
              </a:rPr>
              <a:t>https://</a:t>
            </a:r>
            <a:r>
              <a:rPr lang="en-US" sz="1800" b="0" strike="noStrike" spc="-1" dirty="0" err="1">
                <a:latin typeface="+mn-lt"/>
              </a:rPr>
              <a:t>www.enisa.europa.eu</a:t>
            </a:r>
            <a:r>
              <a:rPr lang="en-US" sz="1800" b="0" strike="noStrike" spc="-1" dirty="0">
                <a:latin typeface="+mn-lt"/>
              </a:rPr>
              <a:t>/publications/botnets-measurement-detection-disinfection-and-</a:t>
            </a:r>
            <a:r>
              <a:rPr lang="en-US" sz="1800" b="0" strike="noStrike" spc="-1" dirty="0" err="1">
                <a:latin typeface="+mn-lt"/>
              </a:rPr>
              <a:t>defence</a:t>
            </a:r>
            <a:endParaRPr lang="en-US" sz="1800" b="0" strike="noStrike" spc="-1" dirty="0">
              <a:latin typeface="+mn-lt"/>
            </a:endParaRPr>
          </a:p>
          <a:p>
            <a:pPr>
              <a:lnSpc>
                <a:spcPct val="100000"/>
              </a:lnSpc>
            </a:pPr>
            <a:endParaRPr lang="en-US" sz="1800" b="0" strike="noStrike" spc="-1" dirty="0">
              <a:latin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PlaceHolder 1"/>
          <p:cNvSpPr>
            <a:spLocks noGrp="1" noRot="1" noChangeAspect="1"/>
          </p:cNvSpPr>
          <p:nvPr>
            <p:ph type="sldImg"/>
          </p:nvPr>
        </p:nvSpPr>
        <p:spPr>
          <a:xfrm>
            <a:off x="217488" y="812800"/>
            <a:ext cx="7124700" cy="4008438"/>
          </a:xfrm>
          <a:prstGeom prst="rect">
            <a:avLst/>
          </a:prstGeom>
        </p:spPr>
      </p:sp>
      <p:sp>
        <p:nvSpPr>
          <p:cNvPr id="746" name="PlaceHolder 2"/>
          <p:cNvSpPr>
            <a:spLocks noGrp="1"/>
          </p:cNvSpPr>
          <p:nvPr>
            <p:ph type="body"/>
          </p:nvPr>
        </p:nvSpPr>
        <p:spPr>
          <a:xfrm>
            <a:off x="756000" y="5078520"/>
            <a:ext cx="6047640" cy="5191920"/>
          </a:xfrm>
          <a:prstGeom prst="rect">
            <a:avLst/>
          </a:prstGeom>
        </p:spPr>
        <p:txBody>
          <a:bodyPr lIns="0" tIns="0" rIns="0" bIns="0"/>
          <a:lstStyle/>
          <a:p>
            <a:pPr>
              <a:lnSpc>
                <a:spcPct val="100000"/>
              </a:lnSpc>
            </a:pPr>
            <a:r>
              <a:rPr lang="en-US" sz="1200" b="0" strike="noStrike" spc="-1" dirty="0">
                <a:solidFill>
                  <a:srgbClr val="000000"/>
                </a:solidFill>
                <a:latin typeface="+mn-lt"/>
                <a:ea typeface="+mn-ea"/>
              </a:rPr>
              <a:t>The adversary needs a mechanism to avoid AV engines and to establish persistence on an infected host. </a:t>
            </a:r>
            <a:endParaRPr lang="en-US" sz="1200" b="0" strike="noStrike" spc="-1" dirty="0">
              <a:latin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PlaceHolder 1"/>
          <p:cNvSpPr>
            <a:spLocks noGrp="1" noRot="1" noChangeAspect="1"/>
          </p:cNvSpPr>
          <p:nvPr>
            <p:ph type="sldImg"/>
          </p:nvPr>
        </p:nvSpPr>
        <p:spPr>
          <a:xfrm>
            <a:off x="217488" y="812800"/>
            <a:ext cx="7124700" cy="4008438"/>
          </a:xfrm>
          <a:prstGeom prst="rect">
            <a:avLst/>
          </a:prstGeom>
        </p:spPr>
      </p:sp>
      <p:sp>
        <p:nvSpPr>
          <p:cNvPr id="748" name="PlaceHolder 2"/>
          <p:cNvSpPr>
            <a:spLocks noGrp="1"/>
          </p:cNvSpPr>
          <p:nvPr>
            <p:ph type="body"/>
          </p:nvPr>
        </p:nvSpPr>
        <p:spPr>
          <a:xfrm>
            <a:off x="756000" y="5078520"/>
            <a:ext cx="6047640" cy="5191920"/>
          </a:xfrm>
          <a:prstGeom prst="rect">
            <a:avLst/>
          </a:prstGeom>
        </p:spPr>
        <p:txBody>
          <a:bodyPr lIns="0" tIns="0" rIns="0" bIns="0"/>
          <a:lstStyle/>
          <a:p>
            <a:r>
              <a:rPr lang="en-US" sz="1600" b="0" strike="noStrike" spc="-1" dirty="0">
                <a:latin typeface="Arial"/>
              </a:rPr>
              <a:t>Persistence is crucial. </a:t>
            </a:r>
          </a:p>
          <a:p>
            <a:r>
              <a:rPr lang="en-US" sz="1600" b="0" strike="noStrike" spc="-1" dirty="0">
                <a:latin typeface="Arial"/>
              </a:rPr>
              <a:t>There are tools allowing detecting several mechanisms, for example Autoruns (Windows), Linux Kernel Module (LKM, *nix) and </a:t>
            </a:r>
            <a:r>
              <a:rPr lang="en-US" sz="1600" b="0" strike="noStrike" spc="-1" dirty="0" err="1">
                <a:latin typeface="Arial"/>
              </a:rPr>
              <a:t>KnockKnock</a:t>
            </a:r>
            <a:r>
              <a:rPr lang="en-US" sz="1600" b="0" strike="noStrike" spc="-1" dirty="0">
                <a:latin typeface="Arial"/>
              </a:rPr>
              <a:t> (Mac OS X).</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PlaceHolder 1"/>
          <p:cNvSpPr>
            <a:spLocks noGrp="1" noRot="1" noChangeAspect="1"/>
          </p:cNvSpPr>
          <p:nvPr>
            <p:ph type="sldImg"/>
          </p:nvPr>
        </p:nvSpPr>
        <p:spPr>
          <a:xfrm>
            <a:off x="217488" y="812800"/>
            <a:ext cx="7124700" cy="4008438"/>
          </a:xfrm>
          <a:prstGeom prst="rect">
            <a:avLst/>
          </a:prstGeom>
        </p:spPr>
      </p:sp>
      <p:sp>
        <p:nvSpPr>
          <p:cNvPr id="750" name="PlaceHolder 2"/>
          <p:cNvSpPr>
            <a:spLocks noGrp="1"/>
          </p:cNvSpPr>
          <p:nvPr>
            <p:ph type="body"/>
          </p:nvPr>
        </p:nvSpPr>
        <p:spPr>
          <a:xfrm>
            <a:off x="756000" y="5078520"/>
            <a:ext cx="6047640" cy="5191920"/>
          </a:xfrm>
          <a:prstGeom prst="rect">
            <a:avLst/>
          </a:prstGeom>
        </p:spPr>
        <p:txBody>
          <a:bodyPr lIns="0" tIns="0" rIns="0" bIns="0"/>
          <a:lstStyle/>
          <a:p>
            <a:r>
              <a:rPr lang="en-US" sz="1600" b="0" strike="noStrike" spc="-1" dirty="0">
                <a:latin typeface="Arial"/>
              </a:rPr>
              <a:t>User mode rootkits: The implementation of a user mode rootkit (ring3 rootkit) in a Zeus offspring known as Zeus 64bit/tor, is very buggy. </a:t>
            </a:r>
          </a:p>
          <a:p>
            <a:r>
              <a:rPr lang="en-US" sz="1600" b="0" strike="noStrike" spc="-1" dirty="0">
                <a:latin typeface="Arial"/>
              </a:rPr>
              <a:t>The rootkit tries to hide the folders used by the malware. (replaces </a:t>
            </a:r>
            <a:r>
              <a:rPr lang="en-US" sz="1600" b="0" strike="noStrike" spc="-1" dirty="0" err="1">
                <a:latin typeface="Arial"/>
              </a:rPr>
              <a:t>ps</a:t>
            </a:r>
            <a:r>
              <a:rPr lang="en-US" sz="1600" b="0" strike="noStrike" spc="-1" dirty="0">
                <a:latin typeface="Arial"/>
              </a:rPr>
              <a:t> command)</a:t>
            </a:r>
          </a:p>
          <a:p>
            <a:r>
              <a:rPr lang="en-US" sz="1600" b="0" strike="noStrike" spc="-1" dirty="0">
                <a:latin typeface="Arial"/>
              </a:rPr>
              <a:t>Using Windows Explorer, the malware folders (</a:t>
            </a:r>
            <a:r>
              <a:rPr lang="en-US" sz="1600" b="0" strike="noStrike" spc="-1" dirty="0" err="1">
                <a:latin typeface="Arial"/>
              </a:rPr>
              <a:t>Izissec</a:t>
            </a:r>
            <a:r>
              <a:rPr lang="en-US" sz="1600" b="0" strike="noStrike" spc="-1" dirty="0">
                <a:latin typeface="Arial"/>
              </a:rPr>
              <a:t> and </a:t>
            </a:r>
            <a:r>
              <a:rPr lang="en-US" sz="1600" b="0" strike="noStrike" spc="-1" dirty="0" err="1">
                <a:latin typeface="Arial"/>
              </a:rPr>
              <a:t>Mopa</a:t>
            </a:r>
            <a:r>
              <a:rPr lang="en-US" sz="1600" b="0" strike="noStrike" spc="-1" dirty="0">
                <a:latin typeface="Arial"/>
              </a:rPr>
              <a:t>) are not visible. </a:t>
            </a:r>
          </a:p>
          <a:p>
            <a:r>
              <a:rPr lang="en-US" sz="1600" b="0" strike="noStrike" spc="-1" dirty="0">
                <a:latin typeface="Arial"/>
              </a:rPr>
              <a:t>However, using the command line, </a:t>
            </a:r>
            <a:r>
              <a:rPr lang="en-US" sz="1600" b="0" strike="noStrike" spc="-1" dirty="0" err="1">
                <a:latin typeface="Arial"/>
              </a:rPr>
              <a:t>Izisec</a:t>
            </a:r>
            <a:r>
              <a:rPr lang="en-US" sz="1600" b="0" strike="noStrike" spc="-1" dirty="0">
                <a:latin typeface="Arial"/>
              </a:rPr>
              <a:t> and </a:t>
            </a:r>
            <a:r>
              <a:rPr lang="en-US" sz="1600" b="0" strike="noStrike" spc="-1" dirty="0" err="1">
                <a:latin typeface="Arial"/>
              </a:rPr>
              <a:t>Mopa</a:t>
            </a:r>
            <a:r>
              <a:rPr lang="en-US" sz="1600" b="0" strike="noStrike" spc="-1" dirty="0">
                <a:latin typeface="Arial"/>
              </a:rPr>
              <a:t> are visible, but the folder Microsoft is not – off-by-one-bug?</a:t>
            </a:r>
          </a:p>
          <a:p>
            <a:r>
              <a:rPr lang="en-US" sz="1600" b="0" strike="noStrike" spc="-1" dirty="0">
                <a:latin typeface="Arial"/>
              </a:rPr>
              <a:t>Mention the story about the Sony Rootkit</a:t>
            </a:r>
          </a:p>
          <a:p>
            <a:r>
              <a:rPr lang="en-US" sz="1600" b="0" strike="noStrike" spc="-1" dirty="0">
                <a:latin typeface="Arial"/>
              </a:rPr>
              <a:t>https://</a:t>
            </a:r>
            <a:r>
              <a:rPr lang="en-US" sz="1600" b="0" strike="noStrike" spc="-1" dirty="0" err="1">
                <a:latin typeface="Arial"/>
              </a:rPr>
              <a:t>en.wikipedia.org</a:t>
            </a:r>
            <a:r>
              <a:rPr lang="en-US" sz="1600" b="0" strike="noStrike" spc="-1" dirty="0">
                <a:latin typeface="Arial"/>
              </a:rPr>
              <a:t>/wiki/</a:t>
            </a:r>
            <a:r>
              <a:rPr lang="en-US" sz="1600" b="0" strike="noStrike" spc="-1" dirty="0" err="1">
                <a:latin typeface="Arial"/>
              </a:rPr>
              <a:t>Sony_BMG_copy_protection_rootkit_scandal</a:t>
            </a:r>
            <a:endParaRPr lang="en-US" sz="1600" b="0" strike="noStrike" spc="-1" dirty="0">
              <a:latin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PlaceHolder 1"/>
          <p:cNvSpPr>
            <a:spLocks noGrp="1" noRot="1" noChangeAspect="1"/>
          </p:cNvSpPr>
          <p:nvPr>
            <p:ph type="sldImg"/>
          </p:nvPr>
        </p:nvSpPr>
        <p:spPr>
          <a:xfrm>
            <a:off x="217488" y="812800"/>
            <a:ext cx="7124700" cy="4008438"/>
          </a:xfrm>
          <a:prstGeom prst="rect">
            <a:avLst/>
          </a:prstGeom>
        </p:spPr>
      </p:sp>
      <p:sp>
        <p:nvSpPr>
          <p:cNvPr id="752" name="PlaceHolder 2"/>
          <p:cNvSpPr>
            <a:spLocks noGrp="1"/>
          </p:cNvSpPr>
          <p:nvPr>
            <p:ph type="body"/>
          </p:nvPr>
        </p:nvSpPr>
        <p:spPr>
          <a:xfrm>
            <a:off x="756000" y="5078520"/>
            <a:ext cx="6047640" cy="5191920"/>
          </a:xfrm>
          <a:prstGeom prst="rect">
            <a:avLst/>
          </a:prstGeom>
        </p:spPr>
        <p:txBody>
          <a:bodyPr lIns="0" tIns="0" rIns="0" bIns="0"/>
          <a:lstStyle/>
          <a:p>
            <a:r>
              <a:rPr lang="en-US" sz="1600" b="0" strike="noStrike" spc="-1" dirty="0">
                <a:latin typeface="Arial"/>
              </a:rPr>
              <a:t>Boot mode rootkits: </a:t>
            </a:r>
            <a:r>
              <a:rPr lang="en-US" sz="1600" b="0" strike="noStrike" spc="-1" dirty="0" err="1">
                <a:latin typeface="Arial"/>
              </a:rPr>
              <a:t>Torpig</a:t>
            </a:r>
            <a:r>
              <a:rPr lang="en-US" sz="1600" b="0" strike="noStrike" spc="-1" dirty="0">
                <a:latin typeface="Arial"/>
              </a:rPr>
              <a:t>, a notorious banking trojan, made use of a </a:t>
            </a:r>
            <a:r>
              <a:rPr lang="en-US" sz="1600" b="0" strike="noStrike" spc="-1" dirty="0" err="1">
                <a:latin typeface="Arial"/>
              </a:rPr>
              <a:t>bootkit</a:t>
            </a:r>
            <a:r>
              <a:rPr lang="en-US" sz="1600" b="0" strike="noStrike" spc="-1" dirty="0">
                <a:latin typeface="Arial"/>
              </a:rPr>
              <a:t> known as </a:t>
            </a:r>
            <a:r>
              <a:rPr lang="en-US" sz="1600" b="0" strike="noStrike" spc="-1" dirty="0" err="1">
                <a:latin typeface="Arial"/>
              </a:rPr>
              <a:t>Mebroot</a:t>
            </a:r>
            <a:r>
              <a:rPr lang="en-US" sz="1600" b="0" strike="noStrike" spc="-1" dirty="0">
                <a:latin typeface="Arial"/>
              </a:rPr>
              <a:t>. </a:t>
            </a:r>
          </a:p>
          <a:p>
            <a:r>
              <a:rPr lang="en-US" sz="1600" b="0" strike="noStrike" spc="-1" dirty="0">
                <a:latin typeface="Arial"/>
              </a:rPr>
              <a:t>This incredibly sophisticated piece of software modified the hard disk layout as follows:</a:t>
            </a:r>
          </a:p>
          <a:p>
            <a:r>
              <a:rPr lang="en-US" sz="1600" b="0" strike="noStrike" spc="-1" dirty="0">
                <a:latin typeface="Arial"/>
              </a:rPr>
              <a:t>1. Backup the MBR sector 0 to the hidden sector 62.</a:t>
            </a:r>
          </a:p>
          <a:p>
            <a:r>
              <a:rPr lang="en-US" sz="1600" b="0" strike="noStrike" spc="-1" dirty="0">
                <a:latin typeface="Arial"/>
              </a:rPr>
              <a:t>2. Place the code of a malicious Microsoft Windows driver in the </a:t>
            </a:r>
            <a:r>
              <a:rPr lang="en-US" sz="1600" b="0" strike="noStrike" spc="-1" dirty="0" err="1">
                <a:latin typeface="Arial"/>
              </a:rPr>
              <a:t>slackspace</a:t>
            </a:r>
            <a:r>
              <a:rPr lang="en-US" sz="1600" b="0" strike="noStrike" spc="-1" dirty="0">
                <a:latin typeface="Arial"/>
              </a:rPr>
              <a:t> of the hard disk.</a:t>
            </a:r>
          </a:p>
          <a:p>
            <a:r>
              <a:rPr lang="en-US" sz="1600" b="0" strike="noStrike" spc="-1" dirty="0">
                <a:latin typeface="Arial"/>
              </a:rPr>
              <a:t>3. Replace the MBR sector 0 with custom code that jumps to hidden sector 60 (and 61).</a:t>
            </a:r>
          </a:p>
          <a:p>
            <a:r>
              <a:rPr lang="en-US" sz="1600" b="0" strike="noStrike" spc="-1" dirty="0">
                <a:latin typeface="Arial"/>
              </a:rPr>
              <a:t>4. Hidden sector 60 contains code that then starts Windows (XP) and loads as the first step the malicious driver from the </a:t>
            </a:r>
            <a:r>
              <a:rPr lang="en-US" sz="1600" b="0" strike="noStrike" spc="-1" dirty="0" err="1">
                <a:latin typeface="Arial"/>
              </a:rPr>
              <a:t>slackspace</a:t>
            </a:r>
            <a:r>
              <a:rPr lang="en-US" sz="1600" b="0" strike="noStrike" spc="-1" dirty="0">
                <a:latin typeface="Arial"/>
              </a:rPr>
              <a:t>.</a:t>
            </a:r>
          </a:p>
          <a:p>
            <a:r>
              <a:rPr lang="en-US" sz="1600" b="0" strike="noStrike" spc="-1" dirty="0">
                <a:latin typeface="Arial"/>
              </a:rPr>
              <a:t>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217488" y="812800"/>
            <a:ext cx="7124700" cy="4008438"/>
          </a:xfrm>
          <a:prstGeom prst="rect">
            <a:avLst/>
          </a:prstGeom>
        </p:spPr>
      </p:sp>
      <p:sp>
        <p:nvSpPr>
          <p:cNvPr id="754" name="PlaceHolder 2"/>
          <p:cNvSpPr>
            <a:spLocks noGrp="1"/>
          </p:cNvSpPr>
          <p:nvPr>
            <p:ph type="body"/>
          </p:nvPr>
        </p:nvSpPr>
        <p:spPr>
          <a:xfrm>
            <a:off x="756000" y="5078520"/>
            <a:ext cx="6047640" cy="5191920"/>
          </a:xfrm>
          <a:prstGeom prst="rect">
            <a:avLst/>
          </a:prstGeom>
        </p:spPr>
        <p:txBody>
          <a:bodyPr lIns="0" tIns="0" rIns="0" bIns="0"/>
          <a:lstStyle/>
          <a:p>
            <a:r>
              <a:rPr lang="en-US" sz="1600" b="0" strike="noStrike" spc="-1" dirty="0">
                <a:latin typeface="Arial"/>
              </a:rPr>
              <a:t>Reverse Engineering (RE) and Anti-RE.</a:t>
            </a:r>
          </a:p>
          <a:p>
            <a:r>
              <a:rPr lang="en-US" sz="1600" b="0" strike="noStrike" spc="-1" dirty="0">
                <a:latin typeface="Arial"/>
              </a:rPr>
              <a:t>It is out of scope to go into Anti-Reverse Engineering methods. </a:t>
            </a:r>
          </a:p>
          <a:p>
            <a:r>
              <a:rPr lang="en-US" sz="1600" b="0" strike="noStrike" spc="-1" dirty="0">
                <a:latin typeface="Arial"/>
              </a:rPr>
              <a:t>The goal of Anti-RE, in the end, is to bypass AV engines. </a:t>
            </a:r>
          </a:p>
          <a:p>
            <a:endParaRPr lang="en-US" sz="1600" b="0" strike="noStrike" spc="-1" dirty="0">
              <a:latin typeface="Arial"/>
            </a:endParaRPr>
          </a:p>
          <a:p>
            <a:r>
              <a:rPr lang="en-US" sz="1600" b="0" strike="noStrike" spc="-1" dirty="0">
                <a:latin typeface="Arial"/>
              </a:rPr>
              <a:t>Goal anti RE is to obfuscate code to make the lives of reverse engineers harder.</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PlaceHolder 1"/>
          <p:cNvSpPr>
            <a:spLocks noGrp="1" noRot="1" noChangeAspect="1"/>
          </p:cNvSpPr>
          <p:nvPr>
            <p:ph type="sldImg"/>
          </p:nvPr>
        </p:nvSpPr>
        <p:spPr>
          <a:xfrm>
            <a:off x="217488" y="812800"/>
            <a:ext cx="7124700" cy="4008438"/>
          </a:xfrm>
          <a:prstGeom prst="rect">
            <a:avLst/>
          </a:prstGeom>
        </p:spPr>
      </p:sp>
      <p:sp>
        <p:nvSpPr>
          <p:cNvPr id="756" name="PlaceHolder 2"/>
          <p:cNvSpPr>
            <a:spLocks noGrp="1"/>
          </p:cNvSpPr>
          <p:nvPr>
            <p:ph type="body"/>
          </p:nvPr>
        </p:nvSpPr>
        <p:spPr>
          <a:xfrm>
            <a:off x="756000" y="5078520"/>
            <a:ext cx="6047640" cy="5191920"/>
          </a:xfrm>
          <a:prstGeom prst="rect">
            <a:avLst/>
          </a:prstGeom>
        </p:spPr>
        <p:txBody>
          <a:bodyPr lIns="0" tIns="0" rIns="0" bIns="0"/>
          <a:lstStyle/>
          <a:p>
            <a:r>
              <a:rPr lang="en-US" sz="1600" b="0" strike="noStrike" spc="-1">
                <a:latin typeface="Arial"/>
              </a:rPr>
              <a:t>With regards to obfuscation though,</a:t>
            </a:r>
          </a:p>
          <a:p>
            <a:r>
              <a:rPr lang="en-US" sz="1600" b="0" strike="noStrike" spc="-1">
                <a:latin typeface="Arial"/>
              </a:rPr>
              <a:t> a simple demonstration can be given: de-obfuscate a malicious javascript.</a:t>
            </a:r>
          </a:p>
          <a:p>
            <a:r>
              <a:rPr lang="en-US" sz="1600" b="0" strike="noStrike" spc="-1">
                <a:latin typeface="Arial"/>
              </a:rPr>
              <a:t>- 2012, Qualys: 90% of all malware samples employ at least one Anti-RE technique, of which 80% detects VM.</a:t>
            </a:r>
          </a:p>
          <a:p>
            <a:r>
              <a:rPr lang="en-US" sz="1600" b="0" strike="noStrike" spc="-1">
                <a:latin typeface="Arial"/>
              </a:rPr>
              <a:t>- 2014 Symantec: Only 18% of all malware samples detects VM. VM nowadays are not only used by malware researchers anymore.</a:t>
            </a:r>
          </a:p>
          <a:p>
            <a:r>
              <a:rPr lang="en-US" sz="1600" b="0" strike="noStrike" spc="-1">
                <a:latin typeface="Arial"/>
              </a:rPr>
              <a:t>It is not clear if it is legal to reverse engineer software in US or not: "The reverse engineering of software in the US is generally a breach of contract as most EULAs specifically prohibit it, and courts have found such contractual prohibitions to override the copyright law which expressly permits it; see Bowers v. Baystate Technologies [29][30]". In the US, Reverse Engineering is sometimes a legal problem.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PlaceHolder 1"/>
          <p:cNvSpPr>
            <a:spLocks noGrp="1" noRot="1" noChangeAspect="1"/>
          </p:cNvSpPr>
          <p:nvPr>
            <p:ph type="sldImg"/>
          </p:nvPr>
        </p:nvSpPr>
        <p:spPr>
          <a:xfrm>
            <a:off x="217488" y="812800"/>
            <a:ext cx="7124700" cy="4008438"/>
          </a:xfrm>
          <a:prstGeom prst="rect">
            <a:avLst/>
          </a:prstGeom>
        </p:spPr>
      </p:sp>
      <p:sp>
        <p:nvSpPr>
          <p:cNvPr id="758" name="PlaceHolder 2"/>
          <p:cNvSpPr>
            <a:spLocks noGrp="1"/>
          </p:cNvSpPr>
          <p:nvPr>
            <p:ph type="body"/>
          </p:nvPr>
        </p:nvSpPr>
        <p:spPr>
          <a:xfrm>
            <a:off x="756000" y="5078520"/>
            <a:ext cx="6047640" cy="1983600"/>
          </a:xfrm>
          <a:prstGeom prst="rect">
            <a:avLst/>
          </a:prstGeom>
        </p:spPr>
        <p:txBody>
          <a:bodyPr lIns="0" tIns="0" rIns="0" bIns="0"/>
          <a:lstStyle/>
          <a:p>
            <a:r>
              <a:rPr lang="en-US" sz="2000" b="0" strike="noStrike" spc="-1" dirty="0">
                <a:latin typeface="Arial"/>
              </a:rPr>
              <a:t>Code obfuscation is for example used in by malicious </a:t>
            </a:r>
            <a:r>
              <a:rPr lang="en-US" sz="2000" b="0" strike="noStrike" spc="-1" dirty="0" err="1">
                <a:latin typeface="Arial"/>
              </a:rPr>
              <a:t>Wordpress</a:t>
            </a:r>
            <a:r>
              <a:rPr lang="en-US" sz="2000" b="0" strike="noStrike" spc="-1" dirty="0">
                <a:latin typeface="Arial"/>
              </a:rPr>
              <a:t> (PHP) themes and plugins. </a:t>
            </a:r>
          </a:p>
          <a:p>
            <a:r>
              <a:rPr lang="en-US" sz="2000" b="0" strike="noStrike" spc="-1" dirty="0">
                <a:latin typeface="Arial"/>
              </a:rPr>
              <a:t>The code is obfuscated and not readable by a human can contain for example a backdoor. </a:t>
            </a:r>
          </a:p>
          <a:p>
            <a:endParaRPr lang="en-US" sz="2000" b="0" strike="noStrike" spc="-1" dirty="0">
              <a:latin typeface="Arial"/>
            </a:endParaRPr>
          </a:p>
          <a:p>
            <a:r>
              <a:rPr lang="en-US" sz="2000" b="0" strike="noStrike" spc="-1" dirty="0">
                <a:latin typeface="Arial"/>
              </a:rPr>
              <a:t>Image Source: https://</a:t>
            </a:r>
            <a:r>
              <a:rPr lang="en-US" sz="2000" b="0" strike="noStrike" spc="-1" dirty="0" err="1">
                <a:latin typeface="Arial"/>
              </a:rPr>
              <a:t>secure.wphackedhelp.com</a:t>
            </a:r>
            <a:r>
              <a:rPr lang="en-US" sz="2000" b="0" strike="noStrike" spc="-1" dirty="0">
                <a:latin typeface="Arial"/>
              </a:rPr>
              <a:t>/blog/eval-base64-decode-hack-wordpress/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PlaceHolder 1"/>
          <p:cNvSpPr>
            <a:spLocks noGrp="1" noRot="1" noChangeAspect="1"/>
          </p:cNvSpPr>
          <p:nvPr>
            <p:ph type="sldImg"/>
          </p:nvPr>
        </p:nvSpPr>
        <p:spPr>
          <a:xfrm>
            <a:off x="217488" y="812800"/>
            <a:ext cx="7124700" cy="4008438"/>
          </a:xfrm>
          <a:prstGeom prst="rect">
            <a:avLst/>
          </a:prstGeom>
        </p:spPr>
      </p:sp>
      <p:sp>
        <p:nvSpPr>
          <p:cNvPr id="760" name="PlaceHolder 2"/>
          <p:cNvSpPr>
            <a:spLocks noGrp="1"/>
          </p:cNvSpPr>
          <p:nvPr>
            <p:ph type="body"/>
          </p:nvPr>
        </p:nvSpPr>
        <p:spPr>
          <a:xfrm>
            <a:off x="756000" y="5078520"/>
            <a:ext cx="6047640" cy="1983600"/>
          </a:xfrm>
          <a:prstGeom prst="rect">
            <a:avLst/>
          </a:prstGeom>
        </p:spPr>
        <p:txBody>
          <a:bodyPr lIns="0" tIns="0" rIns="0" bIns="0"/>
          <a:lstStyle/>
          <a:p>
            <a:r>
              <a:rPr lang="en-US" sz="2000" b="0" strike="noStrike" spc="-1">
                <a:latin typeface="Arial"/>
              </a:rPr>
              <a:t>Code obfuscation is for example used in by malicious Wordpress (PHP) themes and plugins. </a:t>
            </a:r>
          </a:p>
          <a:p>
            <a:r>
              <a:rPr lang="en-US" sz="2000" b="0" strike="noStrike" spc="-1">
                <a:latin typeface="Arial"/>
              </a:rPr>
              <a:t>The code is obfuscated and not readable by a human can contain for example a backdoor. </a:t>
            </a:r>
          </a:p>
          <a:p>
            <a:endParaRPr lang="en-US" sz="2000" b="0" strike="noStrike" spc="-1">
              <a:latin typeface="Arial"/>
            </a:endParaRPr>
          </a:p>
          <a:p>
            <a:r>
              <a:rPr lang="en-US" sz="2000" b="0" strike="noStrike" spc="-1">
                <a:latin typeface="Arial"/>
              </a:rPr>
              <a:t>Source: https://secure.wphackedhelp.com/blog/eval-base64-decode-hack-wordpress/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PlaceHolder 1"/>
          <p:cNvSpPr>
            <a:spLocks noGrp="1" noRot="1" noChangeAspect="1"/>
          </p:cNvSpPr>
          <p:nvPr>
            <p:ph type="sldImg"/>
          </p:nvPr>
        </p:nvSpPr>
        <p:spPr>
          <a:xfrm>
            <a:off x="217488" y="812800"/>
            <a:ext cx="7124700" cy="4008438"/>
          </a:xfrm>
          <a:prstGeom prst="rect">
            <a:avLst/>
          </a:prstGeom>
        </p:spPr>
      </p:sp>
      <p:sp>
        <p:nvSpPr>
          <p:cNvPr id="658" name="PlaceHolder 2"/>
          <p:cNvSpPr>
            <a:spLocks noGrp="1"/>
          </p:cNvSpPr>
          <p:nvPr>
            <p:ph type="body"/>
          </p:nvPr>
        </p:nvSpPr>
        <p:spPr>
          <a:xfrm>
            <a:off x="756000" y="5078520"/>
            <a:ext cx="6047640" cy="5191920"/>
          </a:xfrm>
          <a:prstGeom prst="rect">
            <a:avLst/>
          </a:prstGeom>
        </p:spPr>
        <p:txBody>
          <a:bodyPr lIns="0" tIns="0" rIns="0" bIns="0"/>
          <a:lstStyle/>
          <a:p>
            <a:pPr>
              <a:lnSpc>
                <a:spcPct val="100000"/>
              </a:lnSpc>
            </a:pPr>
            <a:r>
              <a:rPr lang="en-US" sz="1400" b="0" strike="noStrike" spc="-1" dirty="0">
                <a:latin typeface="Arial"/>
              </a:rPr>
              <a:t>Goal: Motivation behind attacks.</a:t>
            </a:r>
          </a:p>
          <a:p>
            <a:pPr>
              <a:lnSpc>
                <a:spcPct val="100000"/>
              </a:lnSpc>
            </a:pPr>
            <a:r>
              <a:rPr lang="en-US" sz="1400" b="0" strike="noStrike" spc="-1" dirty="0">
                <a:latin typeface="Arial"/>
              </a:rPr>
              <a:t>All about Money Underground economy</a:t>
            </a:r>
          </a:p>
          <a:p>
            <a:pPr>
              <a:lnSpc>
                <a:spcPct val="100000"/>
              </a:lnSpc>
            </a:pPr>
            <a:endParaRPr lang="en-US" sz="1400" b="0" strike="noStrike" spc="-1" dirty="0">
              <a:latin typeface="Arial"/>
            </a:endParaRPr>
          </a:p>
          <a:p>
            <a:pPr>
              <a:lnSpc>
                <a:spcPct val="100000"/>
              </a:lnSpc>
            </a:pPr>
            <a:r>
              <a:rPr lang="en-US" sz="1400" b="0" strike="noStrike" spc="-1" dirty="0">
                <a:latin typeface="Arial"/>
              </a:rPr>
              <a:t>Terms may trigger discussions, for an overview check CyberAgents.png, or original </a:t>
            </a:r>
            <a:r>
              <a:rPr lang="en-US" sz="1400" b="0" strike="noStrike" spc="-1" dirty="0" err="1">
                <a:latin typeface="Arial"/>
              </a:rPr>
              <a:t>enisa</a:t>
            </a:r>
            <a:r>
              <a:rPr lang="en-US" sz="1400" b="0" strike="noStrike" spc="-1" dirty="0">
                <a:latin typeface="Arial"/>
              </a:rPr>
              <a:t> doc.</a:t>
            </a:r>
          </a:p>
          <a:p>
            <a:pPr>
              <a:lnSpc>
                <a:spcPct val="100000"/>
              </a:lnSpc>
            </a:pPr>
            <a:r>
              <a:rPr lang="en-US" sz="1400" b="0" strike="noStrike" spc="-1" dirty="0">
                <a:latin typeface="Arial"/>
              </a:rPr>
              <a:t> </a:t>
            </a:r>
          </a:p>
          <a:p>
            <a:pPr>
              <a:lnSpc>
                <a:spcPct val="100000"/>
              </a:lnSpc>
            </a:pPr>
            <a:r>
              <a:rPr lang="en-US" sz="1400" b="0" strike="noStrike" spc="-1" dirty="0">
                <a:latin typeface="Arial"/>
              </a:rPr>
              <a:t>ENISA talks about Cyber Agents, </a:t>
            </a:r>
          </a:p>
          <a:p>
            <a:pPr>
              <a:lnSpc>
                <a:spcPct val="100000"/>
              </a:lnSpc>
            </a:pPr>
            <a:r>
              <a:rPr lang="en-US" sz="1400" b="0" strike="noStrike" spc="-1" dirty="0">
                <a:latin typeface="Arial"/>
              </a:rPr>
              <a:t>the latter called threat agents. A few examples:</a:t>
            </a:r>
          </a:p>
          <a:p>
            <a:pPr>
              <a:lnSpc>
                <a:spcPct val="100000"/>
              </a:lnSpc>
            </a:pPr>
            <a:r>
              <a:rPr lang="en-US" sz="1400" b="0" strike="noStrike" spc="-1" dirty="0">
                <a:latin typeface="Arial"/>
              </a:rPr>
              <a:t>Cyber Criminals:</a:t>
            </a:r>
          </a:p>
          <a:p>
            <a:pPr>
              <a:lnSpc>
                <a:spcPct val="100000"/>
              </a:lnSpc>
            </a:pPr>
            <a:r>
              <a:rPr lang="en-US" sz="1400" b="0" strike="noStrike" spc="-1" dirty="0">
                <a:latin typeface="Arial"/>
              </a:rPr>
              <a:t>Blackmailing people with pictures taken by their webcam</a:t>
            </a:r>
          </a:p>
          <a:p>
            <a:pPr>
              <a:lnSpc>
                <a:spcPct val="100000"/>
              </a:lnSpc>
            </a:pPr>
            <a:r>
              <a:rPr lang="en-US" sz="1400" b="0" strike="noStrike" spc="-1" dirty="0">
                <a:latin typeface="Arial"/>
              </a:rPr>
              <a:t>Blackmailing companies through ransomware</a:t>
            </a:r>
          </a:p>
          <a:p>
            <a:pPr>
              <a:lnSpc>
                <a:spcPct val="100000"/>
              </a:lnSpc>
            </a:pPr>
            <a:r>
              <a:rPr lang="en-US" sz="1400" b="0" strike="noStrike" spc="-1" dirty="0">
                <a:latin typeface="Arial"/>
              </a:rPr>
              <a:t>Cyber Terrorists:</a:t>
            </a:r>
          </a:p>
          <a:p>
            <a:pPr>
              <a:lnSpc>
                <a:spcPct val="100000"/>
              </a:lnSpc>
            </a:pPr>
            <a:r>
              <a:rPr lang="en-US" sz="1400" b="0" strike="noStrike" spc="-1" dirty="0">
                <a:latin typeface="Arial"/>
              </a:rPr>
              <a:t>Syrian Electronic Army: Hack of Twitter / Huffington Post hack, NYTimes</a:t>
            </a:r>
          </a:p>
          <a:p>
            <a:pPr>
              <a:lnSpc>
                <a:spcPct val="100000"/>
              </a:lnSpc>
            </a:pPr>
            <a:r>
              <a:rPr lang="en-US" sz="1400" b="0" strike="noStrike" spc="-1" dirty="0">
                <a:latin typeface="Arial"/>
              </a:rPr>
              <a:t>(http://archive.thedailystar.net/beta2/news/new-york-times-twitter-hacked-by-syrian-group/)</a:t>
            </a:r>
          </a:p>
          <a:p>
            <a:pPr>
              <a:lnSpc>
                <a:spcPct val="100000"/>
              </a:lnSpc>
            </a:pPr>
            <a:r>
              <a:rPr lang="en-US" sz="1400" b="0" strike="noStrike" spc="-1" dirty="0">
                <a:latin typeface="Arial"/>
              </a:rPr>
              <a:t>Cyber Fighters:</a:t>
            </a:r>
          </a:p>
          <a:p>
            <a:pPr>
              <a:lnSpc>
                <a:spcPct val="100000"/>
              </a:lnSpc>
            </a:pPr>
            <a:r>
              <a:rPr lang="en-US" sz="1400" b="0" strike="noStrike" spc="-1" dirty="0">
                <a:latin typeface="Arial"/>
              </a:rPr>
              <a:t>Cyber fighters of </a:t>
            </a:r>
            <a:r>
              <a:rPr lang="en-US" sz="1400" b="0" strike="noStrike" spc="-1" dirty="0" err="1">
                <a:latin typeface="Arial"/>
              </a:rPr>
              <a:t>Izz</a:t>
            </a:r>
            <a:r>
              <a:rPr lang="en-US" sz="1400" b="0" strike="noStrike" spc="-1" dirty="0">
                <a:latin typeface="Arial"/>
              </a:rPr>
              <a:t> Ad-Din Al </a:t>
            </a:r>
            <a:r>
              <a:rPr lang="en-US" sz="1400" b="0" strike="noStrike" spc="-1" dirty="0" err="1">
                <a:latin typeface="Arial"/>
              </a:rPr>
              <a:t>Qassam</a:t>
            </a:r>
            <a:endParaRPr lang="en-US" sz="1400" b="0" strike="noStrike" spc="-1" dirty="0">
              <a:latin typeface="Arial"/>
            </a:endParaRPr>
          </a:p>
          <a:p>
            <a:pPr>
              <a:lnSpc>
                <a:spcPct val="100000"/>
              </a:lnSpc>
            </a:pPr>
            <a:r>
              <a:rPr lang="en-US" sz="1400" b="0" strike="noStrike" spc="-1" dirty="0">
                <a:latin typeface="Arial"/>
              </a:rPr>
              <a:t>(http://en.wikipedia.org/wiki/Operation_Ababil)</a:t>
            </a:r>
          </a:p>
          <a:p>
            <a:pPr>
              <a:lnSpc>
                <a:spcPct val="100000"/>
              </a:lnSpc>
            </a:pPr>
            <a:r>
              <a:rPr lang="en-US" sz="1400" b="0" strike="noStrike" spc="-1" dirty="0">
                <a:latin typeface="Arial"/>
              </a:rPr>
              <a:t>Hacktivists:    Anonymous </a:t>
            </a:r>
            <a:r>
              <a:rPr lang="en-US" sz="1400" b="0" strike="noStrike" spc="-1" dirty="0" err="1">
                <a:latin typeface="Arial"/>
              </a:rPr>
              <a:t>LulzSec</a:t>
            </a:r>
            <a:endParaRPr lang="en-US" sz="1400" b="0" strike="noStrike" spc="-1" dirty="0">
              <a:latin typeface="Arial"/>
            </a:endParaRPr>
          </a:p>
          <a:p>
            <a:pPr>
              <a:lnSpc>
                <a:spcPct val="100000"/>
              </a:lnSpc>
            </a:pPr>
            <a:r>
              <a:rPr lang="en-US" sz="1400" b="0" strike="noStrike" spc="-1" dirty="0">
                <a:latin typeface="Arial"/>
              </a:rPr>
              <a:t>Anonymous publishes drops of databases containing credentials</a:t>
            </a:r>
          </a:p>
          <a:p>
            <a:pPr>
              <a:lnSpc>
                <a:spcPct val="100000"/>
              </a:lnSpc>
            </a:pPr>
            <a:r>
              <a:rPr lang="en-US" sz="1400" b="0" strike="noStrike" spc="-1" dirty="0">
                <a:latin typeface="Arial"/>
              </a:rPr>
              <a:t>Employees:      Fired system administrator</a:t>
            </a:r>
          </a:p>
          <a:p>
            <a:pPr>
              <a:lnSpc>
                <a:spcPct val="100000"/>
              </a:lnSpc>
            </a:pPr>
            <a:r>
              <a:rPr lang="en-US" sz="1400" b="0" strike="noStrike" spc="-1" dirty="0">
                <a:latin typeface="Arial"/>
              </a:rPr>
              <a:t>Fired system administrator uses existing accounts or backdoors to bother</a:t>
            </a:r>
          </a:p>
          <a:p>
            <a:pPr>
              <a:lnSpc>
                <a:spcPct val="100000"/>
              </a:lnSpc>
            </a:pPr>
            <a:r>
              <a:rPr lang="en-US" sz="1400" b="0" strike="noStrike" spc="-1" dirty="0">
                <a:latin typeface="Arial"/>
              </a:rPr>
              <a:t>the “new guy”</a:t>
            </a:r>
          </a:p>
          <a:p>
            <a:pPr>
              <a:lnSpc>
                <a:spcPct val="100000"/>
              </a:lnSpc>
            </a:pPr>
            <a:r>
              <a:rPr lang="en-US" sz="1400" b="0" strike="noStrike" spc="-1" dirty="0">
                <a:latin typeface="Arial"/>
              </a:rPr>
              <a:t>Script Kiddies:</a:t>
            </a:r>
          </a:p>
          <a:p>
            <a:r>
              <a:rPr lang="en-US" sz="1400" b="0" strike="noStrike" spc="-1" dirty="0">
                <a:latin typeface="Arial"/>
              </a:rPr>
              <a:t>14 year old doses his high school with a downloaded tool</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PlaceHolder 1"/>
          <p:cNvSpPr>
            <a:spLocks noGrp="1" noRot="1" noChangeAspect="1"/>
          </p:cNvSpPr>
          <p:nvPr>
            <p:ph type="sldImg"/>
          </p:nvPr>
        </p:nvSpPr>
        <p:spPr>
          <a:xfrm>
            <a:off x="217488" y="812800"/>
            <a:ext cx="7124700" cy="4008438"/>
          </a:xfrm>
          <a:prstGeom prst="rect">
            <a:avLst/>
          </a:prstGeom>
        </p:spPr>
      </p:sp>
      <p:sp>
        <p:nvSpPr>
          <p:cNvPr id="762" name="PlaceHolder 2"/>
          <p:cNvSpPr>
            <a:spLocks noGrp="1"/>
          </p:cNvSpPr>
          <p:nvPr>
            <p:ph type="body"/>
          </p:nvPr>
        </p:nvSpPr>
        <p:spPr>
          <a:xfrm>
            <a:off x="756000" y="5078520"/>
            <a:ext cx="6047640" cy="4811040"/>
          </a:xfrm>
          <a:prstGeom prst="rect">
            <a:avLst/>
          </a:prstGeom>
        </p:spPr>
        <p:txBody>
          <a:bodyPr lIns="0" tIns="0" rIns="0" bIns="0"/>
          <a:lstStyle/>
          <a:p>
            <a:r>
              <a:rPr lang="en-US" sz="1800" b="0" strike="noStrike" spc="-1">
                <a:solidFill>
                  <a:srgbClr val="000000"/>
                </a:solidFill>
                <a:latin typeface="ArialMT"/>
              </a:rPr>
              <a:t> “This section is about hacking tools and techniques, please bare in mind this is not an hacking class nor a malware reverse engineering class.</a:t>
            </a:r>
            <a:endParaRPr lang="en-US" sz="1800" b="0" strike="noStrike" spc="-1">
              <a:latin typeface="Arial"/>
            </a:endParaRPr>
          </a:p>
          <a:p>
            <a:r>
              <a:rPr lang="en-US" sz="1800" b="0" strike="noStrike" spc="-1">
                <a:solidFill>
                  <a:srgbClr val="000000"/>
                </a:solidFill>
                <a:latin typeface="ArialMT"/>
              </a:rPr>
              <a:t>We will introduce you with tools and techniques criminal usually use, from a technical point of view. “</a:t>
            </a:r>
            <a:endParaRPr lang="en-US" sz="1800" b="0" strike="noStrike" spc="-1">
              <a:latin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 name="PlaceHolder 1"/>
          <p:cNvSpPr>
            <a:spLocks noGrp="1" noRot="1" noChangeAspect="1"/>
          </p:cNvSpPr>
          <p:nvPr>
            <p:ph type="sldImg"/>
          </p:nvPr>
        </p:nvSpPr>
        <p:spPr>
          <a:xfrm>
            <a:off x="217488" y="812800"/>
            <a:ext cx="7124700" cy="4008438"/>
          </a:xfrm>
          <a:prstGeom prst="rect">
            <a:avLst/>
          </a:prstGeom>
        </p:spPr>
      </p:sp>
      <p:sp>
        <p:nvSpPr>
          <p:cNvPr id="764" name="PlaceHolder 2"/>
          <p:cNvSpPr>
            <a:spLocks noGrp="1"/>
          </p:cNvSpPr>
          <p:nvPr>
            <p:ph type="body"/>
          </p:nvPr>
        </p:nvSpPr>
        <p:spPr>
          <a:xfrm>
            <a:off x="756000" y="5078520"/>
            <a:ext cx="6047640" cy="5191920"/>
          </a:xfrm>
          <a:prstGeom prst="rect">
            <a:avLst/>
          </a:prstGeom>
        </p:spPr>
        <p:txBody>
          <a:bodyPr lIns="0" tIns="0" rIns="0" bIns="0"/>
          <a:lstStyle/>
          <a:p>
            <a:r>
              <a:rPr lang="en-US" sz="1600" b="0" strike="noStrike" spc="-1">
                <a:latin typeface="Arial"/>
              </a:rPr>
              <a:t>There is one notion that has to be made clear: </a:t>
            </a:r>
          </a:p>
          <a:p>
            <a:r>
              <a:rPr lang="en-US" sz="1600" b="0" strike="noStrike" spc="-1">
                <a:latin typeface="Arial"/>
              </a:rPr>
              <a:t>the difference between a weakness and vulnerability. </a:t>
            </a:r>
          </a:p>
          <a:p>
            <a:r>
              <a:rPr lang="en-US" sz="1600" b="0" strike="noStrike" spc="-1">
                <a:latin typeface="Arial"/>
              </a:rPr>
              <a:t>A weakness is a bug, a “feature”, </a:t>
            </a:r>
          </a:p>
          <a:p>
            <a:r>
              <a:rPr lang="en-US" sz="1600" b="0" strike="noStrike" spc="-1">
                <a:latin typeface="Arial"/>
              </a:rPr>
              <a:t>a misconception that becomes a vulnerability if it can be abused/exploited</a:t>
            </a:r>
          </a:p>
          <a:p>
            <a:r>
              <a:rPr lang="en-US" sz="1600" b="0" strike="noStrike" spc="-1">
                <a:latin typeface="Arial"/>
              </a:rPr>
              <a:t>to violate a (reasonable) security policy / to violate AIC.</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PlaceHolder 1"/>
          <p:cNvSpPr>
            <a:spLocks noGrp="1" noRot="1" noChangeAspect="1"/>
          </p:cNvSpPr>
          <p:nvPr>
            <p:ph type="sldImg"/>
          </p:nvPr>
        </p:nvSpPr>
        <p:spPr>
          <a:xfrm>
            <a:off x="217488" y="812800"/>
            <a:ext cx="7124700" cy="4008438"/>
          </a:xfrm>
          <a:prstGeom prst="rect">
            <a:avLst/>
          </a:prstGeom>
        </p:spPr>
      </p:sp>
      <p:sp>
        <p:nvSpPr>
          <p:cNvPr id="766" name="PlaceHolder 2"/>
          <p:cNvSpPr>
            <a:spLocks noGrp="1"/>
          </p:cNvSpPr>
          <p:nvPr>
            <p:ph type="body"/>
          </p:nvPr>
        </p:nvSpPr>
        <p:spPr>
          <a:xfrm>
            <a:off x="756000" y="5078520"/>
            <a:ext cx="6047640" cy="5191920"/>
          </a:xfrm>
          <a:prstGeom prst="rect">
            <a:avLst/>
          </a:prstGeom>
        </p:spPr>
        <p:txBody>
          <a:bodyPr lIns="0" tIns="0" rIns="0" bIns="0"/>
          <a:lstStyle/>
          <a:p>
            <a:r>
              <a:rPr lang="en-US" sz="1200" b="0" strike="noStrike" spc="-1" dirty="0">
                <a:solidFill>
                  <a:srgbClr val="000000"/>
                </a:solidFill>
                <a:latin typeface="+mn-lt"/>
                <a:ea typeface="+mn-ea"/>
              </a:rPr>
              <a:t>Gain the understanding that the possibility to abuse/misuse a feature, such as the NTP </a:t>
            </a:r>
            <a:r>
              <a:rPr lang="en-US" sz="1200" b="0" strike="noStrike" spc="-1" dirty="0" err="1">
                <a:solidFill>
                  <a:srgbClr val="000000"/>
                </a:solidFill>
                <a:latin typeface="+mn-lt"/>
                <a:ea typeface="+mn-ea"/>
              </a:rPr>
              <a:t>monlist</a:t>
            </a:r>
            <a:r>
              <a:rPr lang="en-US" sz="1200" b="0" strike="noStrike" spc="-1" dirty="0">
                <a:solidFill>
                  <a:srgbClr val="000000"/>
                </a:solidFill>
                <a:latin typeface="+mn-lt"/>
                <a:ea typeface="+mn-ea"/>
              </a:rPr>
              <a:t> command, is a vulnerability.</a:t>
            </a:r>
            <a:r>
              <a:rPr lang="en-US" sz="2000" b="0" strike="noStrike" spc="-1" dirty="0">
                <a:solidFill>
                  <a:srgbClr val="000000"/>
                </a:solidFill>
                <a:latin typeface="+mn-lt"/>
                <a:ea typeface="+mn-ea"/>
              </a:rPr>
              <a:t> </a:t>
            </a:r>
            <a:endParaRPr lang="en-US" sz="2000" b="0" strike="noStrike" spc="-1" dirty="0">
              <a:latin typeface="Arial"/>
            </a:endParaRPr>
          </a:p>
          <a:p>
            <a:r>
              <a:rPr lang="en-US" sz="1200" b="0" strike="noStrike" spc="-1" dirty="0">
                <a:solidFill>
                  <a:srgbClr val="000000"/>
                </a:solidFill>
                <a:latin typeface="+mn-lt"/>
                <a:ea typeface="+mn-ea"/>
              </a:rPr>
              <a:t>The notion of [DR]</a:t>
            </a:r>
            <a:r>
              <a:rPr lang="en-US" sz="1200" b="0" strike="noStrike" spc="-1" dirty="0" err="1">
                <a:solidFill>
                  <a:srgbClr val="000000"/>
                </a:solidFill>
                <a:latin typeface="+mn-lt"/>
                <a:ea typeface="+mn-ea"/>
              </a:rPr>
              <a:t>DoS</a:t>
            </a:r>
            <a:r>
              <a:rPr lang="en-US" sz="1200" b="0" strike="noStrike" spc="-1" dirty="0">
                <a:solidFill>
                  <a:srgbClr val="000000"/>
                </a:solidFill>
                <a:latin typeface="+mn-lt"/>
                <a:ea typeface="+mn-ea"/>
              </a:rPr>
              <a:t> has been introduced in the beginning of this module.</a:t>
            </a:r>
            <a:endParaRPr lang="en-US" sz="1200" b="0" strike="noStrike" spc="-1" dirty="0">
              <a:latin typeface="Arial"/>
            </a:endParaRPr>
          </a:p>
          <a:p>
            <a:r>
              <a:rPr lang="en-US" sz="1200" b="0" strike="noStrike" spc="-1" dirty="0">
                <a:solidFill>
                  <a:srgbClr val="000000"/>
                </a:solidFill>
                <a:latin typeface="+mn-lt"/>
                <a:ea typeface="+mn-ea"/>
              </a:rPr>
              <a:t>Here, a specific example is looked at: the NTP </a:t>
            </a:r>
            <a:r>
              <a:rPr lang="en-US" sz="1200" b="0" strike="noStrike" spc="-1" dirty="0" err="1">
                <a:solidFill>
                  <a:srgbClr val="000000"/>
                </a:solidFill>
                <a:latin typeface="+mn-lt"/>
                <a:ea typeface="+mn-ea"/>
              </a:rPr>
              <a:t>monlist</a:t>
            </a:r>
            <a:r>
              <a:rPr lang="en-US" sz="1200" b="0" strike="noStrike" spc="-1" dirty="0">
                <a:solidFill>
                  <a:srgbClr val="000000"/>
                </a:solidFill>
                <a:latin typeface="+mn-lt"/>
                <a:ea typeface="+mn-ea"/>
              </a:rPr>
              <a:t> command. It can be abused in two ways:</a:t>
            </a:r>
            <a:endParaRPr lang="en-US" sz="1200" b="0" strike="noStrike" spc="-1" dirty="0">
              <a:latin typeface="Arial"/>
            </a:endParaRPr>
          </a:p>
          <a:p>
            <a:pPr marL="216000" indent="-216000">
              <a:lnSpc>
                <a:spcPct val="100000"/>
              </a:lnSpc>
            </a:pPr>
            <a:r>
              <a:rPr lang="en-US" sz="1200" b="0" strike="noStrike" spc="-1" dirty="0">
                <a:solidFill>
                  <a:srgbClr val="000000"/>
                </a:solidFill>
                <a:latin typeface="+mn-lt"/>
                <a:ea typeface="+mn-ea"/>
              </a:rPr>
              <a:t>- (partial) enumeration of an internal network. Note that reconnaissance is the first step of an [targeted] attack.</a:t>
            </a:r>
            <a:endParaRPr lang="en-US" sz="1200" b="0" strike="noStrike" spc="-1" dirty="0">
              <a:latin typeface="Arial"/>
            </a:endParaRPr>
          </a:p>
          <a:p>
            <a:pPr>
              <a:lnSpc>
                <a:spcPct val="100000"/>
              </a:lnSpc>
            </a:pPr>
            <a:r>
              <a:rPr lang="en-US" sz="1200" b="0" strike="noStrike" spc="-1" dirty="0">
                <a:solidFill>
                  <a:srgbClr val="000000"/>
                </a:solidFill>
                <a:latin typeface="+mn-lt"/>
                <a:ea typeface="+mn-ea"/>
              </a:rPr>
              <a:t>Because it is a UDP protocol and there is a (huge) amplification factor, this command is great to perform a distributed reflected denial of service attack. </a:t>
            </a:r>
            <a:endParaRPr lang="en-US" sz="1200" b="0" strike="noStrike" spc="-1" dirty="0">
              <a:latin typeface="Arial"/>
            </a:endParaRPr>
          </a:p>
          <a:p>
            <a:pPr>
              <a:lnSpc>
                <a:spcPct val="100000"/>
              </a:lnSpc>
            </a:pPr>
            <a:r>
              <a:rPr lang="en-US" sz="1200" b="0" strike="noStrike" spc="-1" dirty="0">
                <a:solidFill>
                  <a:srgbClr val="000000"/>
                </a:solidFill>
                <a:latin typeface="+mn-lt"/>
                <a:ea typeface="+mn-ea"/>
              </a:rPr>
              <a:t>Here, we look at a description of a Nessus module. </a:t>
            </a:r>
            <a:endParaRPr lang="en-US" sz="1200" b="0" strike="noStrike" spc="-1" dirty="0">
              <a:latin typeface="Arial"/>
            </a:endParaRPr>
          </a:p>
          <a:p>
            <a:pPr>
              <a:lnSpc>
                <a:spcPct val="100000"/>
              </a:lnSpc>
            </a:pPr>
            <a:r>
              <a:rPr lang="en-US" sz="1200" b="0" strike="noStrike" spc="-1" dirty="0">
                <a:solidFill>
                  <a:srgbClr val="000000"/>
                </a:solidFill>
                <a:latin typeface="+mn-lt"/>
                <a:ea typeface="+mn-ea"/>
              </a:rPr>
              <a:t>The </a:t>
            </a:r>
            <a:r>
              <a:rPr lang="en-US" sz="1200" b="0" i="1" strike="noStrike" spc="-1" dirty="0">
                <a:solidFill>
                  <a:srgbClr val="000000"/>
                </a:solidFill>
                <a:latin typeface="+mn-lt"/>
                <a:ea typeface="+mn-ea"/>
              </a:rPr>
              <a:t>solution</a:t>
            </a:r>
            <a:r>
              <a:rPr lang="en-US" sz="1200" b="0" strike="noStrike" spc="-1" dirty="0">
                <a:solidFill>
                  <a:srgbClr val="000000"/>
                </a:solidFill>
                <a:latin typeface="+mn-lt"/>
                <a:ea typeface="+mn-ea"/>
              </a:rPr>
              <a:t> consists of two parts, </a:t>
            </a:r>
            <a:endParaRPr lang="en-US" sz="1200" b="0" strike="noStrike" spc="-1" dirty="0">
              <a:latin typeface="Arial"/>
            </a:endParaRPr>
          </a:p>
          <a:p>
            <a:r>
              <a:rPr lang="en-US" sz="1200" b="0" strike="noStrike" spc="-1" dirty="0">
                <a:solidFill>
                  <a:srgbClr val="000000"/>
                </a:solidFill>
                <a:latin typeface="+mn-lt"/>
                <a:ea typeface="+mn-ea"/>
              </a:rPr>
              <a:t>both have been covered already (so it is good to have a repetition) in Part I: [DR]</a:t>
            </a:r>
            <a:r>
              <a:rPr lang="en-US" sz="1200" b="0" strike="noStrike" spc="-1" dirty="0" err="1">
                <a:solidFill>
                  <a:srgbClr val="000000"/>
                </a:solidFill>
                <a:latin typeface="+mn-lt"/>
                <a:ea typeface="+mn-ea"/>
              </a:rPr>
              <a:t>DoS</a:t>
            </a:r>
            <a:r>
              <a:rPr lang="en-US" sz="1200" b="0" strike="noStrike" spc="-1" dirty="0">
                <a:solidFill>
                  <a:srgbClr val="000000"/>
                </a:solidFill>
                <a:latin typeface="+mn-lt"/>
                <a:ea typeface="+mn-ea"/>
              </a:rPr>
              <a:t>.</a:t>
            </a:r>
            <a:endParaRPr lang="en-US" sz="1200" b="0" strike="noStrike" spc="-1" dirty="0">
              <a:latin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7" name="PlaceHolder 1"/>
          <p:cNvSpPr>
            <a:spLocks noGrp="1" noRot="1" noChangeAspect="1"/>
          </p:cNvSpPr>
          <p:nvPr>
            <p:ph type="sldImg"/>
          </p:nvPr>
        </p:nvSpPr>
        <p:spPr>
          <a:xfrm>
            <a:off x="217488" y="812800"/>
            <a:ext cx="7124700" cy="4008438"/>
          </a:xfrm>
          <a:prstGeom prst="rect">
            <a:avLst/>
          </a:prstGeom>
        </p:spPr>
      </p:sp>
      <p:sp>
        <p:nvSpPr>
          <p:cNvPr id="768" name="PlaceHolder 2"/>
          <p:cNvSpPr>
            <a:spLocks noGrp="1"/>
          </p:cNvSpPr>
          <p:nvPr>
            <p:ph type="body"/>
          </p:nvPr>
        </p:nvSpPr>
        <p:spPr>
          <a:xfrm>
            <a:off x="756000" y="5078520"/>
            <a:ext cx="6047640" cy="5191920"/>
          </a:xfrm>
          <a:prstGeom prst="rect">
            <a:avLst/>
          </a:prstGeom>
        </p:spPr>
        <p:txBody>
          <a:bodyPr lIns="0" tIns="0" rIns="0" bIns="0"/>
          <a:lstStyle/>
          <a:p>
            <a:endParaRPr lang="en-US" sz="1600" b="0" strike="noStrike" spc="-1" dirty="0">
              <a:latin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PlaceHolder 1"/>
          <p:cNvSpPr>
            <a:spLocks noGrp="1" noRot="1" noChangeAspect="1"/>
          </p:cNvSpPr>
          <p:nvPr>
            <p:ph type="sldImg"/>
          </p:nvPr>
        </p:nvSpPr>
        <p:spPr>
          <a:xfrm>
            <a:off x="217488" y="812800"/>
            <a:ext cx="7124700" cy="4008438"/>
          </a:xfrm>
          <a:prstGeom prst="rect">
            <a:avLst/>
          </a:prstGeom>
        </p:spPr>
      </p:sp>
      <p:sp>
        <p:nvSpPr>
          <p:cNvPr id="770" name="PlaceHolder 2"/>
          <p:cNvSpPr>
            <a:spLocks noGrp="1"/>
          </p:cNvSpPr>
          <p:nvPr>
            <p:ph type="body"/>
          </p:nvPr>
        </p:nvSpPr>
        <p:spPr>
          <a:xfrm>
            <a:off x="756000" y="5078520"/>
            <a:ext cx="6047640" cy="5191920"/>
          </a:xfrm>
          <a:prstGeom prst="rect">
            <a:avLst/>
          </a:prstGeom>
        </p:spPr>
        <p:txBody>
          <a:bodyPr lIns="0" tIns="0" rIns="0" bIns="0"/>
          <a:lstStyle/>
          <a:p>
            <a:r>
              <a:rPr lang="en-US" sz="1200" b="0" strike="noStrike" spc="-1">
                <a:solidFill>
                  <a:srgbClr val="000000"/>
                </a:solidFill>
                <a:latin typeface="+mn-lt"/>
                <a:ea typeface="+mn-ea"/>
              </a:rPr>
              <a:t>Gain understanding of the mnemonics CPE, CWE, CVE and CVSS.</a:t>
            </a:r>
            <a:endParaRPr lang="en-US" sz="1200" b="0" strike="noStrike" spc="-1">
              <a:latin typeface="Arial"/>
            </a:endParaRPr>
          </a:p>
          <a:p>
            <a:r>
              <a:rPr lang="en-US" sz="1200" b="0" strike="noStrike" spc="-1">
                <a:solidFill>
                  <a:srgbClr val="000000"/>
                </a:solidFill>
                <a:latin typeface="+mn-lt"/>
                <a:ea typeface="+mn-ea"/>
              </a:rPr>
              <a:t> </a:t>
            </a:r>
            <a:endParaRPr lang="en-US" sz="1200" b="0" strike="noStrike" spc="-1">
              <a:latin typeface="Arial"/>
            </a:endParaRPr>
          </a:p>
          <a:p>
            <a:pPr marL="216000" indent="-216000">
              <a:lnSpc>
                <a:spcPct val="100000"/>
              </a:lnSpc>
            </a:pPr>
            <a:r>
              <a:rPr lang="en-US" sz="1200" b="0" strike="noStrike" spc="-1">
                <a:solidFill>
                  <a:srgbClr val="000000"/>
                </a:solidFill>
                <a:latin typeface="+mn-lt"/>
                <a:ea typeface="+mn-ea"/>
              </a:rPr>
              <a:t>1. CPE: NTP version &lt;=4.2.7 is vulnerable</a:t>
            </a:r>
            <a:endParaRPr lang="en-US" sz="1200" b="0" strike="noStrike" spc="-1">
              <a:latin typeface="Arial"/>
            </a:endParaRPr>
          </a:p>
          <a:p>
            <a:pPr marL="216000" indent="-216000">
              <a:lnSpc>
                <a:spcPct val="100000"/>
              </a:lnSpc>
            </a:pPr>
            <a:r>
              <a:rPr lang="en-US" sz="1200" b="0" strike="noStrike" spc="-1">
                <a:solidFill>
                  <a:srgbClr val="000000"/>
                </a:solidFill>
                <a:latin typeface="+mn-lt"/>
                <a:ea typeface="+mn-ea"/>
              </a:rPr>
              <a:t>2. CWE: The weakness is CWE-20: Input Validation. Why? The request is forged in such a way that the response will be sent to another IP address as the requestor’s.</a:t>
            </a:r>
            <a:endParaRPr lang="en-US" sz="1200" b="0" strike="noStrike" spc="-1">
              <a:latin typeface="Arial"/>
            </a:endParaRPr>
          </a:p>
          <a:p>
            <a:pPr marL="216000" indent="-216000">
              <a:lnSpc>
                <a:spcPct val="100000"/>
              </a:lnSpc>
            </a:pPr>
            <a:r>
              <a:rPr lang="en-US" sz="1200" b="0" strike="noStrike" spc="-1">
                <a:solidFill>
                  <a:srgbClr val="000000"/>
                </a:solidFill>
                <a:latin typeface="+mn-lt"/>
                <a:ea typeface="+mn-ea"/>
              </a:rPr>
              <a:t>3. CVE: CVE-2013-5211: Because there is a weakness that can be exploited, it has been classified as vulnerability. In year 2013, it was assigned the number 5211.</a:t>
            </a:r>
            <a:endParaRPr lang="en-US" sz="1200" b="0" strike="noStrike" spc="-1">
              <a:latin typeface="Arial"/>
            </a:endParaRPr>
          </a:p>
          <a:p>
            <a:r>
              <a:rPr lang="en-US" sz="1200" b="0" strike="noStrike" spc="-1">
                <a:solidFill>
                  <a:srgbClr val="000000"/>
                </a:solidFill>
                <a:latin typeface="+mn-lt"/>
                <a:ea typeface="+mn-ea"/>
              </a:rPr>
              <a:t>4. CVSS: A CVSS 5.0, which consists of several metrics, is considered as “Medium” (risk factor).</a:t>
            </a:r>
            <a:endParaRPr lang="en-US" sz="1200" b="0" strike="noStrike" spc="-1">
              <a:latin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PlaceHolder 1"/>
          <p:cNvSpPr>
            <a:spLocks noGrp="1" noRot="1" noChangeAspect="1"/>
          </p:cNvSpPr>
          <p:nvPr>
            <p:ph type="sldImg"/>
          </p:nvPr>
        </p:nvSpPr>
        <p:spPr>
          <a:xfrm>
            <a:off x="217488" y="812800"/>
            <a:ext cx="7124700" cy="4008438"/>
          </a:xfrm>
          <a:prstGeom prst="rect">
            <a:avLst/>
          </a:prstGeom>
        </p:spPr>
      </p:sp>
      <p:sp>
        <p:nvSpPr>
          <p:cNvPr id="772" name="PlaceHolder 2"/>
          <p:cNvSpPr>
            <a:spLocks noGrp="1"/>
          </p:cNvSpPr>
          <p:nvPr>
            <p:ph type="body"/>
          </p:nvPr>
        </p:nvSpPr>
        <p:spPr>
          <a:xfrm>
            <a:off x="756000" y="5078520"/>
            <a:ext cx="6047640" cy="5191920"/>
          </a:xfrm>
          <a:prstGeom prst="rect">
            <a:avLst/>
          </a:prstGeom>
        </p:spPr>
        <p:txBody>
          <a:bodyPr lIns="0" tIns="0" rIns="0" bIns="0"/>
          <a:lstStyle/>
          <a:p>
            <a:r>
              <a:rPr lang="en-US" sz="1200" b="0" strike="noStrike" spc="-1" dirty="0">
                <a:solidFill>
                  <a:srgbClr val="000000"/>
                </a:solidFill>
                <a:latin typeface="+mn-lt"/>
                <a:ea typeface="+mn-ea"/>
              </a:rPr>
              <a:t>Since the NTP </a:t>
            </a:r>
            <a:r>
              <a:rPr lang="en-US" sz="1200" b="0" strike="noStrike" spc="-1" dirty="0" err="1">
                <a:solidFill>
                  <a:srgbClr val="000000"/>
                </a:solidFill>
                <a:latin typeface="+mn-lt"/>
                <a:ea typeface="+mn-ea"/>
              </a:rPr>
              <a:t>monlist</a:t>
            </a:r>
            <a:r>
              <a:rPr lang="en-US" sz="1200" b="0" strike="noStrike" spc="-1" dirty="0">
                <a:solidFill>
                  <a:srgbClr val="000000"/>
                </a:solidFill>
                <a:latin typeface="+mn-lt"/>
                <a:ea typeface="+mn-ea"/>
              </a:rPr>
              <a:t> vulnerability bases on the weakness CWE-20, </a:t>
            </a:r>
            <a:endParaRPr lang="en-US" sz="1200" b="0" strike="noStrike" spc="-1" dirty="0">
              <a:latin typeface="Arial"/>
            </a:endParaRPr>
          </a:p>
          <a:p>
            <a:r>
              <a:rPr lang="en-US" sz="1200" b="0" strike="noStrike" spc="-1" dirty="0">
                <a:solidFill>
                  <a:srgbClr val="000000"/>
                </a:solidFill>
                <a:latin typeface="+mn-lt"/>
                <a:ea typeface="+mn-ea"/>
              </a:rPr>
              <a:t>we use it here for further illustration of a weakness. </a:t>
            </a:r>
            <a:endParaRPr lang="en-US" sz="1200" b="0" strike="noStrike" spc="-1" dirty="0">
              <a:latin typeface="Arial"/>
            </a:endParaRPr>
          </a:p>
          <a:p>
            <a:r>
              <a:rPr lang="en-US" sz="1200" b="0" strike="noStrike" spc="-1" dirty="0">
                <a:solidFill>
                  <a:srgbClr val="000000"/>
                </a:solidFill>
                <a:latin typeface="+mn-lt"/>
                <a:ea typeface="+mn-ea"/>
              </a:rPr>
              <a:t>Also, the illustration is quite funny (Source: unknown). </a:t>
            </a:r>
            <a:endParaRPr lang="en-US" sz="1200" b="0" strike="noStrike" spc="-1" dirty="0">
              <a:latin typeface="Arial"/>
            </a:endParaRPr>
          </a:p>
          <a:p>
            <a:r>
              <a:rPr lang="en-US" sz="1200" b="0" strike="noStrike" spc="-1" dirty="0">
                <a:solidFill>
                  <a:srgbClr val="000000"/>
                </a:solidFill>
                <a:latin typeface="+mn-lt"/>
                <a:ea typeface="+mn-ea"/>
              </a:rPr>
              <a:t>This picture shows a weakness that is exploitable (=vulnerability) as clear as possible.</a:t>
            </a:r>
            <a:endParaRPr lang="en-US" sz="1200" b="0" strike="noStrike" spc="-1" dirty="0">
              <a:latin typeface="Arial"/>
            </a:endParaRPr>
          </a:p>
          <a:p>
            <a:pPr>
              <a:lnSpc>
                <a:spcPct val="100000"/>
              </a:lnSpc>
            </a:pPr>
            <a:r>
              <a:rPr lang="en-US" sz="1200" b="0" strike="noStrike" spc="-1" dirty="0">
                <a:solidFill>
                  <a:srgbClr val="000000"/>
                </a:solidFill>
                <a:latin typeface="+mn-lt"/>
                <a:ea typeface="+mn-ea"/>
              </a:rPr>
              <a:t>The input field “Qty” is not properly checked: even if it checks for integers, a negative integer is invalid in the context the value is used – namely as a quantity. This is the weakness.</a:t>
            </a:r>
            <a:endParaRPr lang="en-US" sz="1200" b="0" strike="noStrike" spc="-1" dirty="0">
              <a:latin typeface="Arial"/>
            </a:endParaRPr>
          </a:p>
          <a:p>
            <a:pPr>
              <a:lnSpc>
                <a:spcPct val="100000"/>
              </a:lnSpc>
            </a:pPr>
            <a:r>
              <a:rPr lang="en-US" sz="1200" b="0" strike="noStrike" spc="-1" dirty="0">
                <a:solidFill>
                  <a:srgbClr val="000000"/>
                </a:solidFill>
                <a:latin typeface="+mn-lt"/>
                <a:ea typeface="+mn-ea"/>
              </a:rPr>
              <a:t>As a consequence, the price gets negative: the weakness thus is exploitable: integrity is violated. </a:t>
            </a:r>
            <a:endParaRPr lang="en-US" sz="1200" b="0" strike="noStrike" spc="-1" dirty="0">
              <a:latin typeface="Arial"/>
            </a:endParaRPr>
          </a:p>
          <a:p>
            <a:r>
              <a:rPr lang="en-US" sz="1200" b="0" strike="noStrike" spc="-1" dirty="0">
                <a:solidFill>
                  <a:srgbClr val="000000"/>
                </a:solidFill>
                <a:latin typeface="+mn-lt"/>
                <a:ea typeface="+mn-ea"/>
              </a:rPr>
              <a:t>It could go even so far as to credit the price to the hacker’s credit card. Now, this would be a nasty vulnerability.</a:t>
            </a:r>
            <a:endParaRPr lang="en-US" sz="1200" b="0" strike="noStrike" spc="-1" dirty="0">
              <a:latin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PlaceHolder 1"/>
          <p:cNvSpPr>
            <a:spLocks noGrp="1" noRot="1" noChangeAspect="1"/>
          </p:cNvSpPr>
          <p:nvPr>
            <p:ph type="sldImg"/>
          </p:nvPr>
        </p:nvSpPr>
        <p:spPr>
          <a:xfrm>
            <a:off x="217488" y="812800"/>
            <a:ext cx="7124700" cy="4008438"/>
          </a:xfrm>
          <a:prstGeom prst="rect">
            <a:avLst/>
          </a:prstGeom>
        </p:spPr>
      </p:sp>
      <p:sp>
        <p:nvSpPr>
          <p:cNvPr id="774" name="PlaceHolder 2"/>
          <p:cNvSpPr>
            <a:spLocks noGrp="1"/>
          </p:cNvSpPr>
          <p:nvPr>
            <p:ph type="body"/>
          </p:nvPr>
        </p:nvSpPr>
        <p:spPr>
          <a:xfrm>
            <a:off x="756000" y="5078520"/>
            <a:ext cx="6047640" cy="5191920"/>
          </a:xfrm>
          <a:prstGeom prst="rect">
            <a:avLst/>
          </a:prstGeom>
        </p:spPr>
        <p:txBody>
          <a:bodyPr lIns="0" tIns="0" rIns="0" bIns="0"/>
          <a:lstStyle/>
          <a:p>
            <a:r>
              <a:rPr lang="en-US" sz="1200" b="0" strike="noStrike" spc="-1" dirty="0">
                <a:solidFill>
                  <a:srgbClr val="000000"/>
                </a:solidFill>
                <a:latin typeface="+mn-lt"/>
                <a:ea typeface="+mn-ea"/>
              </a:rPr>
              <a:t>Gain an understanding of a SQL injection vulnerability.</a:t>
            </a:r>
            <a:endParaRPr lang="en-US" sz="1200" b="0" strike="noStrike" spc="-1" dirty="0">
              <a:latin typeface="Arial"/>
            </a:endParaRPr>
          </a:p>
          <a:p>
            <a:r>
              <a:rPr lang="en-US" sz="1200" b="0" strike="noStrike" spc="-1" dirty="0">
                <a:solidFill>
                  <a:srgbClr val="000000"/>
                </a:solidFill>
                <a:latin typeface="+mn-lt"/>
                <a:ea typeface="+mn-ea"/>
              </a:rPr>
              <a:t> </a:t>
            </a:r>
            <a:endParaRPr lang="en-US" sz="1200" b="0" strike="noStrike" spc="-1" dirty="0">
              <a:latin typeface="Arial"/>
            </a:endParaRPr>
          </a:p>
          <a:p>
            <a:r>
              <a:rPr lang="en-US" sz="1200" b="0" strike="noStrike" spc="-1" dirty="0">
                <a:solidFill>
                  <a:srgbClr val="000000"/>
                </a:solidFill>
                <a:latin typeface="+mn-lt"/>
                <a:ea typeface="+mn-ea"/>
              </a:rPr>
              <a:t>In the previous example, a SQL injection vulnerability has been exploited. </a:t>
            </a:r>
            <a:endParaRPr lang="en-US" sz="1200" b="0" strike="noStrike" spc="-1" dirty="0">
              <a:latin typeface="Arial"/>
            </a:endParaRPr>
          </a:p>
          <a:p>
            <a:r>
              <a:rPr lang="en-US" sz="1200" b="0" strike="noStrike" spc="-1" dirty="0">
                <a:solidFill>
                  <a:srgbClr val="000000"/>
                </a:solidFill>
                <a:latin typeface="+mn-lt"/>
                <a:ea typeface="+mn-ea"/>
              </a:rPr>
              <a:t>But how does it work? First, the technical details, then a demonstration.</a:t>
            </a:r>
            <a:r>
              <a:rPr lang="en-US" sz="2000" b="0" strike="noStrike" spc="-1" dirty="0">
                <a:solidFill>
                  <a:srgbClr val="000000"/>
                </a:solidFill>
                <a:latin typeface="+mn-lt"/>
                <a:ea typeface="+mn-ea"/>
              </a:rPr>
              <a:t> </a:t>
            </a:r>
            <a:endParaRPr lang="en-US" sz="2000" b="0" strike="noStrike" spc="-1" dirty="0">
              <a:latin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PlaceHolder 1"/>
          <p:cNvSpPr>
            <a:spLocks noGrp="1" noRot="1" noChangeAspect="1"/>
          </p:cNvSpPr>
          <p:nvPr>
            <p:ph type="sldImg"/>
          </p:nvPr>
        </p:nvSpPr>
        <p:spPr>
          <a:xfrm>
            <a:off x="217488" y="812800"/>
            <a:ext cx="7124700" cy="4008438"/>
          </a:xfrm>
          <a:prstGeom prst="rect">
            <a:avLst/>
          </a:prstGeom>
        </p:spPr>
      </p:sp>
      <p:sp>
        <p:nvSpPr>
          <p:cNvPr id="776" name="PlaceHolder 2"/>
          <p:cNvSpPr>
            <a:spLocks noGrp="1"/>
          </p:cNvSpPr>
          <p:nvPr>
            <p:ph type="body"/>
          </p:nvPr>
        </p:nvSpPr>
        <p:spPr>
          <a:xfrm>
            <a:off x="756000" y="5078520"/>
            <a:ext cx="6047640" cy="5191920"/>
          </a:xfrm>
          <a:prstGeom prst="rect">
            <a:avLst/>
          </a:prstGeom>
        </p:spPr>
        <p:txBody>
          <a:bodyPr lIns="0" tIns="0" rIns="0" bIns="0"/>
          <a:lstStyle/>
          <a:p>
            <a:endParaRPr lang="en-US" sz="1600" b="0" strike="noStrike" spc="-1" dirty="0">
              <a:latin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PlaceHolder 1"/>
          <p:cNvSpPr>
            <a:spLocks noGrp="1" noRot="1" noChangeAspect="1"/>
          </p:cNvSpPr>
          <p:nvPr>
            <p:ph type="sldImg"/>
          </p:nvPr>
        </p:nvSpPr>
        <p:spPr>
          <a:xfrm>
            <a:off x="217488" y="812800"/>
            <a:ext cx="7124700" cy="4008438"/>
          </a:xfrm>
          <a:prstGeom prst="rect">
            <a:avLst/>
          </a:prstGeom>
        </p:spPr>
      </p:sp>
      <p:sp>
        <p:nvSpPr>
          <p:cNvPr id="778" name="PlaceHolder 2"/>
          <p:cNvSpPr>
            <a:spLocks noGrp="1"/>
          </p:cNvSpPr>
          <p:nvPr>
            <p:ph type="body"/>
          </p:nvPr>
        </p:nvSpPr>
        <p:spPr>
          <a:xfrm>
            <a:off x="756000" y="5078520"/>
            <a:ext cx="6047640" cy="5474880"/>
          </a:xfrm>
          <a:prstGeom prst="rect">
            <a:avLst/>
          </a:prstGeom>
        </p:spPr>
        <p:txBody>
          <a:bodyPr lIns="0" tIns="0" rIns="0" bIns="0"/>
          <a:lstStyle/>
          <a:p>
            <a:r>
              <a:rPr lang="en-US" sz="1050" b="0" strike="noStrike" spc="-1" dirty="0">
                <a:latin typeface="Arial"/>
              </a:rPr>
              <a:t>Play the video in the movie folder, students </a:t>
            </a:r>
            <a:r>
              <a:rPr lang="en-US" sz="1050" b="0" strike="noStrike" spc="-1" dirty="0" err="1">
                <a:latin typeface="Arial"/>
              </a:rPr>
              <a:t>homeworks</a:t>
            </a:r>
            <a:r>
              <a:rPr lang="en-US" sz="1050" b="0" strike="noStrike" spc="-1" dirty="0">
                <a:latin typeface="Arial"/>
              </a:rPr>
              <a:t> http://testfire.net/</a:t>
            </a:r>
          </a:p>
          <a:p>
            <a:r>
              <a:rPr lang="en-US" sz="1050" b="0" strike="noStrike" spc="-1" dirty="0">
                <a:latin typeface="Arial"/>
              </a:rPr>
              <a:t>Video duration: 1:35</a:t>
            </a:r>
          </a:p>
          <a:p>
            <a:endParaRPr lang="en-US" sz="1050" b="0" strike="noStrike" spc="-1" dirty="0">
              <a:latin typeface="Arial"/>
            </a:endParaRPr>
          </a:p>
          <a:p>
            <a:r>
              <a:rPr lang="en-US" sz="1050" b="0" strike="noStrike" spc="-1" dirty="0">
                <a:latin typeface="Arial"/>
              </a:rPr>
              <a:t>0:00 The </a:t>
            </a:r>
            <a:r>
              <a:rPr lang="en-US" sz="1050" b="0" strike="noStrike" spc="-1" dirty="0" err="1">
                <a:latin typeface="Arial"/>
              </a:rPr>
              <a:t>AltoroMutual</a:t>
            </a:r>
            <a:r>
              <a:rPr lang="en-US" sz="1050" b="0" strike="noStrike" spc="-1" dirty="0">
                <a:latin typeface="Arial"/>
              </a:rPr>
              <a:t> bank provides online banking services. </a:t>
            </a:r>
          </a:p>
          <a:p>
            <a:r>
              <a:rPr lang="en-US" sz="1050" b="0" strike="noStrike" spc="-1" dirty="0">
                <a:latin typeface="Arial"/>
              </a:rPr>
              <a:t>Access is granted by single factor authentication: Username and Password.</a:t>
            </a:r>
          </a:p>
          <a:p>
            <a:endParaRPr lang="en-US" sz="1050" b="0" strike="noStrike" spc="-1" dirty="0">
              <a:latin typeface="Arial"/>
            </a:endParaRPr>
          </a:p>
          <a:p>
            <a:r>
              <a:rPr lang="en-US" sz="1050" b="0" strike="noStrike" spc="-1" dirty="0">
                <a:latin typeface="Arial"/>
              </a:rPr>
              <a:t>0:06 We have no further information. </a:t>
            </a:r>
          </a:p>
          <a:p>
            <a:r>
              <a:rPr lang="en-US" sz="1050" b="0" strike="noStrike" spc="-1" dirty="0">
                <a:latin typeface="Arial"/>
              </a:rPr>
              <a:t>Let us start with an arbitrary name “Hans” and Password “</a:t>
            </a:r>
            <a:r>
              <a:rPr lang="en-US" sz="1050" b="0" strike="noStrike" spc="-1" dirty="0" err="1">
                <a:latin typeface="Arial"/>
              </a:rPr>
              <a:t>Blup</a:t>
            </a:r>
            <a:r>
              <a:rPr lang="en-US" sz="1050" b="0" strike="noStrike" spc="-1" dirty="0">
                <a:latin typeface="Arial"/>
              </a:rPr>
              <a:t>”.</a:t>
            </a:r>
          </a:p>
          <a:p>
            <a:endParaRPr lang="en-US" sz="1050" b="0" strike="noStrike" spc="-1" dirty="0">
              <a:latin typeface="Arial"/>
            </a:endParaRPr>
          </a:p>
          <a:p>
            <a:r>
              <a:rPr lang="en-US" sz="1050" b="0" strike="noStrike" spc="-1" dirty="0">
                <a:latin typeface="Arial"/>
              </a:rPr>
              <a:t>0:13 Of course, the login attempt failed. </a:t>
            </a:r>
          </a:p>
          <a:p>
            <a:r>
              <a:rPr lang="en-US" sz="1050" b="0" strike="noStrike" spc="-1" dirty="0">
                <a:latin typeface="Arial"/>
              </a:rPr>
              <a:t>We now that a ‘ is a character which should be escaped. </a:t>
            </a:r>
          </a:p>
          <a:p>
            <a:r>
              <a:rPr lang="en-US" sz="1050" b="0" strike="noStrike" spc="-1" dirty="0">
                <a:latin typeface="Arial"/>
              </a:rPr>
              <a:t>Let us try appending it at the Password and seeing what happens.</a:t>
            </a:r>
          </a:p>
          <a:p>
            <a:endParaRPr lang="en-US" sz="1050" b="0" strike="noStrike" spc="-1" dirty="0">
              <a:latin typeface="Arial"/>
            </a:endParaRPr>
          </a:p>
          <a:p>
            <a:r>
              <a:rPr lang="en-US" sz="1050" b="0" strike="noStrike" spc="-1" dirty="0">
                <a:latin typeface="Arial"/>
              </a:rPr>
              <a:t>0:25 We get a very useful error message: </a:t>
            </a:r>
          </a:p>
          <a:p>
            <a:r>
              <a:rPr lang="en-US" sz="1050" b="0" strike="noStrike" spc="-1" dirty="0">
                <a:latin typeface="Arial"/>
              </a:rPr>
              <a:t>we see the resulting SQL query. </a:t>
            </a:r>
          </a:p>
          <a:p>
            <a:r>
              <a:rPr lang="en-US" sz="1050" b="0" strike="noStrike" spc="-1" dirty="0">
                <a:latin typeface="Arial"/>
              </a:rPr>
              <a:t>With this web application there are two problems: </a:t>
            </a:r>
          </a:p>
          <a:p>
            <a:r>
              <a:rPr lang="en-US" sz="1050" b="0" strike="noStrike" spc="-1" dirty="0">
                <a:latin typeface="Arial"/>
              </a:rPr>
              <a:t>Escape characters such as ‘, </a:t>
            </a:r>
          </a:p>
          <a:p>
            <a:r>
              <a:rPr lang="en-US" sz="1050" b="0" strike="noStrike" spc="-1" dirty="0">
                <a:latin typeface="Arial"/>
              </a:rPr>
              <a:t>2. On production system do not show debugging information.</a:t>
            </a:r>
          </a:p>
          <a:p>
            <a:endParaRPr lang="en-US" sz="1050" b="0" strike="noStrike" spc="-1" dirty="0">
              <a:latin typeface="Arial"/>
            </a:endParaRPr>
          </a:p>
          <a:p>
            <a:r>
              <a:rPr lang="en-US" sz="1050" b="0" strike="noStrike" spc="-1" dirty="0">
                <a:latin typeface="Arial"/>
              </a:rPr>
              <a:t>0:36 Let us try again – this time we are going to construct a correct SQL query. </a:t>
            </a:r>
          </a:p>
          <a:p>
            <a:r>
              <a:rPr lang="en-US" sz="1050" b="0" strike="noStrike" spc="-1" dirty="0">
                <a:latin typeface="Arial"/>
              </a:rPr>
              <a:t>The username is “Hans” again, but the password will be chosen as we learned. </a:t>
            </a:r>
          </a:p>
          <a:p>
            <a:r>
              <a:rPr lang="en-US" sz="1050" b="0" strike="noStrike" spc="-1" dirty="0">
                <a:latin typeface="Arial"/>
              </a:rPr>
              <a:t>The resulting SQL query will be:</a:t>
            </a:r>
          </a:p>
          <a:p>
            <a:r>
              <a:rPr lang="en-US" sz="1050" b="0" strike="noStrike" spc="-1" dirty="0">
                <a:latin typeface="Arial"/>
              </a:rPr>
              <a:t> </a:t>
            </a:r>
          </a:p>
          <a:p>
            <a:r>
              <a:rPr lang="en-US" sz="1050" b="0" strike="noStrike" spc="-1" dirty="0">
                <a:latin typeface="Arial"/>
              </a:rPr>
              <a:t>username = 'Hans' AND password = '</a:t>
            </a:r>
            <a:r>
              <a:rPr lang="en-US" sz="1050" b="0" strike="noStrike" spc="-1" dirty="0" err="1">
                <a:latin typeface="Arial"/>
              </a:rPr>
              <a:t>Blup</a:t>
            </a:r>
            <a:r>
              <a:rPr lang="en-US" sz="1050" b="0" strike="noStrike" spc="-1" dirty="0">
                <a:latin typeface="Arial"/>
              </a:rPr>
              <a:t>' OR '1'='1'</a:t>
            </a:r>
          </a:p>
          <a:p>
            <a:r>
              <a:rPr lang="en-US" sz="1050" b="0" strike="noStrike" spc="-1" dirty="0">
                <a:latin typeface="Arial"/>
              </a:rPr>
              <a:t> </a:t>
            </a:r>
          </a:p>
          <a:p>
            <a:r>
              <a:rPr lang="en-US" sz="1050" b="0" strike="noStrike" spc="-1" dirty="0">
                <a:latin typeface="Arial"/>
              </a:rPr>
              <a:t>We copy paste the password from the username field and …Login</a:t>
            </a:r>
          </a:p>
          <a:p>
            <a:r>
              <a:rPr lang="en-US" sz="1050" b="0" strike="noStrike" spc="-1" dirty="0">
                <a:latin typeface="Arial"/>
              </a:rPr>
              <a:t> </a:t>
            </a:r>
          </a:p>
          <a:p>
            <a:r>
              <a:rPr lang="en-US" sz="1050" b="0" strike="noStrike" spc="-1" dirty="0">
                <a:latin typeface="Arial"/>
              </a:rPr>
              <a:t>1:05 We are in. There are surprises here: </a:t>
            </a:r>
          </a:p>
          <a:p>
            <a:r>
              <a:rPr lang="en-US" sz="1050" b="0" strike="noStrike" spc="-1" dirty="0">
                <a:latin typeface="Arial"/>
              </a:rPr>
              <a:t>1. We did log in with a username that is not in the system. </a:t>
            </a:r>
          </a:p>
          <a:p>
            <a:r>
              <a:rPr lang="en-US" sz="1050" b="0" strike="noStrike" spc="-1" dirty="0">
                <a:latin typeface="Arial"/>
              </a:rPr>
              <a:t>2. We are the user “Admin”. </a:t>
            </a:r>
          </a:p>
          <a:p>
            <a:r>
              <a:rPr lang="en-US" sz="1050" b="0" strike="noStrike" spc="-1" dirty="0">
                <a:latin typeface="Arial"/>
              </a:rPr>
              <a:t>This is due to the fact that it is not entirely clear </a:t>
            </a:r>
          </a:p>
          <a:p>
            <a:r>
              <a:rPr lang="en-US" sz="1050" b="0" strike="noStrike" spc="-1" dirty="0">
                <a:latin typeface="Arial"/>
              </a:rPr>
              <a:t>what the web application is doing with results from the SQL query.</a:t>
            </a:r>
          </a:p>
          <a:p>
            <a:endParaRPr lang="en-US" sz="1050" b="0" strike="noStrike" spc="-1" dirty="0">
              <a:latin typeface="Arial"/>
            </a:endParaRPr>
          </a:p>
          <a:p>
            <a:r>
              <a:rPr lang="en-US" sz="1050" b="0" strike="noStrike" spc="-1" dirty="0">
                <a:latin typeface="Arial"/>
              </a:rPr>
              <a:t>1:15 As “Admin” we have access to certain functions,</a:t>
            </a:r>
          </a:p>
          <a:p>
            <a:r>
              <a:rPr lang="en-US" sz="1050" b="0" strike="noStrike" spc="-1" dirty="0">
                <a:latin typeface="Arial"/>
              </a:rPr>
              <a:t> such as list the users and change their passwords.</a:t>
            </a:r>
          </a:p>
          <a:p>
            <a:endParaRPr lang="en-US" sz="1050" b="0" strike="noStrike" spc="-1" dirty="0">
              <a:latin typeface="Arial"/>
            </a:endParaRPr>
          </a:p>
          <a:p>
            <a:r>
              <a:rPr lang="en-US" sz="1050" b="0" strike="noStrike" spc="-1" dirty="0">
                <a:latin typeface="Arial"/>
              </a:rPr>
              <a:t>1:33 We sign off and login as “</a:t>
            </a:r>
            <a:r>
              <a:rPr lang="en-US" sz="1050" b="0" strike="noStrike" spc="-1" dirty="0" err="1">
                <a:latin typeface="Arial"/>
              </a:rPr>
              <a:t>CClay</a:t>
            </a:r>
            <a:r>
              <a:rPr lang="en-US" sz="1050" b="0" strike="noStrike" spc="-1" dirty="0">
                <a:latin typeface="Arial"/>
              </a:rPr>
              <a:t>” …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PlaceHolder 1"/>
          <p:cNvSpPr>
            <a:spLocks noGrp="1" noRot="1" noChangeAspect="1"/>
          </p:cNvSpPr>
          <p:nvPr>
            <p:ph type="sldImg"/>
          </p:nvPr>
        </p:nvSpPr>
        <p:spPr>
          <a:xfrm>
            <a:off x="217488" y="812800"/>
            <a:ext cx="7124700" cy="4008438"/>
          </a:xfrm>
          <a:prstGeom prst="rect">
            <a:avLst/>
          </a:prstGeom>
        </p:spPr>
      </p:sp>
      <p:sp>
        <p:nvSpPr>
          <p:cNvPr id="780" name="PlaceHolder 2"/>
          <p:cNvSpPr>
            <a:spLocks noGrp="1"/>
          </p:cNvSpPr>
          <p:nvPr>
            <p:ph type="body"/>
          </p:nvPr>
        </p:nvSpPr>
        <p:spPr>
          <a:xfrm>
            <a:off x="756000" y="5078520"/>
            <a:ext cx="6047640" cy="5191920"/>
          </a:xfrm>
          <a:prstGeom prst="rect">
            <a:avLst/>
          </a:prstGeom>
        </p:spPr>
        <p:txBody>
          <a:bodyPr lIns="0" tIns="0" rIns="0" bIns="0"/>
          <a:lstStyle/>
          <a:p>
            <a:r>
              <a:rPr lang="en-US" sz="1200" b="0" strike="noStrike" spc="-1" dirty="0">
                <a:solidFill>
                  <a:srgbClr val="000000"/>
                </a:solidFill>
                <a:latin typeface="+mn-lt"/>
                <a:ea typeface="+mn-ea"/>
              </a:rPr>
              <a:t>Gain an understanding of a Cross Site Scripting vulnerability.</a:t>
            </a:r>
            <a:endParaRPr lang="en-US" sz="1200" b="0" strike="noStrike" spc="-1" dirty="0">
              <a:latin typeface="Arial"/>
            </a:endParaRPr>
          </a:p>
          <a:p>
            <a:r>
              <a:rPr lang="en-US" sz="1200" b="0" strike="noStrike" spc="-1" dirty="0">
                <a:solidFill>
                  <a:srgbClr val="000000"/>
                </a:solidFill>
                <a:latin typeface="+mn-lt"/>
                <a:ea typeface="+mn-ea"/>
              </a:rPr>
              <a:t> </a:t>
            </a:r>
            <a:endParaRPr lang="en-US" sz="1200" b="0" strike="noStrike" spc="-1" dirty="0">
              <a:latin typeface="Arial"/>
            </a:endParaRPr>
          </a:p>
          <a:p>
            <a:r>
              <a:rPr lang="en-US" sz="1200" b="0" strike="noStrike" spc="-1" dirty="0">
                <a:solidFill>
                  <a:srgbClr val="000000"/>
                </a:solidFill>
                <a:latin typeface="+mn-lt"/>
                <a:ea typeface="+mn-ea"/>
              </a:rPr>
              <a:t>The user-supplied value in this case is </a:t>
            </a:r>
            <a:r>
              <a:rPr lang="en-US" sz="1200" b="0" i="1" strike="noStrike" spc="-1" dirty="0">
                <a:solidFill>
                  <a:srgbClr val="000000"/>
                </a:solidFill>
                <a:latin typeface="+mn-lt"/>
                <a:ea typeface="+mn-ea"/>
              </a:rPr>
              <a:t>test</a:t>
            </a:r>
            <a:r>
              <a:rPr lang="en-US" sz="1200" b="0" strike="noStrike" spc="-1" dirty="0">
                <a:solidFill>
                  <a:srgbClr val="000000"/>
                </a:solidFill>
                <a:latin typeface="+mn-lt"/>
                <a:ea typeface="+mn-ea"/>
              </a:rPr>
              <a:t>. </a:t>
            </a:r>
            <a:endParaRPr lang="en-US" sz="1200" b="0" strike="noStrike" spc="-1" dirty="0">
              <a:latin typeface="Arial"/>
            </a:endParaRPr>
          </a:p>
          <a:p>
            <a:r>
              <a:rPr lang="en-US" sz="1200" b="0" strike="noStrike" spc="-1" dirty="0">
                <a:solidFill>
                  <a:srgbClr val="000000"/>
                </a:solidFill>
                <a:latin typeface="+mn-lt"/>
                <a:ea typeface="+mn-ea"/>
              </a:rPr>
              <a:t>The result page shows the user-supplied value as it</a:t>
            </a:r>
            <a:endParaRPr lang="en-US" sz="1200" b="0" strike="noStrike" spc="-1" dirty="0">
              <a:latin typeface="Arial"/>
            </a:endParaRPr>
          </a:p>
          <a:p>
            <a:r>
              <a:rPr lang="en-US" sz="1200" b="0" strike="noStrike" spc="-1" dirty="0">
                <a:solidFill>
                  <a:srgbClr val="000000"/>
                </a:solidFill>
                <a:latin typeface="+mn-lt"/>
                <a:ea typeface="+mn-ea"/>
              </a:rPr>
              <a:t> has been provided by the user, so to say as a </a:t>
            </a:r>
            <a:r>
              <a:rPr lang="en-US" sz="1200" b="0" i="1" strike="noStrike" spc="-1" dirty="0">
                <a:solidFill>
                  <a:srgbClr val="000000"/>
                </a:solidFill>
                <a:latin typeface="+mn-lt"/>
                <a:ea typeface="+mn-ea"/>
              </a:rPr>
              <a:t>reflection</a:t>
            </a:r>
            <a:r>
              <a:rPr lang="en-US" sz="1200" b="0" strike="noStrike" spc="-1" dirty="0">
                <a:solidFill>
                  <a:srgbClr val="000000"/>
                </a:solidFill>
                <a:latin typeface="+mn-lt"/>
                <a:ea typeface="+mn-ea"/>
              </a:rPr>
              <a:t>. </a:t>
            </a:r>
            <a:endParaRPr lang="en-US" sz="1200" b="0" strike="noStrike" spc="-1" dirty="0">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PlaceHolder 1"/>
          <p:cNvSpPr>
            <a:spLocks noGrp="1" noRot="1" noChangeAspect="1"/>
          </p:cNvSpPr>
          <p:nvPr>
            <p:ph type="sldImg"/>
          </p:nvPr>
        </p:nvSpPr>
        <p:spPr>
          <a:xfrm>
            <a:off x="217488" y="812800"/>
            <a:ext cx="7124700" cy="4008438"/>
          </a:xfrm>
          <a:prstGeom prst="rect">
            <a:avLst/>
          </a:prstGeom>
        </p:spPr>
      </p:sp>
      <p:sp>
        <p:nvSpPr>
          <p:cNvPr id="660" name="PlaceHolder 2"/>
          <p:cNvSpPr>
            <a:spLocks noGrp="1"/>
          </p:cNvSpPr>
          <p:nvPr>
            <p:ph type="body"/>
          </p:nvPr>
        </p:nvSpPr>
        <p:spPr>
          <a:xfrm>
            <a:off x="756000" y="5078520"/>
            <a:ext cx="6047640" cy="2266920"/>
          </a:xfrm>
          <a:prstGeom prst="rect">
            <a:avLst/>
          </a:prstGeom>
        </p:spPr>
        <p:txBody>
          <a:bodyPr lIns="0" tIns="0" rIns="0" bIns="0"/>
          <a:lstStyle/>
          <a:p>
            <a:r>
              <a:rPr lang="en-US" sz="2000" b="0" strike="noStrike" spc="-1" dirty="0">
                <a:latin typeface="Arial"/>
              </a:rPr>
              <a:t>Let’s do a APT, what do we need? On Flipchart</a:t>
            </a:r>
          </a:p>
          <a:p>
            <a:endParaRPr lang="en-US" sz="2000" b="0" strike="noStrike" spc="-1" dirty="0">
              <a:latin typeface="Arial"/>
            </a:endParaRPr>
          </a:p>
          <a:p>
            <a:r>
              <a:rPr lang="en-US" sz="2000" b="0" strike="noStrike" spc="-1" dirty="0">
                <a:latin typeface="Arial"/>
              </a:rPr>
              <a:t>From a structural point of view, Penetration Testing is quite similar (see PTES Guidelines)</a:t>
            </a:r>
          </a:p>
          <a:p>
            <a:endParaRPr lang="en-US" sz="2000" b="0" strike="noStrike" spc="-1" dirty="0">
              <a:latin typeface="Arial"/>
            </a:endParaRPr>
          </a:p>
          <a:p>
            <a:r>
              <a:rPr lang="en-US" sz="2000" b="0" strike="noStrike" spc="-1" dirty="0">
                <a:latin typeface="Arial"/>
              </a:rPr>
              <a:t>Use Elements from Threat Landscape to built an APT, like: Phishing to get an account/foothold etc. at the end it could be cyberespionage</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PlaceHolder 1"/>
          <p:cNvSpPr>
            <a:spLocks noGrp="1" noRot="1" noChangeAspect="1"/>
          </p:cNvSpPr>
          <p:nvPr>
            <p:ph type="sldImg"/>
          </p:nvPr>
        </p:nvSpPr>
        <p:spPr>
          <a:xfrm>
            <a:off x="217488" y="812800"/>
            <a:ext cx="7124700" cy="4008438"/>
          </a:xfrm>
          <a:prstGeom prst="rect">
            <a:avLst/>
          </a:prstGeom>
        </p:spPr>
      </p:sp>
      <p:sp>
        <p:nvSpPr>
          <p:cNvPr id="782" name="PlaceHolder 2"/>
          <p:cNvSpPr>
            <a:spLocks noGrp="1"/>
          </p:cNvSpPr>
          <p:nvPr>
            <p:ph type="body"/>
          </p:nvPr>
        </p:nvSpPr>
        <p:spPr>
          <a:xfrm>
            <a:off x="756000" y="5078520"/>
            <a:ext cx="6047640" cy="5191920"/>
          </a:xfrm>
          <a:prstGeom prst="rect">
            <a:avLst/>
          </a:prstGeom>
        </p:spPr>
        <p:txBody>
          <a:bodyPr lIns="0" tIns="0" rIns="0" bIns="0"/>
          <a:lstStyle/>
          <a:p>
            <a:r>
              <a:rPr lang="en-US" sz="1200" b="0" strike="noStrike" spc="-1">
                <a:solidFill>
                  <a:srgbClr val="000000"/>
                </a:solidFill>
                <a:latin typeface="+mn-lt"/>
                <a:ea typeface="+mn-ea"/>
              </a:rPr>
              <a:t>Exploiting this vulnerability thus is called “Reflected XSS Attack”.</a:t>
            </a:r>
            <a:endParaRPr lang="en-US" sz="1200" b="0" strike="noStrike" spc="-1">
              <a:latin typeface="Arial"/>
            </a:endParaRPr>
          </a:p>
          <a:p>
            <a:pPr marL="216000" indent="-216000">
              <a:lnSpc>
                <a:spcPct val="100000"/>
              </a:lnSpc>
            </a:pPr>
            <a:r>
              <a:rPr lang="en-US" sz="1200" b="0" strike="noStrike" spc="-1">
                <a:solidFill>
                  <a:srgbClr val="000000"/>
                </a:solidFill>
                <a:latin typeface="+mn-lt"/>
                <a:ea typeface="+mn-ea"/>
              </a:rPr>
              <a:t>0. The user-supplied value </a:t>
            </a:r>
            <a:r>
              <a:rPr lang="en-US" sz="1200" b="0" i="1" strike="noStrike" spc="-1">
                <a:solidFill>
                  <a:srgbClr val="000000"/>
                </a:solidFill>
                <a:latin typeface="+mn-lt"/>
                <a:ea typeface="+mn-ea"/>
              </a:rPr>
              <a:t>&lt;u&gt;test&lt;/u&gt;</a:t>
            </a:r>
            <a:r>
              <a:rPr lang="en-US" sz="1200" b="0" strike="noStrike" spc="-1">
                <a:solidFill>
                  <a:srgbClr val="000000"/>
                </a:solidFill>
                <a:latin typeface="+mn-lt"/>
                <a:ea typeface="+mn-ea"/>
              </a:rPr>
              <a:t> is pure HTML and </a:t>
            </a:r>
            <a:endParaRPr lang="en-US" sz="1200" b="0" strike="noStrike" spc="-1">
              <a:latin typeface="Arial"/>
            </a:endParaRPr>
          </a:p>
          <a:p>
            <a:pPr marL="216000" indent="-216000">
              <a:lnSpc>
                <a:spcPct val="100000"/>
              </a:lnSpc>
            </a:pPr>
            <a:r>
              <a:rPr lang="en-US" sz="1200" b="0" strike="noStrike" spc="-1">
                <a:solidFill>
                  <a:srgbClr val="000000"/>
                </a:solidFill>
                <a:latin typeface="+mn-lt"/>
                <a:ea typeface="+mn-ea"/>
              </a:rPr>
              <a:t>tells the browser to render test underlined.</a:t>
            </a:r>
            <a:endParaRPr lang="en-US" sz="1200" b="0" strike="noStrike" spc="-1">
              <a:latin typeface="Arial"/>
            </a:endParaRPr>
          </a:p>
          <a:p>
            <a:pPr>
              <a:lnSpc>
                <a:spcPct val="100000"/>
              </a:lnSpc>
            </a:pPr>
            <a:r>
              <a:rPr lang="en-US" sz="1200" b="0" strike="noStrike" spc="-1">
                <a:solidFill>
                  <a:srgbClr val="000000"/>
                </a:solidFill>
                <a:latin typeface="+mn-lt"/>
                <a:ea typeface="+mn-ea"/>
              </a:rPr>
              <a:t>The HTML source code of the page clearly shows that the user-supplied </a:t>
            </a:r>
            <a:endParaRPr lang="en-US" sz="1200" b="0" strike="noStrike" spc="-1">
              <a:latin typeface="Arial"/>
            </a:endParaRPr>
          </a:p>
          <a:p>
            <a:r>
              <a:rPr lang="en-US" sz="1200" b="0" strike="noStrike" spc="-1">
                <a:solidFill>
                  <a:srgbClr val="000000"/>
                </a:solidFill>
                <a:latin typeface="+mn-lt"/>
                <a:ea typeface="+mn-ea"/>
              </a:rPr>
              <a:t>value is directly added in the server’s response (HTML web site): test is underlined.</a:t>
            </a:r>
            <a:endParaRPr lang="en-US" sz="1200" b="0" strike="noStrike" spc="-1">
              <a:latin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PlaceHolder 1"/>
          <p:cNvSpPr>
            <a:spLocks noGrp="1" noRot="1" noChangeAspect="1"/>
          </p:cNvSpPr>
          <p:nvPr>
            <p:ph type="sldImg"/>
          </p:nvPr>
        </p:nvSpPr>
        <p:spPr>
          <a:xfrm>
            <a:off x="217488" y="812800"/>
            <a:ext cx="7124700" cy="4008438"/>
          </a:xfrm>
          <a:prstGeom prst="rect">
            <a:avLst/>
          </a:prstGeom>
        </p:spPr>
      </p:sp>
      <p:sp>
        <p:nvSpPr>
          <p:cNvPr id="784" name="PlaceHolder 2"/>
          <p:cNvSpPr>
            <a:spLocks noGrp="1"/>
          </p:cNvSpPr>
          <p:nvPr>
            <p:ph type="body"/>
          </p:nvPr>
        </p:nvSpPr>
        <p:spPr>
          <a:xfrm>
            <a:off x="756000" y="5078520"/>
            <a:ext cx="6047640" cy="3837600"/>
          </a:xfrm>
          <a:prstGeom prst="rect">
            <a:avLst/>
          </a:prstGeom>
        </p:spPr>
        <p:txBody>
          <a:bodyPr lIns="0" tIns="0" rIns="0" bIns="0"/>
          <a:lstStyle/>
          <a:p>
            <a:r>
              <a:rPr lang="en-US" sz="1600" b="0" strike="noStrike" spc="-1" dirty="0">
                <a:latin typeface="Arial"/>
              </a:rPr>
              <a:t>Exploiting this vulnerability thus is called “Reflected XSS Attack”.</a:t>
            </a:r>
          </a:p>
          <a:p>
            <a:endParaRPr lang="en-US" sz="1600" b="0" strike="noStrike" spc="-1" dirty="0">
              <a:latin typeface="Arial"/>
            </a:endParaRPr>
          </a:p>
          <a:p>
            <a:r>
              <a:rPr lang="en-US" sz="1600" b="0" strike="noStrike" spc="-1" dirty="0">
                <a:latin typeface="Arial"/>
              </a:rPr>
              <a:t>0. The user-provided value &lt;script&gt;alert('hello')&lt;/script&gt; will </a:t>
            </a:r>
          </a:p>
          <a:p>
            <a:r>
              <a:rPr lang="en-US" sz="1600" b="0" strike="noStrike" spc="-1" dirty="0">
                <a:latin typeface="Arial"/>
              </a:rPr>
              <a:t>execute </a:t>
            </a:r>
            <a:r>
              <a:rPr lang="en-US" sz="1600" b="0" strike="noStrike" spc="-1" dirty="0" err="1">
                <a:latin typeface="Arial"/>
              </a:rPr>
              <a:t>javascript</a:t>
            </a:r>
            <a:r>
              <a:rPr lang="en-US" sz="1600" b="0" strike="noStrike" spc="-1" dirty="0">
                <a:latin typeface="Arial"/>
              </a:rPr>
              <a:t> in the context of the user’s browser: </a:t>
            </a:r>
          </a:p>
          <a:p>
            <a:r>
              <a:rPr lang="en-US" sz="1600" b="0" strike="noStrike" spc="-1" dirty="0">
                <a:latin typeface="Arial"/>
              </a:rPr>
              <a:t>an alert-box with text ‘hello’ will appear.</a:t>
            </a:r>
          </a:p>
          <a:p>
            <a:endParaRPr lang="en-US" sz="1600" b="0" strike="noStrike" spc="-1" dirty="0">
              <a:latin typeface="Arial"/>
            </a:endParaRPr>
          </a:p>
          <a:p>
            <a:r>
              <a:rPr lang="en-US" sz="1600" b="0" strike="noStrike" spc="-1" dirty="0">
                <a:latin typeface="Arial"/>
              </a:rPr>
              <a:t>The HTML source code of the page clearly shows</a:t>
            </a:r>
          </a:p>
          <a:p>
            <a:r>
              <a:rPr lang="en-US" sz="1600" b="0" strike="noStrike" spc="-1" dirty="0">
                <a:latin typeface="Arial"/>
              </a:rPr>
              <a:t> that the user-supplied value is directly added in </a:t>
            </a:r>
          </a:p>
          <a:p>
            <a:r>
              <a:rPr lang="en-US" sz="1600" b="0" strike="noStrike" spc="-1" dirty="0">
                <a:latin typeface="Arial"/>
              </a:rPr>
              <a:t>the server’s response (HTML web site): </a:t>
            </a:r>
            <a:r>
              <a:rPr lang="en-US" sz="1600" b="0" strike="noStrike" spc="-1" dirty="0" err="1">
                <a:latin typeface="Arial"/>
              </a:rPr>
              <a:t>javascript</a:t>
            </a:r>
            <a:r>
              <a:rPr lang="en-US" sz="1600" b="0" strike="noStrike" spc="-1" dirty="0">
                <a:latin typeface="Arial"/>
              </a:rPr>
              <a:t> is executed.</a:t>
            </a:r>
          </a:p>
          <a:p>
            <a:endParaRPr lang="en-US" sz="1600" b="0" strike="noStrike" spc="-1" dirty="0">
              <a:latin typeface="Arial"/>
            </a:endParaRPr>
          </a:p>
          <a:p>
            <a:r>
              <a:rPr lang="en-US" sz="1600" b="0" strike="noStrike" spc="-1" dirty="0">
                <a:latin typeface="Arial"/>
              </a:rPr>
              <a:t>Being able to inject </a:t>
            </a:r>
            <a:r>
              <a:rPr lang="en-US" sz="1600" b="0" strike="noStrike" spc="-1" dirty="0" err="1">
                <a:latin typeface="Arial"/>
              </a:rPr>
              <a:t>javascript</a:t>
            </a:r>
            <a:r>
              <a:rPr lang="en-US" sz="1600" b="0" strike="noStrike" spc="-1" dirty="0">
                <a:latin typeface="Arial"/>
              </a:rPr>
              <a:t> code allows the attacker to do </a:t>
            </a:r>
          </a:p>
          <a:p>
            <a:r>
              <a:rPr lang="en-US" sz="1600" b="0" strike="noStrike" spc="-1" dirty="0">
                <a:latin typeface="Arial"/>
              </a:rPr>
              <a:t>almost anything, e.g. stealing cookies to overtake sessions,</a:t>
            </a:r>
          </a:p>
          <a:p>
            <a:r>
              <a:rPr lang="en-US" sz="1600" b="0" strike="noStrike" spc="-1" dirty="0">
                <a:latin typeface="Arial"/>
              </a:rPr>
              <a:t> stealing credentials and </a:t>
            </a:r>
            <a:r>
              <a:rPr lang="en-US" sz="1600" b="0" strike="noStrike" spc="-1" dirty="0" err="1">
                <a:latin typeface="Arial"/>
              </a:rPr>
              <a:t>dos’ing</a:t>
            </a:r>
            <a:r>
              <a:rPr lang="en-US" sz="1600" b="0" strike="noStrike" spc="-1" dirty="0">
                <a:latin typeface="Arial"/>
              </a:rPr>
              <a:t> arbitrary targets.</a:t>
            </a:r>
          </a:p>
          <a:p>
            <a:endParaRPr lang="en-US" sz="1600" b="0" strike="noStrike" spc="-1" dirty="0">
              <a:latin typeface="Arial"/>
            </a:endParaRPr>
          </a:p>
          <a:p>
            <a:r>
              <a:rPr lang="en-US" sz="1600" b="0" strike="noStrike" spc="-1" dirty="0">
                <a:latin typeface="Arial"/>
              </a:rPr>
              <a:t>“There are also Stored XSS attack which are even worst because the malicious payload gets stored and provided to any user visit the website”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PlaceHolder 1"/>
          <p:cNvSpPr>
            <a:spLocks noGrp="1" noRot="1" noChangeAspect="1"/>
          </p:cNvSpPr>
          <p:nvPr>
            <p:ph type="sldImg"/>
          </p:nvPr>
        </p:nvSpPr>
        <p:spPr>
          <a:xfrm>
            <a:off x="217488" y="812800"/>
            <a:ext cx="7124700" cy="4008438"/>
          </a:xfrm>
          <a:prstGeom prst="rect">
            <a:avLst/>
          </a:prstGeom>
        </p:spPr>
      </p:sp>
      <p:sp>
        <p:nvSpPr>
          <p:cNvPr id="786" name="PlaceHolder 2"/>
          <p:cNvSpPr>
            <a:spLocks noGrp="1"/>
          </p:cNvSpPr>
          <p:nvPr>
            <p:ph type="body"/>
          </p:nvPr>
        </p:nvSpPr>
        <p:spPr>
          <a:xfrm>
            <a:off x="756000" y="5078520"/>
            <a:ext cx="6047640" cy="5191920"/>
          </a:xfrm>
          <a:prstGeom prst="rect">
            <a:avLst/>
          </a:prstGeom>
        </p:spPr>
        <p:txBody>
          <a:bodyPr lIns="0" tIns="0" rIns="0" bIns="0"/>
          <a:lstStyle/>
          <a:p>
            <a:pPr>
              <a:lnSpc>
                <a:spcPct val="100000"/>
              </a:lnSpc>
            </a:pPr>
            <a:r>
              <a:rPr lang="en-US" sz="1200" b="0" strike="noStrike" spc="-1" dirty="0">
                <a:solidFill>
                  <a:srgbClr val="000000"/>
                </a:solidFill>
                <a:latin typeface="+mn-lt"/>
                <a:ea typeface="+mn-ea"/>
              </a:rPr>
              <a:t>Image credit: </a:t>
            </a:r>
          </a:p>
          <a:p>
            <a:pPr>
              <a:lnSpc>
                <a:spcPct val="100000"/>
              </a:lnSpc>
            </a:pPr>
            <a:r>
              <a:rPr lang="en-US" sz="1200" b="0" strike="noStrike" spc="-1" dirty="0">
                <a:solidFill>
                  <a:srgbClr val="000000"/>
                </a:solidFill>
                <a:latin typeface="+mn-lt"/>
                <a:ea typeface="+mn-ea"/>
              </a:rPr>
              <a:t>https://3.bp.blogspot.com/-e3gIv5o6VlY/WhMM8ggNXPI/AAAAAAAABR8/CRMPQ6sBDU4gSEVrTeKaQSD091qnztOJQCLcBGAs/s1600/OWASP-Top-10.png</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0" strike="noStrike" spc="-1" dirty="0">
                <a:solidFill>
                  <a:srgbClr val="000000"/>
                </a:solidFill>
                <a:latin typeface="+mn-lt"/>
                <a:ea typeface="+mn-ea"/>
              </a:rPr>
              <a:t>OWASP is an organization dedicated to web application security. </a:t>
            </a:r>
          </a:p>
          <a:p>
            <a:pPr>
              <a:lnSpc>
                <a:spcPct val="100000"/>
              </a:lnSpc>
            </a:pPr>
            <a:r>
              <a:rPr lang="en-US" sz="1200" b="0" strike="noStrike" spc="-1" dirty="0">
                <a:solidFill>
                  <a:srgbClr val="000000"/>
                </a:solidFill>
                <a:latin typeface="+mn-lt"/>
                <a:ea typeface="+mn-ea"/>
              </a:rPr>
              <a:t>In the Top Ten,</a:t>
            </a:r>
            <a:r>
              <a:rPr lang="en-US" sz="1200" b="0" strike="noStrike" spc="-1" dirty="0">
                <a:solidFill>
                  <a:schemeClr val="tx1"/>
                </a:solidFill>
                <a:latin typeface="Arial"/>
                <a:ea typeface="+mn-ea"/>
              </a:rPr>
              <a:t> </a:t>
            </a:r>
            <a:r>
              <a:rPr lang="en-US" sz="1200" b="0" strike="noStrike" spc="-1" dirty="0">
                <a:solidFill>
                  <a:srgbClr val="000000"/>
                </a:solidFill>
                <a:latin typeface="+mn-lt"/>
                <a:ea typeface="+mn-ea"/>
              </a:rPr>
              <a:t>Injections, in particular SQL Injections, </a:t>
            </a:r>
            <a:r>
              <a:rPr lang="en-US" sz="1200" b="0" strike="noStrike" spc="-1" dirty="0">
                <a:solidFill>
                  <a:schemeClr val="tx1"/>
                </a:solidFill>
                <a:latin typeface="Arial"/>
                <a:ea typeface="+mn-ea"/>
              </a:rPr>
              <a:t> </a:t>
            </a:r>
            <a:r>
              <a:rPr lang="en-US" sz="1200" b="0" strike="noStrike" spc="-1" dirty="0">
                <a:solidFill>
                  <a:srgbClr val="000000"/>
                </a:solidFill>
                <a:latin typeface="+mn-lt"/>
                <a:ea typeface="+mn-ea"/>
              </a:rPr>
              <a:t>are A1 and Cross Site </a:t>
            </a:r>
            <a:r>
              <a:rPr lang="en-US" sz="1200" b="0" strike="noStrike" spc="-1" dirty="0" err="1">
                <a:solidFill>
                  <a:srgbClr val="000000"/>
                </a:solidFill>
                <a:latin typeface="+mn-lt"/>
                <a:ea typeface="+mn-ea"/>
              </a:rPr>
              <a:t>Scriptings</a:t>
            </a:r>
            <a:r>
              <a:rPr lang="en-US" sz="1200" b="0" strike="noStrike" spc="-1" dirty="0">
                <a:solidFill>
                  <a:srgbClr val="000000"/>
                </a:solidFill>
                <a:latin typeface="+mn-lt"/>
                <a:ea typeface="+mn-ea"/>
              </a:rPr>
              <a:t> are A7.</a:t>
            </a:r>
            <a:r>
              <a:rPr lang="en-US" sz="2000" b="0" strike="noStrike" spc="-1" dirty="0">
                <a:solidFill>
                  <a:srgbClr val="000000"/>
                </a:solidFill>
                <a:latin typeface="+mn-lt"/>
                <a:ea typeface="+mn-ea"/>
              </a:rPr>
              <a:t> </a:t>
            </a:r>
          </a:p>
          <a:p>
            <a:pPr>
              <a:lnSpc>
                <a:spcPct val="100000"/>
              </a:lnSpc>
            </a:pPr>
            <a:endParaRPr lang="en-US" sz="2000" b="0" strike="noStrike" spc="-1" dirty="0">
              <a:solidFill>
                <a:srgbClr val="000000"/>
              </a:solidFill>
              <a:latin typeface="+mn-lt"/>
              <a:ea typeface="+mn-ea"/>
            </a:endParaRPr>
          </a:p>
          <a:p>
            <a:pPr>
              <a:lnSpc>
                <a:spcPct val="100000"/>
              </a:lnSpc>
            </a:pPr>
            <a:r>
              <a:rPr lang="en-US" sz="2000" b="0" strike="noStrike" spc="-1" dirty="0">
                <a:latin typeface="+mn-lt"/>
              </a:rPr>
              <a:t>https://</a:t>
            </a:r>
            <a:r>
              <a:rPr lang="en-US" sz="2000" b="0" strike="noStrike" spc="-1" dirty="0" err="1">
                <a:latin typeface="+mn-lt"/>
              </a:rPr>
              <a:t>www.owasp.org</a:t>
            </a:r>
            <a:r>
              <a:rPr lang="en-US" sz="2000" b="0" strike="noStrike" spc="-1" dirty="0">
                <a:latin typeface="+mn-lt"/>
              </a:rPr>
              <a:t>/images/7/72/OWASP_Top_10-2017_%28en%29.pdf.pdf</a:t>
            </a:r>
            <a:endParaRPr lang="en-US" sz="2000" b="0" strike="noStrike" spc="-1" dirty="0">
              <a:latin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PlaceHolder 1"/>
          <p:cNvSpPr>
            <a:spLocks noGrp="1" noRot="1" noChangeAspect="1"/>
          </p:cNvSpPr>
          <p:nvPr>
            <p:ph type="sldImg"/>
          </p:nvPr>
        </p:nvSpPr>
        <p:spPr>
          <a:xfrm>
            <a:off x="217488" y="812800"/>
            <a:ext cx="7124700" cy="4008438"/>
          </a:xfrm>
          <a:prstGeom prst="rect">
            <a:avLst/>
          </a:prstGeom>
        </p:spPr>
      </p:sp>
      <p:sp>
        <p:nvSpPr>
          <p:cNvPr id="788" name="PlaceHolder 2"/>
          <p:cNvSpPr>
            <a:spLocks noGrp="1"/>
          </p:cNvSpPr>
          <p:nvPr>
            <p:ph type="body"/>
          </p:nvPr>
        </p:nvSpPr>
        <p:spPr>
          <a:xfrm>
            <a:off x="756000" y="5078520"/>
            <a:ext cx="6047640" cy="5191920"/>
          </a:xfrm>
          <a:prstGeom prst="rect">
            <a:avLst/>
          </a:prstGeom>
        </p:spPr>
        <p:txBody>
          <a:bodyPr lIns="0" tIns="0" rIns="0" bIns="0"/>
          <a:lstStyle/>
          <a:p>
            <a:endParaRPr lang="en-US" sz="2000" b="0" strike="noStrike" spc="-1" dirty="0">
              <a:latin typeface="Arial"/>
            </a:endParaRPr>
          </a:p>
          <a:p>
            <a:r>
              <a:rPr lang="en-US" sz="1200" b="0" strike="noStrike" spc="-1" dirty="0">
                <a:solidFill>
                  <a:srgbClr val="000000"/>
                </a:solidFill>
                <a:latin typeface="+mn-lt"/>
                <a:ea typeface="+mn-ea"/>
              </a:rPr>
              <a:t>This video shows how easy it is nowadays to fully compromise a system.</a:t>
            </a:r>
            <a:endParaRPr lang="en-US" sz="1200" b="0" strike="noStrike" spc="-1" dirty="0">
              <a:latin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PlaceHolder 1"/>
          <p:cNvSpPr>
            <a:spLocks noGrp="1" noRot="1" noChangeAspect="1"/>
          </p:cNvSpPr>
          <p:nvPr>
            <p:ph type="sldImg"/>
          </p:nvPr>
        </p:nvSpPr>
        <p:spPr>
          <a:xfrm>
            <a:off x="217488" y="812800"/>
            <a:ext cx="7124700" cy="4008438"/>
          </a:xfrm>
          <a:prstGeom prst="rect">
            <a:avLst/>
          </a:prstGeom>
        </p:spPr>
      </p:sp>
      <p:sp>
        <p:nvSpPr>
          <p:cNvPr id="790" name="PlaceHolder 2"/>
          <p:cNvSpPr>
            <a:spLocks noGrp="1"/>
          </p:cNvSpPr>
          <p:nvPr>
            <p:ph type="body"/>
          </p:nvPr>
        </p:nvSpPr>
        <p:spPr>
          <a:xfrm>
            <a:off x="756000" y="5078520"/>
            <a:ext cx="6047640" cy="5191920"/>
          </a:xfrm>
          <a:prstGeom prst="rect">
            <a:avLst/>
          </a:prstGeom>
        </p:spPr>
        <p:txBody>
          <a:bodyPr lIns="0" tIns="0" rIns="0" bIns="0"/>
          <a:lstStyle/>
          <a:p>
            <a:r>
              <a:rPr lang="en-US" sz="800" b="0" strike="noStrike" spc="-1" dirty="0">
                <a:solidFill>
                  <a:srgbClr val="000000"/>
                </a:solidFill>
                <a:latin typeface="+mn-lt"/>
                <a:ea typeface="+mn-ea"/>
              </a:rPr>
              <a:t>Play video in the movie folder.</a:t>
            </a:r>
            <a:endParaRPr lang="en-US" sz="800" b="0" strike="noStrike" spc="-1" dirty="0">
              <a:latin typeface="Arial"/>
            </a:endParaRPr>
          </a:p>
          <a:p>
            <a:endParaRPr lang="en-US" sz="800" b="0" strike="noStrike" spc="-1" dirty="0">
              <a:latin typeface="Arial"/>
            </a:endParaRPr>
          </a:p>
          <a:p>
            <a:r>
              <a:rPr lang="en-US" sz="800" b="0" strike="noStrike" spc="-1" dirty="0">
                <a:solidFill>
                  <a:srgbClr val="000000"/>
                </a:solidFill>
                <a:latin typeface="+mn-lt"/>
                <a:ea typeface="+mn-ea"/>
              </a:rPr>
              <a:t>T1-Tech-Inject.mp4</a:t>
            </a:r>
            <a:endParaRPr lang="en-US" sz="800" b="0" strike="noStrike" spc="-1" dirty="0">
              <a:latin typeface="Arial"/>
            </a:endParaRPr>
          </a:p>
          <a:p>
            <a:endParaRPr lang="en-US" sz="800" b="0" strike="noStrike" spc="-1" dirty="0">
              <a:latin typeface="Arial"/>
            </a:endParaRPr>
          </a:p>
          <a:p>
            <a:r>
              <a:rPr lang="en-US" sz="800" b="0" strike="noStrike" spc="-1" dirty="0">
                <a:solidFill>
                  <a:srgbClr val="000000"/>
                </a:solidFill>
                <a:latin typeface="+mn-lt"/>
                <a:ea typeface="+mn-ea"/>
              </a:rPr>
              <a:t>Video duration: 4:45</a:t>
            </a:r>
            <a:endParaRPr lang="en-US" sz="800" b="0" strike="noStrike" spc="-1" dirty="0">
              <a:latin typeface="Arial"/>
            </a:endParaRPr>
          </a:p>
          <a:p>
            <a:endParaRPr lang="en-US" sz="800" b="0" strike="noStrike" spc="-1" dirty="0">
              <a:latin typeface="Arial"/>
            </a:endParaRPr>
          </a:p>
          <a:p>
            <a:r>
              <a:rPr lang="en-US" sz="800" b="0" strike="noStrike" spc="-1" dirty="0">
                <a:solidFill>
                  <a:srgbClr val="000000"/>
                </a:solidFill>
                <a:latin typeface="+mn-lt"/>
                <a:ea typeface="+mn-ea"/>
              </a:rPr>
              <a:t>In the video, a benign download is </a:t>
            </a:r>
            <a:r>
              <a:rPr lang="en-US" sz="800" b="0" strike="noStrike" spc="-1" dirty="0" err="1">
                <a:solidFill>
                  <a:srgbClr val="000000"/>
                </a:solidFill>
                <a:latin typeface="+mn-lt"/>
                <a:ea typeface="+mn-ea"/>
              </a:rPr>
              <a:t>trojanized</a:t>
            </a:r>
            <a:r>
              <a:rPr lang="en-US" sz="800" b="0" strike="noStrike" spc="-1" dirty="0">
                <a:solidFill>
                  <a:srgbClr val="000000"/>
                </a:solidFill>
                <a:latin typeface="+mn-lt"/>
                <a:ea typeface="+mn-ea"/>
              </a:rPr>
              <a:t> on-the-air: </a:t>
            </a:r>
            <a:endParaRPr lang="en-US" sz="800" b="0" strike="noStrike" spc="-1" dirty="0">
              <a:latin typeface="Arial"/>
            </a:endParaRPr>
          </a:p>
          <a:p>
            <a:r>
              <a:rPr lang="en-US" sz="800" b="0" strike="noStrike" spc="-1" dirty="0">
                <a:solidFill>
                  <a:srgbClr val="000000"/>
                </a:solidFill>
                <a:latin typeface="+mn-lt"/>
                <a:ea typeface="+mn-ea"/>
              </a:rPr>
              <a:t>after executing the downloaded program, a reverse shell to the attacker’s server is opened. </a:t>
            </a:r>
            <a:endParaRPr lang="en-US" sz="800" b="0" strike="noStrike" spc="-1" dirty="0">
              <a:latin typeface="Arial"/>
            </a:endParaRPr>
          </a:p>
          <a:p>
            <a:r>
              <a:rPr lang="en-US" sz="800" b="0" strike="noStrike" spc="-1" dirty="0">
                <a:solidFill>
                  <a:srgbClr val="000000"/>
                </a:solidFill>
                <a:latin typeface="+mn-lt"/>
                <a:ea typeface="+mn-ea"/>
              </a:rPr>
              <a:t>A few commands later, the attacker has a fully fledged </a:t>
            </a:r>
            <a:r>
              <a:rPr lang="en-US" sz="800" b="0" strike="noStrike" spc="-1" dirty="0" err="1">
                <a:solidFill>
                  <a:srgbClr val="000000"/>
                </a:solidFill>
                <a:latin typeface="+mn-lt"/>
                <a:ea typeface="+mn-ea"/>
              </a:rPr>
              <a:t>vnc</a:t>
            </a:r>
            <a:r>
              <a:rPr lang="en-US" sz="800" b="0" strike="noStrike" spc="-1" dirty="0">
                <a:solidFill>
                  <a:srgbClr val="000000"/>
                </a:solidFill>
                <a:latin typeface="+mn-lt"/>
                <a:ea typeface="+mn-ea"/>
              </a:rPr>
              <a:t> connection. </a:t>
            </a:r>
            <a:endParaRPr lang="en-US" sz="800" b="0" strike="noStrike" spc="-1" dirty="0">
              <a:latin typeface="Arial"/>
            </a:endParaRPr>
          </a:p>
          <a:p>
            <a:r>
              <a:rPr lang="en-US" sz="800" b="0" strike="noStrike" spc="-1" dirty="0">
                <a:solidFill>
                  <a:srgbClr val="000000"/>
                </a:solidFill>
                <a:latin typeface="+mn-lt"/>
                <a:ea typeface="+mn-ea"/>
              </a:rPr>
              <a:t>Files, of course, can be downloaded as well.</a:t>
            </a:r>
            <a:endParaRPr lang="en-US" sz="800" b="0" strike="noStrike" spc="-1" dirty="0">
              <a:latin typeface="Arial"/>
            </a:endParaRPr>
          </a:p>
          <a:p>
            <a:r>
              <a:rPr lang="en-US" sz="800" b="0" strike="noStrike" spc="-1" dirty="0">
                <a:solidFill>
                  <a:srgbClr val="000000"/>
                </a:solidFill>
                <a:latin typeface="+mn-lt"/>
                <a:ea typeface="+mn-ea"/>
              </a:rPr>
              <a:t>The technique used is simple: </a:t>
            </a:r>
            <a:endParaRPr lang="en-US" sz="800" b="0" strike="noStrike" spc="-1" dirty="0">
              <a:latin typeface="Arial"/>
            </a:endParaRPr>
          </a:p>
          <a:p>
            <a:r>
              <a:rPr lang="en-US" sz="800" b="0" strike="noStrike" spc="-1" dirty="0">
                <a:solidFill>
                  <a:srgbClr val="000000"/>
                </a:solidFill>
                <a:latin typeface="+mn-lt"/>
                <a:ea typeface="+mn-ea"/>
              </a:rPr>
              <a:t>The victim’s wireless adapter usually automatically connects to its Preferred Wireless Network.</a:t>
            </a:r>
            <a:endParaRPr lang="en-US" sz="800" b="0" strike="noStrike" spc="-1" dirty="0">
              <a:latin typeface="Arial"/>
            </a:endParaRPr>
          </a:p>
          <a:p>
            <a:r>
              <a:rPr lang="en-US" sz="800" b="0" strike="noStrike" spc="-1" dirty="0">
                <a:solidFill>
                  <a:srgbClr val="000000"/>
                </a:solidFill>
                <a:latin typeface="+mn-lt"/>
                <a:ea typeface="+mn-ea"/>
              </a:rPr>
              <a:t>Having the right equipment (</a:t>
            </a:r>
            <a:r>
              <a:rPr lang="en-US" sz="800" b="0" strike="noStrike" spc="-1" dirty="0" err="1">
                <a:solidFill>
                  <a:srgbClr val="000000"/>
                </a:solidFill>
                <a:latin typeface="+mn-lt"/>
                <a:ea typeface="+mn-ea"/>
              </a:rPr>
              <a:t>Pinapple</a:t>
            </a:r>
            <a:r>
              <a:rPr lang="en-US" sz="800" b="0" strike="noStrike" spc="-1" dirty="0">
                <a:solidFill>
                  <a:srgbClr val="000000"/>
                </a:solidFill>
                <a:latin typeface="+mn-lt"/>
                <a:ea typeface="+mn-ea"/>
              </a:rPr>
              <a:t> </a:t>
            </a:r>
            <a:r>
              <a:rPr lang="en-US" sz="800" b="0" strike="noStrike" spc="-1" dirty="0" err="1">
                <a:solidFill>
                  <a:srgbClr val="000000"/>
                </a:solidFill>
                <a:latin typeface="+mn-lt"/>
                <a:ea typeface="+mn-ea"/>
              </a:rPr>
              <a:t>WiFi</a:t>
            </a:r>
            <a:r>
              <a:rPr lang="en-US" sz="800" b="0" strike="noStrike" spc="-1" dirty="0">
                <a:solidFill>
                  <a:srgbClr val="000000"/>
                </a:solidFill>
                <a:latin typeface="+mn-lt"/>
                <a:ea typeface="+mn-ea"/>
              </a:rPr>
              <a:t>) though, </a:t>
            </a:r>
            <a:endParaRPr lang="en-US" sz="800" b="0" strike="noStrike" spc="-1" dirty="0">
              <a:latin typeface="Arial"/>
            </a:endParaRPr>
          </a:p>
          <a:p>
            <a:r>
              <a:rPr lang="en-US" sz="800" b="0" strike="noStrike" spc="-1" dirty="0">
                <a:solidFill>
                  <a:srgbClr val="000000"/>
                </a:solidFill>
                <a:latin typeface="+mn-lt"/>
                <a:ea typeface="+mn-ea"/>
              </a:rPr>
              <a:t>the attacker actually poses as the Preferred Wireless Network. </a:t>
            </a:r>
            <a:endParaRPr lang="en-US" sz="800" b="0" strike="noStrike" spc="-1" dirty="0">
              <a:latin typeface="Arial"/>
            </a:endParaRPr>
          </a:p>
          <a:p>
            <a:r>
              <a:rPr lang="en-US" sz="800" b="0" strike="noStrike" spc="-1" dirty="0">
                <a:solidFill>
                  <a:srgbClr val="000000"/>
                </a:solidFill>
                <a:latin typeface="+mn-lt"/>
                <a:ea typeface="+mn-ea"/>
              </a:rPr>
              <a:t>Since the traffic now can be controlled by the attacker (MITM), </a:t>
            </a:r>
            <a:endParaRPr lang="en-US" sz="800" b="0" strike="noStrike" spc="-1" dirty="0">
              <a:latin typeface="Arial"/>
            </a:endParaRPr>
          </a:p>
          <a:p>
            <a:r>
              <a:rPr lang="en-US" sz="800" b="0" strike="noStrike" spc="-1" dirty="0" err="1">
                <a:solidFill>
                  <a:srgbClr val="000000"/>
                </a:solidFill>
                <a:latin typeface="+mn-lt"/>
                <a:ea typeface="+mn-ea"/>
              </a:rPr>
              <a:t>trojanizing</a:t>
            </a:r>
            <a:r>
              <a:rPr lang="en-US" sz="800" b="0" strike="noStrike" spc="-1" dirty="0">
                <a:solidFill>
                  <a:srgbClr val="000000"/>
                </a:solidFill>
                <a:latin typeface="+mn-lt"/>
                <a:ea typeface="+mn-ea"/>
              </a:rPr>
              <a:t> a download on-the-air is only a matter of the right tools.</a:t>
            </a:r>
            <a:endParaRPr lang="en-US" sz="800" b="0" strike="noStrike" spc="-1" dirty="0">
              <a:latin typeface="Arial"/>
            </a:endParaRPr>
          </a:p>
          <a:p>
            <a:endParaRPr lang="en-US" sz="800" b="0" strike="noStrike" spc="-1" dirty="0">
              <a:latin typeface="Arial"/>
            </a:endParaRPr>
          </a:p>
          <a:p>
            <a:r>
              <a:rPr lang="en-US" sz="800" b="0" strike="noStrike" spc="-1" dirty="0">
                <a:solidFill>
                  <a:srgbClr val="000000"/>
                </a:solidFill>
                <a:latin typeface="+mn-lt"/>
                <a:ea typeface="+mn-ea"/>
              </a:rPr>
              <a:t>0:00 We are looking at the victim’s PC running Windows 7. </a:t>
            </a:r>
            <a:endParaRPr lang="en-US" sz="800" b="0" strike="noStrike" spc="-1" dirty="0">
              <a:latin typeface="Arial"/>
            </a:endParaRPr>
          </a:p>
          <a:p>
            <a:r>
              <a:rPr lang="en-US" sz="800" b="0" strike="noStrike" spc="-1" dirty="0">
                <a:solidFill>
                  <a:srgbClr val="000000"/>
                </a:solidFill>
                <a:latin typeface="+mn-lt"/>
                <a:ea typeface="+mn-ea"/>
              </a:rPr>
              <a:t>The victim decides to download </a:t>
            </a:r>
            <a:r>
              <a:rPr lang="en-US" sz="800" b="0" strike="noStrike" spc="-1" dirty="0" err="1">
                <a:solidFill>
                  <a:srgbClr val="000000"/>
                </a:solidFill>
                <a:latin typeface="+mn-lt"/>
                <a:ea typeface="+mn-ea"/>
              </a:rPr>
              <a:t>Sysinternals</a:t>
            </a:r>
            <a:r>
              <a:rPr lang="en-US" sz="800" b="0" strike="noStrike" spc="-1" dirty="0">
                <a:solidFill>
                  <a:srgbClr val="000000"/>
                </a:solidFill>
                <a:latin typeface="+mn-lt"/>
                <a:ea typeface="+mn-ea"/>
              </a:rPr>
              <a:t>’ </a:t>
            </a:r>
            <a:r>
              <a:rPr lang="en-US" sz="800" b="0" strike="noStrike" spc="-1" dirty="0" err="1">
                <a:solidFill>
                  <a:srgbClr val="000000"/>
                </a:solidFill>
                <a:latin typeface="+mn-lt"/>
                <a:ea typeface="+mn-ea"/>
              </a:rPr>
              <a:t>ProcessExplorer</a:t>
            </a:r>
            <a:r>
              <a:rPr lang="en-US" sz="800" b="0" strike="noStrike" spc="-1" dirty="0">
                <a:solidFill>
                  <a:srgbClr val="000000"/>
                </a:solidFill>
                <a:latin typeface="+mn-lt"/>
                <a:ea typeface="+mn-ea"/>
              </a:rPr>
              <a:t> (from the correct server) because he just read about it how great it is. </a:t>
            </a:r>
            <a:endParaRPr lang="en-US" sz="800" b="0" strike="noStrike" spc="-1" dirty="0">
              <a:latin typeface="Arial"/>
            </a:endParaRPr>
          </a:p>
          <a:p>
            <a:r>
              <a:rPr lang="en-US" sz="800" b="0" strike="noStrike" spc="-1" dirty="0">
                <a:solidFill>
                  <a:srgbClr val="000000"/>
                </a:solidFill>
                <a:latin typeface="+mn-lt"/>
                <a:ea typeface="+mn-ea"/>
              </a:rPr>
              <a:t>The victim extracts the archive and starts ProcExp.exe.</a:t>
            </a:r>
            <a:endParaRPr lang="en-US" sz="800" b="0" strike="noStrike" spc="-1" dirty="0">
              <a:latin typeface="Arial"/>
            </a:endParaRPr>
          </a:p>
          <a:p>
            <a:endParaRPr lang="en-US" sz="800" b="0" strike="noStrike" spc="-1" dirty="0">
              <a:latin typeface="Arial"/>
            </a:endParaRPr>
          </a:p>
          <a:p>
            <a:r>
              <a:rPr lang="en-US" sz="800" b="0" strike="noStrike" spc="-1" dirty="0">
                <a:solidFill>
                  <a:srgbClr val="000000"/>
                </a:solidFill>
                <a:latin typeface="+mn-lt"/>
                <a:ea typeface="+mn-ea"/>
              </a:rPr>
              <a:t>0:54 Let us switch to the attacker’s PC.</a:t>
            </a:r>
            <a:endParaRPr lang="en-US" sz="800" b="0" strike="noStrike" spc="-1" dirty="0">
              <a:latin typeface="Arial"/>
            </a:endParaRPr>
          </a:p>
          <a:p>
            <a:r>
              <a:rPr lang="en-US" sz="800" b="0" strike="noStrike" spc="-1" dirty="0">
                <a:solidFill>
                  <a:srgbClr val="000000"/>
                </a:solidFill>
                <a:latin typeface="+mn-lt"/>
                <a:ea typeface="+mn-ea"/>
              </a:rPr>
              <a:t>The attacker just was informed that the victim’s PC got infected. </a:t>
            </a:r>
            <a:endParaRPr lang="en-US" sz="800" b="0" strike="noStrike" spc="-1" dirty="0">
              <a:latin typeface="Arial"/>
            </a:endParaRPr>
          </a:p>
          <a:p>
            <a:r>
              <a:rPr lang="en-US" sz="800" b="0" strike="noStrike" spc="-1" dirty="0">
                <a:solidFill>
                  <a:srgbClr val="000000"/>
                </a:solidFill>
                <a:latin typeface="+mn-lt"/>
                <a:ea typeface="+mn-ea"/>
              </a:rPr>
              <a:t>Using </a:t>
            </a:r>
            <a:r>
              <a:rPr lang="en-US" sz="800" b="0" i="1" strike="noStrike" spc="-1" dirty="0" err="1">
                <a:solidFill>
                  <a:srgbClr val="000000"/>
                </a:solidFill>
                <a:latin typeface="+mn-lt"/>
                <a:ea typeface="+mn-ea"/>
              </a:rPr>
              <a:t>metasploit</a:t>
            </a:r>
            <a:r>
              <a:rPr lang="en-US" sz="800" b="0" i="1" strike="noStrike" spc="-1" dirty="0">
                <a:solidFill>
                  <a:srgbClr val="000000"/>
                </a:solidFill>
                <a:latin typeface="+mn-lt"/>
                <a:ea typeface="+mn-ea"/>
              </a:rPr>
              <a:t> </a:t>
            </a:r>
            <a:r>
              <a:rPr lang="en-US" sz="800" b="0" i="1" strike="noStrike" spc="-1" dirty="0">
                <a:solidFill>
                  <a:srgbClr val="000000"/>
                </a:solidFill>
                <a:latin typeface="Wingdings"/>
                <a:ea typeface="+mn-ea"/>
              </a:rPr>
              <a:t></a:t>
            </a:r>
            <a:r>
              <a:rPr lang="en-US" sz="800" b="0" i="1" strike="noStrike" spc="-1" dirty="0">
                <a:solidFill>
                  <a:srgbClr val="000000"/>
                </a:solidFill>
                <a:latin typeface="+mn-lt"/>
                <a:ea typeface="+mn-ea"/>
              </a:rPr>
              <a:t> exploit</a:t>
            </a:r>
            <a:r>
              <a:rPr lang="en-US" sz="800" b="0" strike="noStrike" spc="-1" dirty="0">
                <a:solidFill>
                  <a:srgbClr val="000000"/>
                </a:solidFill>
                <a:latin typeface="+mn-lt"/>
                <a:ea typeface="+mn-ea"/>
              </a:rPr>
              <a:t> he starts a </a:t>
            </a:r>
            <a:r>
              <a:rPr lang="en-US" sz="800" b="0" strike="noStrike" spc="-1" dirty="0" err="1">
                <a:solidFill>
                  <a:srgbClr val="000000"/>
                </a:solidFill>
                <a:latin typeface="+mn-lt"/>
                <a:ea typeface="+mn-ea"/>
              </a:rPr>
              <a:t>meterpreter</a:t>
            </a:r>
            <a:r>
              <a:rPr lang="en-US" sz="800" b="0" strike="noStrike" spc="-1" dirty="0">
                <a:solidFill>
                  <a:srgbClr val="000000"/>
                </a:solidFill>
                <a:latin typeface="+mn-lt"/>
                <a:ea typeface="+mn-ea"/>
              </a:rPr>
              <a:t> session on the victim’s PC.</a:t>
            </a:r>
            <a:endParaRPr lang="en-US" sz="800" b="0" strike="noStrike" spc="-1" dirty="0">
              <a:latin typeface="Arial"/>
            </a:endParaRPr>
          </a:p>
          <a:p>
            <a:r>
              <a:rPr lang="en-US" sz="800" b="0" strike="noStrike" spc="-1" dirty="0">
                <a:solidFill>
                  <a:srgbClr val="000000"/>
                </a:solidFill>
                <a:latin typeface="+mn-lt"/>
                <a:ea typeface="+mn-ea"/>
              </a:rPr>
              <a:t>Attacker’s PC: 130.59.95.199 listening on port 4444</a:t>
            </a:r>
            <a:endParaRPr lang="en-US" sz="800" b="0" strike="noStrike" spc="-1" dirty="0">
              <a:latin typeface="Arial"/>
            </a:endParaRPr>
          </a:p>
          <a:p>
            <a:r>
              <a:rPr lang="en-US" sz="800" b="0" strike="noStrike" spc="-1" dirty="0">
                <a:solidFill>
                  <a:srgbClr val="000000"/>
                </a:solidFill>
                <a:latin typeface="+mn-lt"/>
                <a:ea typeface="+mn-ea"/>
              </a:rPr>
              <a:t>Victim’s PC: 172.16.42.210 with source port 49223</a:t>
            </a:r>
            <a:endParaRPr lang="en-US" sz="800" b="0" strike="noStrike" spc="-1" dirty="0">
              <a:latin typeface="Arial"/>
            </a:endParaRPr>
          </a:p>
          <a:p>
            <a:r>
              <a:rPr lang="en-US" sz="800" b="0" strike="noStrike" spc="-1" dirty="0">
                <a:solidFill>
                  <a:srgbClr val="000000"/>
                </a:solidFill>
                <a:latin typeface="+mn-lt"/>
                <a:ea typeface="+mn-ea"/>
              </a:rPr>
              <a:t> </a:t>
            </a:r>
            <a:endParaRPr lang="en-US" sz="800" b="0" strike="noStrike" spc="-1" dirty="0">
              <a:latin typeface="Arial"/>
            </a:endParaRPr>
          </a:p>
          <a:p>
            <a:r>
              <a:rPr lang="en-US" sz="800" b="0" strike="noStrike" spc="-1" dirty="0">
                <a:solidFill>
                  <a:srgbClr val="000000"/>
                </a:solidFill>
                <a:latin typeface="+mn-lt"/>
                <a:ea typeface="+mn-ea"/>
              </a:rPr>
              <a:t>1:00 Using </a:t>
            </a:r>
            <a:r>
              <a:rPr lang="en-US" sz="800" b="0" i="1" strike="noStrike" spc="-1" dirty="0" err="1">
                <a:solidFill>
                  <a:srgbClr val="000000"/>
                </a:solidFill>
                <a:latin typeface="+mn-lt"/>
                <a:ea typeface="+mn-ea"/>
              </a:rPr>
              <a:t>meterpreter</a:t>
            </a:r>
            <a:r>
              <a:rPr lang="en-US" sz="800" b="0" i="1" strike="noStrike" spc="-1" dirty="0">
                <a:solidFill>
                  <a:srgbClr val="000000"/>
                </a:solidFill>
                <a:latin typeface="+mn-lt"/>
                <a:ea typeface="+mn-ea"/>
              </a:rPr>
              <a:t> </a:t>
            </a:r>
            <a:r>
              <a:rPr lang="en-US" sz="800" b="0" i="1" strike="noStrike" spc="-1" dirty="0">
                <a:solidFill>
                  <a:srgbClr val="000000"/>
                </a:solidFill>
                <a:latin typeface="Wingdings"/>
                <a:ea typeface="+mn-ea"/>
              </a:rPr>
              <a:t></a:t>
            </a:r>
            <a:r>
              <a:rPr lang="en-US" sz="800" b="0" i="1" strike="noStrike" spc="-1" dirty="0">
                <a:solidFill>
                  <a:srgbClr val="000000"/>
                </a:solidFill>
                <a:latin typeface="+mn-lt"/>
                <a:ea typeface="+mn-ea"/>
              </a:rPr>
              <a:t> </a:t>
            </a:r>
            <a:r>
              <a:rPr lang="en-US" sz="800" b="0" i="1" strike="noStrike" spc="-1" dirty="0" err="1">
                <a:solidFill>
                  <a:srgbClr val="000000"/>
                </a:solidFill>
                <a:latin typeface="+mn-lt"/>
                <a:ea typeface="+mn-ea"/>
              </a:rPr>
              <a:t>sysinfo</a:t>
            </a:r>
            <a:r>
              <a:rPr lang="en-US" sz="800" b="0" strike="noStrike" spc="-1" dirty="0">
                <a:solidFill>
                  <a:srgbClr val="000000"/>
                </a:solidFill>
                <a:latin typeface="+mn-lt"/>
                <a:ea typeface="+mn-ea"/>
              </a:rPr>
              <a:t> he gets information about the victim’s PC.</a:t>
            </a:r>
            <a:endParaRPr lang="en-US" sz="800" b="0" strike="noStrike" spc="-1" dirty="0">
              <a:latin typeface="Arial"/>
            </a:endParaRPr>
          </a:p>
          <a:p>
            <a:r>
              <a:rPr lang="en-US" sz="800" b="0" strike="noStrike" spc="-1" dirty="0">
                <a:solidFill>
                  <a:srgbClr val="000000"/>
                </a:solidFill>
                <a:latin typeface="+mn-lt"/>
                <a:ea typeface="+mn-ea"/>
              </a:rPr>
              <a:t>Using </a:t>
            </a:r>
            <a:r>
              <a:rPr lang="en-US" sz="800" b="0" i="1" strike="noStrike" spc="-1" dirty="0" err="1">
                <a:solidFill>
                  <a:srgbClr val="000000"/>
                </a:solidFill>
                <a:latin typeface="+mn-lt"/>
                <a:ea typeface="+mn-ea"/>
              </a:rPr>
              <a:t>meterpreter</a:t>
            </a:r>
            <a:r>
              <a:rPr lang="en-US" sz="800" b="0" i="1" strike="noStrike" spc="-1" dirty="0">
                <a:solidFill>
                  <a:srgbClr val="000000"/>
                </a:solidFill>
                <a:latin typeface="+mn-lt"/>
                <a:ea typeface="+mn-ea"/>
              </a:rPr>
              <a:t> </a:t>
            </a:r>
            <a:r>
              <a:rPr lang="en-US" sz="800" b="0" i="1" strike="noStrike" spc="-1" dirty="0">
                <a:solidFill>
                  <a:srgbClr val="000000"/>
                </a:solidFill>
                <a:latin typeface="Wingdings"/>
                <a:ea typeface="+mn-ea"/>
              </a:rPr>
              <a:t></a:t>
            </a:r>
            <a:r>
              <a:rPr lang="en-US" sz="800" b="0" i="1" strike="noStrike" spc="-1" dirty="0">
                <a:solidFill>
                  <a:srgbClr val="000000"/>
                </a:solidFill>
                <a:latin typeface="+mn-lt"/>
                <a:ea typeface="+mn-ea"/>
              </a:rPr>
              <a:t> </a:t>
            </a:r>
            <a:r>
              <a:rPr lang="en-US" sz="800" b="0" i="1" strike="noStrike" spc="-1" dirty="0" err="1">
                <a:solidFill>
                  <a:srgbClr val="000000"/>
                </a:solidFill>
                <a:latin typeface="+mn-lt"/>
                <a:ea typeface="+mn-ea"/>
              </a:rPr>
              <a:t>getuid</a:t>
            </a:r>
            <a:r>
              <a:rPr lang="en-US" sz="800" b="0" strike="noStrike" spc="-1" dirty="0">
                <a:solidFill>
                  <a:srgbClr val="000000"/>
                </a:solidFill>
                <a:latin typeface="+mn-lt"/>
                <a:ea typeface="+mn-ea"/>
              </a:rPr>
              <a:t> he gets information about the current user.</a:t>
            </a:r>
            <a:endParaRPr lang="en-US" sz="800" b="0" strike="noStrike" spc="-1" dirty="0">
              <a:latin typeface="Arial"/>
            </a:endParaRPr>
          </a:p>
          <a:p>
            <a:endParaRPr lang="en-US" sz="800" b="0" strike="noStrike" spc="-1" dirty="0">
              <a:latin typeface="Arial"/>
            </a:endParaRPr>
          </a:p>
          <a:p>
            <a:r>
              <a:rPr lang="en-US" sz="800" b="0" strike="noStrike" spc="-1" dirty="0">
                <a:solidFill>
                  <a:srgbClr val="000000"/>
                </a:solidFill>
                <a:latin typeface="+mn-lt"/>
                <a:ea typeface="+mn-ea"/>
              </a:rPr>
              <a:t>1:13 Using </a:t>
            </a:r>
            <a:r>
              <a:rPr lang="en-US" sz="800" b="0" i="1" strike="noStrike" spc="-1" dirty="0" err="1">
                <a:solidFill>
                  <a:srgbClr val="000000"/>
                </a:solidFill>
                <a:latin typeface="+mn-lt"/>
                <a:ea typeface="+mn-ea"/>
              </a:rPr>
              <a:t>meterpreter</a:t>
            </a:r>
            <a:r>
              <a:rPr lang="en-US" sz="800" b="0" i="1" strike="noStrike" spc="-1" dirty="0">
                <a:solidFill>
                  <a:srgbClr val="000000"/>
                </a:solidFill>
                <a:latin typeface="+mn-lt"/>
                <a:ea typeface="+mn-ea"/>
              </a:rPr>
              <a:t> </a:t>
            </a:r>
            <a:r>
              <a:rPr lang="en-US" sz="800" b="0" i="1" strike="noStrike" spc="-1" dirty="0">
                <a:solidFill>
                  <a:srgbClr val="000000"/>
                </a:solidFill>
                <a:latin typeface="Wingdings"/>
                <a:ea typeface="+mn-ea"/>
              </a:rPr>
              <a:t></a:t>
            </a:r>
            <a:r>
              <a:rPr lang="en-US" sz="800" b="0" i="1" strike="noStrike" spc="-1" dirty="0">
                <a:solidFill>
                  <a:srgbClr val="000000"/>
                </a:solidFill>
                <a:latin typeface="+mn-lt"/>
                <a:ea typeface="+mn-ea"/>
              </a:rPr>
              <a:t> </a:t>
            </a:r>
            <a:r>
              <a:rPr lang="en-US" sz="800" b="0" i="1" strike="noStrike" spc="-1" dirty="0" err="1">
                <a:solidFill>
                  <a:srgbClr val="000000"/>
                </a:solidFill>
                <a:latin typeface="+mn-lt"/>
                <a:ea typeface="+mn-ea"/>
              </a:rPr>
              <a:t>getsystem</a:t>
            </a:r>
            <a:r>
              <a:rPr lang="en-US" sz="800" b="0" strike="noStrike" spc="-1" dirty="0">
                <a:solidFill>
                  <a:srgbClr val="000000"/>
                </a:solidFill>
                <a:latin typeface="+mn-lt"/>
                <a:ea typeface="+mn-ea"/>
              </a:rPr>
              <a:t> he would like to leverage to SYSTEM, which fails. </a:t>
            </a:r>
            <a:endParaRPr lang="en-US" sz="800" b="0" strike="noStrike" spc="-1" dirty="0">
              <a:latin typeface="Arial"/>
            </a:endParaRPr>
          </a:p>
          <a:p>
            <a:r>
              <a:rPr lang="en-US" sz="800" b="0" strike="noStrike" spc="-1" dirty="0">
                <a:solidFill>
                  <a:srgbClr val="000000"/>
                </a:solidFill>
                <a:latin typeface="+mn-lt"/>
                <a:ea typeface="+mn-ea"/>
              </a:rPr>
              <a:t>Actually, there is not need for that but getting root is nice always </a:t>
            </a:r>
            <a:r>
              <a:rPr lang="en-US" sz="800" b="0" strike="noStrike" spc="-1" dirty="0">
                <a:solidFill>
                  <a:srgbClr val="000000"/>
                </a:solidFill>
                <a:latin typeface="Wingdings"/>
                <a:ea typeface="+mn-ea"/>
              </a:rPr>
              <a:t></a:t>
            </a:r>
            <a:endParaRPr lang="en-US" sz="800" b="0" strike="noStrike" spc="-1" dirty="0">
              <a:latin typeface="Arial"/>
            </a:endParaRPr>
          </a:p>
          <a:p>
            <a:endParaRPr lang="en-US" sz="800" b="0" strike="noStrike" spc="-1" dirty="0">
              <a:latin typeface="Arial"/>
            </a:endParaRPr>
          </a:p>
          <a:p>
            <a:r>
              <a:rPr lang="en-US" sz="800" b="0" strike="noStrike" spc="-1" dirty="0">
                <a:solidFill>
                  <a:srgbClr val="000000"/>
                </a:solidFill>
                <a:latin typeface="+mn-lt"/>
                <a:ea typeface="+mn-ea"/>
              </a:rPr>
              <a:t>1:21 He needs to disable UAC by exploit. </a:t>
            </a:r>
            <a:endParaRPr lang="en-US" sz="800" b="0" strike="noStrike" spc="-1" dirty="0">
              <a:latin typeface="Arial"/>
            </a:endParaRPr>
          </a:p>
          <a:p>
            <a:r>
              <a:rPr lang="en-US" sz="800" b="0" strike="noStrike" spc="-1" dirty="0">
                <a:solidFill>
                  <a:srgbClr val="000000"/>
                </a:solidFill>
                <a:latin typeface="+mn-lt"/>
                <a:ea typeface="+mn-ea"/>
              </a:rPr>
              <a:t>We omit the technical details, however, it is nice to see that the exploit has to be run twice. </a:t>
            </a:r>
            <a:endParaRPr lang="en-US" sz="800" b="0" strike="noStrike" spc="-1" dirty="0">
              <a:latin typeface="Arial"/>
            </a:endParaRPr>
          </a:p>
          <a:p>
            <a:r>
              <a:rPr lang="en-US" sz="800" b="0" strike="noStrike" spc="-1" dirty="0">
                <a:solidFill>
                  <a:srgbClr val="000000"/>
                </a:solidFill>
                <a:latin typeface="+mn-lt"/>
                <a:ea typeface="+mn-ea"/>
              </a:rPr>
              <a:t>The first attempt failed. This is quite common – </a:t>
            </a:r>
            <a:endParaRPr lang="en-US" sz="800" b="0" strike="noStrike" spc="-1" dirty="0">
              <a:latin typeface="Arial"/>
            </a:endParaRPr>
          </a:p>
          <a:p>
            <a:r>
              <a:rPr lang="en-US" sz="800" b="0" strike="noStrike" spc="-1" dirty="0">
                <a:solidFill>
                  <a:srgbClr val="000000"/>
                </a:solidFill>
                <a:latin typeface="+mn-lt"/>
                <a:ea typeface="+mn-ea"/>
              </a:rPr>
              <a:t>good exploits work (almost) all the time, </a:t>
            </a:r>
            <a:endParaRPr lang="en-US" sz="800" b="0" strike="noStrike" spc="-1" dirty="0">
              <a:latin typeface="Arial"/>
            </a:endParaRPr>
          </a:p>
          <a:p>
            <a:r>
              <a:rPr lang="en-US" sz="800" b="0" strike="noStrike" spc="-1" dirty="0">
                <a:solidFill>
                  <a:srgbClr val="000000"/>
                </a:solidFill>
                <a:latin typeface="+mn-lt"/>
                <a:ea typeface="+mn-ea"/>
              </a:rPr>
              <a:t>non-reliable exploits works sometimes 1 out of 100 tries only.</a:t>
            </a:r>
            <a:endParaRPr lang="en-US" sz="800" b="0" strike="noStrike" spc="-1" dirty="0">
              <a:latin typeface="Arial"/>
            </a:endParaRPr>
          </a:p>
          <a:p>
            <a:endParaRPr lang="en-US" sz="800" b="0" strike="noStrike" spc="-1" dirty="0">
              <a:latin typeface="Arial"/>
            </a:endParaRPr>
          </a:p>
          <a:p>
            <a:r>
              <a:rPr lang="en-US" sz="800" b="0" strike="noStrike" spc="-1" dirty="0">
                <a:solidFill>
                  <a:srgbClr val="000000"/>
                </a:solidFill>
                <a:latin typeface="+mn-lt"/>
                <a:ea typeface="+mn-ea"/>
              </a:rPr>
              <a:t>2:08 He now is ready to install and run </a:t>
            </a:r>
            <a:r>
              <a:rPr lang="en-US" sz="800" b="0" strike="noStrike" spc="-1" dirty="0" err="1">
                <a:solidFill>
                  <a:srgbClr val="000000"/>
                </a:solidFill>
                <a:latin typeface="+mn-lt"/>
                <a:ea typeface="+mn-ea"/>
              </a:rPr>
              <a:t>vnc</a:t>
            </a:r>
            <a:r>
              <a:rPr lang="en-US" sz="800" b="0" strike="noStrike" spc="-1" dirty="0">
                <a:solidFill>
                  <a:srgbClr val="000000"/>
                </a:solidFill>
                <a:latin typeface="+mn-lt"/>
                <a:ea typeface="+mn-ea"/>
              </a:rPr>
              <a:t> on the victim’s PC </a:t>
            </a:r>
            <a:endParaRPr lang="en-US" sz="800" b="0" strike="noStrike" spc="-1" dirty="0">
              <a:latin typeface="Arial"/>
            </a:endParaRPr>
          </a:p>
          <a:p>
            <a:r>
              <a:rPr lang="en-US" sz="800" b="0" strike="noStrike" spc="-1" dirty="0">
                <a:solidFill>
                  <a:srgbClr val="000000"/>
                </a:solidFill>
                <a:latin typeface="+mn-lt"/>
                <a:ea typeface="+mn-ea"/>
              </a:rPr>
              <a:t>without him noticing: Using </a:t>
            </a:r>
            <a:r>
              <a:rPr lang="en-US" sz="800" b="0" i="1" strike="noStrike" spc="-1" dirty="0" err="1">
                <a:solidFill>
                  <a:srgbClr val="000000"/>
                </a:solidFill>
                <a:latin typeface="+mn-lt"/>
                <a:ea typeface="+mn-ea"/>
              </a:rPr>
              <a:t>meterpreter</a:t>
            </a:r>
            <a:r>
              <a:rPr lang="en-US" sz="800" b="0" i="1" strike="noStrike" spc="-1" dirty="0">
                <a:solidFill>
                  <a:srgbClr val="000000"/>
                </a:solidFill>
                <a:latin typeface="+mn-lt"/>
                <a:ea typeface="+mn-ea"/>
              </a:rPr>
              <a:t> </a:t>
            </a:r>
            <a:r>
              <a:rPr lang="en-US" sz="800" b="0" i="1" strike="noStrike" spc="-1" dirty="0">
                <a:solidFill>
                  <a:srgbClr val="000000"/>
                </a:solidFill>
                <a:latin typeface="Wingdings"/>
                <a:ea typeface="+mn-ea"/>
              </a:rPr>
              <a:t></a:t>
            </a:r>
            <a:r>
              <a:rPr lang="en-US" sz="800" b="0" i="1" strike="noStrike" spc="-1" dirty="0">
                <a:solidFill>
                  <a:srgbClr val="000000"/>
                </a:solidFill>
                <a:latin typeface="+mn-lt"/>
                <a:ea typeface="+mn-ea"/>
              </a:rPr>
              <a:t> run </a:t>
            </a:r>
            <a:r>
              <a:rPr lang="en-US" sz="800" b="0" i="1" strike="noStrike" spc="-1" dirty="0" err="1">
                <a:solidFill>
                  <a:srgbClr val="000000"/>
                </a:solidFill>
                <a:latin typeface="+mn-lt"/>
                <a:ea typeface="+mn-ea"/>
              </a:rPr>
              <a:t>vnc</a:t>
            </a:r>
            <a:r>
              <a:rPr lang="en-US" sz="800" b="0" strike="noStrike" spc="-1" dirty="0">
                <a:solidFill>
                  <a:srgbClr val="000000"/>
                </a:solidFill>
                <a:latin typeface="+mn-lt"/>
                <a:ea typeface="+mn-ea"/>
              </a:rPr>
              <a:t> allows him to do just that. </a:t>
            </a:r>
            <a:endParaRPr lang="en-US" sz="800" b="0" strike="noStrike" spc="-1" dirty="0">
              <a:latin typeface="Arial"/>
            </a:endParaRPr>
          </a:p>
          <a:p>
            <a:r>
              <a:rPr lang="en-US" sz="800" b="0" strike="noStrike" spc="-1" dirty="0">
                <a:solidFill>
                  <a:srgbClr val="000000"/>
                </a:solidFill>
                <a:latin typeface="+mn-lt"/>
                <a:ea typeface="+mn-ea"/>
              </a:rPr>
              <a:t>This will take a while…</a:t>
            </a:r>
            <a:endParaRPr lang="en-US" sz="800" b="0" strike="noStrike" spc="-1" dirty="0">
              <a:latin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PlaceHolder 1"/>
          <p:cNvSpPr>
            <a:spLocks noGrp="1" noRot="1" noChangeAspect="1"/>
          </p:cNvSpPr>
          <p:nvPr>
            <p:ph type="sldImg"/>
          </p:nvPr>
        </p:nvSpPr>
        <p:spPr>
          <a:xfrm>
            <a:off x="217488" y="812800"/>
            <a:ext cx="7124700" cy="4008438"/>
          </a:xfrm>
          <a:prstGeom prst="rect">
            <a:avLst/>
          </a:prstGeom>
        </p:spPr>
      </p:sp>
      <p:sp>
        <p:nvSpPr>
          <p:cNvPr id="792" name="PlaceHolder 2"/>
          <p:cNvSpPr>
            <a:spLocks noGrp="1"/>
          </p:cNvSpPr>
          <p:nvPr>
            <p:ph type="body"/>
          </p:nvPr>
        </p:nvSpPr>
        <p:spPr>
          <a:xfrm>
            <a:off x="756000" y="5078520"/>
            <a:ext cx="6047640" cy="5191920"/>
          </a:xfrm>
          <a:prstGeom prst="rect">
            <a:avLst/>
          </a:prstGeom>
        </p:spPr>
        <p:txBody>
          <a:bodyPr lIns="0" tIns="0" rIns="0" bIns="0"/>
          <a:lstStyle/>
          <a:p>
            <a:r>
              <a:rPr lang="en-US" sz="2400" b="0" strike="noStrike" spc="-1" dirty="0">
                <a:solidFill>
                  <a:srgbClr val="000000"/>
                </a:solidFill>
                <a:latin typeface="+mn-lt"/>
                <a:ea typeface="+mn-ea"/>
              </a:rPr>
              <a:t>Play video in the movie folder.</a:t>
            </a:r>
            <a:endParaRPr lang="en-US" sz="2400" b="0" strike="noStrike" spc="-1" dirty="0">
              <a:latin typeface="+mn-lt"/>
            </a:endParaRPr>
          </a:p>
          <a:p>
            <a:endParaRPr lang="en-US" sz="2400" b="0" strike="noStrike" spc="-1" dirty="0">
              <a:latin typeface="+mn-lt"/>
            </a:endParaRPr>
          </a:p>
          <a:p>
            <a:r>
              <a:rPr lang="en-US" sz="2400" b="0" strike="noStrike" spc="-1" dirty="0">
                <a:solidFill>
                  <a:srgbClr val="000000"/>
                </a:solidFill>
                <a:latin typeface="+mn-lt"/>
                <a:ea typeface="+mn-ea"/>
              </a:rPr>
              <a:t>T1-Tech-Subtitle_Hacking.mp4</a:t>
            </a:r>
          </a:p>
          <a:p>
            <a:endParaRPr lang="en-US" sz="2400" b="0" strike="noStrike" spc="-1" dirty="0">
              <a:latin typeface="+mn-lt"/>
            </a:endParaRPr>
          </a:p>
          <a:p>
            <a:r>
              <a:rPr lang="en-US" sz="2400" b="0" strike="noStrike" spc="-1" dirty="0">
                <a:solidFill>
                  <a:srgbClr val="000000"/>
                </a:solidFill>
                <a:latin typeface="+mn-lt"/>
                <a:ea typeface="+mn-ea"/>
              </a:rPr>
              <a:t>Video duration: 2:38</a:t>
            </a:r>
            <a:endParaRPr lang="en-US" sz="2400" b="0" strike="noStrike" spc="-1" dirty="0">
              <a:latin typeface="+mn-lt"/>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PlaceHolder 1"/>
          <p:cNvSpPr>
            <a:spLocks noGrp="1" noRot="1" noChangeAspect="1"/>
          </p:cNvSpPr>
          <p:nvPr>
            <p:ph type="sldImg"/>
          </p:nvPr>
        </p:nvSpPr>
        <p:spPr>
          <a:xfrm>
            <a:off x="217488" y="812800"/>
            <a:ext cx="7124700" cy="4008438"/>
          </a:xfrm>
          <a:prstGeom prst="rect">
            <a:avLst/>
          </a:prstGeom>
        </p:spPr>
      </p:sp>
      <p:sp>
        <p:nvSpPr>
          <p:cNvPr id="792" name="PlaceHolder 2"/>
          <p:cNvSpPr>
            <a:spLocks noGrp="1"/>
          </p:cNvSpPr>
          <p:nvPr>
            <p:ph type="body"/>
          </p:nvPr>
        </p:nvSpPr>
        <p:spPr>
          <a:xfrm>
            <a:off x="756000" y="5078520"/>
            <a:ext cx="6047640" cy="5191920"/>
          </a:xfrm>
          <a:prstGeom prst="rect">
            <a:avLst/>
          </a:prstGeom>
        </p:spPr>
        <p:txBody>
          <a:bodyPr lIns="0" tIns="0" rIns="0" bIns="0"/>
          <a:lstStyle/>
          <a:p>
            <a:r>
              <a:rPr lang="en-US" sz="2400" b="0" strike="noStrike" spc="-1" dirty="0">
                <a:latin typeface="Arial"/>
                <a:ea typeface="Noto Sans CJK SC Regular"/>
              </a:rPr>
              <a:t>*** Give a 5 (max 10) minute live demo of compromising a system. If the demo is not possible, use the coming slides instead. ***</a:t>
            </a:r>
          </a:p>
          <a:p>
            <a:endParaRPr lang="en-US" sz="2400" b="0" strike="noStrike" spc="-1" dirty="0">
              <a:latin typeface="Arial"/>
              <a:ea typeface="Noto Sans CJK SC Regular"/>
            </a:endParaRPr>
          </a:p>
          <a:p>
            <a:r>
              <a:rPr lang="en-US" sz="2400" b="0" strike="noStrike" spc="-1" dirty="0">
                <a:latin typeface="Arial"/>
                <a:ea typeface="Noto Sans CJK SC Regular"/>
              </a:rPr>
              <a:t>In the and next several slides, we show the tool Armitage, a scriptable red team collaboration tool for Metasploit that visualizes targets, recommends exploits, and exposes the advanced post-exploitation features in the framework just in order to show how easy could be to attack.</a:t>
            </a:r>
            <a:endParaRPr lang="en-US" sz="2400" b="0" strike="noStrike" spc="-1" dirty="0">
              <a:latin typeface="Arial"/>
            </a:endParaRPr>
          </a:p>
          <a:p>
            <a:endParaRPr lang="en-US" sz="2400" b="0" strike="noStrike" spc="-1" dirty="0">
              <a:latin typeface="Arial"/>
            </a:endParaRPr>
          </a:p>
          <a:p>
            <a:r>
              <a:rPr lang="en-US" sz="2400" b="0" strike="noStrike" spc="-1" dirty="0">
                <a:latin typeface="Arial"/>
                <a:ea typeface="Noto Sans CJK SC Regular"/>
              </a:rPr>
              <a:t>The coming slides are taken from </a:t>
            </a:r>
            <a:endParaRPr lang="en-US" sz="2400" b="0" strike="noStrike" spc="-1" dirty="0">
              <a:latin typeface="Arial"/>
            </a:endParaRPr>
          </a:p>
          <a:p>
            <a:endParaRPr lang="en-US" sz="2400" b="0" strike="noStrike" spc="-1"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strike="noStrike" spc="-1" dirty="0">
                <a:latin typeface="Arial"/>
              </a:rPr>
              <a:t>Slides from: https://github.com/radicallyopensecurity/Digitally-Aware.  License Creative Commons </a:t>
            </a:r>
            <a:r>
              <a:rPr lang="en-GB" sz="2400" b="0" dirty="0"/>
              <a:t>Attribution 4.0 International (CC BY 4.0) </a:t>
            </a:r>
          </a:p>
          <a:p>
            <a:endParaRPr lang="en-US" sz="2400" b="0" strike="noStrike" spc="-1" dirty="0">
              <a:latin typeface="Arial"/>
            </a:endParaRPr>
          </a:p>
        </p:txBody>
      </p:sp>
    </p:spTree>
    <p:extLst>
      <p:ext uri="{BB962C8B-B14F-4D97-AF65-F5344CB8AC3E}">
        <p14:creationId xmlns:p14="http://schemas.microsoft.com/office/powerpoint/2010/main" val="33557110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PlaceHolder 1"/>
          <p:cNvSpPr>
            <a:spLocks noGrp="1" noRot="1" noChangeAspect="1"/>
          </p:cNvSpPr>
          <p:nvPr>
            <p:ph type="sldImg"/>
          </p:nvPr>
        </p:nvSpPr>
        <p:spPr>
          <a:xfrm>
            <a:off x="217488" y="812800"/>
            <a:ext cx="7124700" cy="4008438"/>
          </a:xfrm>
          <a:prstGeom prst="rect">
            <a:avLst/>
          </a:prstGeom>
        </p:spPr>
      </p:sp>
      <p:sp>
        <p:nvSpPr>
          <p:cNvPr id="794" name="PlaceHolder 2"/>
          <p:cNvSpPr>
            <a:spLocks noGrp="1"/>
          </p:cNvSpPr>
          <p:nvPr>
            <p:ph type="body"/>
          </p:nvPr>
        </p:nvSpPr>
        <p:spPr>
          <a:xfrm>
            <a:off x="756000" y="5078520"/>
            <a:ext cx="6047640" cy="5191920"/>
          </a:xfrm>
          <a:prstGeom prst="rect">
            <a:avLst/>
          </a:prstGeom>
        </p:spPr>
        <p:txBody>
          <a:bodyPr lIns="0" tIns="0" rIns="0" bIns="0"/>
          <a:lstStyle/>
          <a:p>
            <a:endParaRPr lang="en-US" sz="1600" b="0" strike="noStrike" spc="-1" dirty="0">
              <a:latin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PlaceHolder 1"/>
          <p:cNvSpPr>
            <a:spLocks noGrp="1" noRot="1" noChangeAspect="1"/>
          </p:cNvSpPr>
          <p:nvPr>
            <p:ph type="sldImg"/>
          </p:nvPr>
        </p:nvSpPr>
        <p:spPr>
          <a:xfrm>
            <a:off x="217488" y="812800"/>
            <a:ext cx="7124700" cy="4008438"/>
          </a:xfrm>
          <a:prstGeom prst="rect">
            <a:avLst/>
          </a:prstGeom>
        </p:spPr>
      </p:sp>
      <p:sp>
        <p:nvSpPr>
          <p:cNvPr id="796" name="PlaceHolder 2"/>
          <p:cNvSpPr>
            <a:spLocks noGrp="1"/>
          </p:cNvSpPr>
          <p:nvPr>
            <p:ph type="body"/>
          </p:nvPr>
        </p:nvSpPr>
        <p:spPr>
          <a:xfrm>
            <a:off x="756000" y="5078520"/>
            <a:ext cx="6047640" cy="5191920"/>
          </a:xfrm>
          <a:prstGeom prst="rect">
            <a:avLst/>
          </a:prstGeom>
        </p:spPr>
        <p:txBody>
          <a:bodyPr lIns="0" tIns="0" rIns="0" bIns="0"/>
          <a:lstStyle/>
          <a:p>
            <a:endParaRPr lang="en-US" sz="1600" b="0" strike="noStrike" spc="-1" dirty="0">
              <a:latin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PlaceHolder 1"/>
          <p:cNvSpPr>
            <a:spLocks noGrp="1" noRot="1" noChangeAspect="1"/>
          </p:cNvSpPr>
          <p:nvPr>
            <p:ph type="sldImg"/>
          </p:nvPr>
        </p:nvSpPr>
        <p:spPr>
          <a:xfrm>
            <a:off x="217488" y="812800"/>
            <a:ext cx="7124700" cy="4008438"/>
          </a:xfrm>
          <a:prstGeom prst="rect">
            <a:avLst/>
          </a:prstGeom>
        </p:spPr>
      </p:sp>
      <p:sp>
        <p:nvSpPr>
          <p:cNvPr id="798" name="PlaceHolder 2"/>
          <p:cNvSpPr>
            <a:spLocks noGrp="1"/>
          </p:cNvSpPr>
          <p:nvPr>
            <p:ph type="body"/>
          </p:nvPr>
        </p:nvSpPr>
        <p:spPr>
          <a:xfrm>
            <a:off x="756000" y="5078520"/>
            <a:ext cx="6047640" cy="5191920"/>
          </a:xfrm>
          <a:prstGeom prst="rect">
            <a:avLst/>
          </a:prstGeom>
        </p:spPr>
        <p:txBody>
          <a:bodyPr lIns="0" tIns="0" rIns="0" bIns="0"/>
          <a:lstStyle/>
          <a:p>
            <a:endParaRPr lang="en-US" sz="1600" b="0" strike="noStrike" spc="-1" dirty="0">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PlaceHolder 1"/>
          <p:cNvSpPr>
            <a:spLocks noGrp="1" noRot="1" noChangeAspect="1"/>
          </p:cNvSpPr>
          <p:nvPr>
            <p:ph type="sldImg"/>
          </p:nvPr>
        </p:nvSpPr>
        <p:spPr>
          <a:xfrm>
            <a:off x="217488" y="812800"/>
            <a:ext cx="7124700" cy="4008438"/>
          </a:xfrm>
          <a:prstGeom prst="rect">
            <a:avLst/>
          </a:prstGeom>
        </p:spPr>
      </p:sp>
      <p:sp>
        <p:nvSpPr>
          <p:cNvPr id="662" name="PlaceHolder 2"/>
          <p:cNvSpPr>
            <a:spLocks noGrp="1"/>
          </p:cNvSpPr>
          <p:nvPr>
            <p:ph type="body"/>
          </p:nvPr>
        </p:nvSpPr>
        <p:spPr>
          <a:xfrm>
            <a:off x="756000" y="5078520"/>
            <a:ext cx="6047640" cy="5191920"/>
          </a:xfrm>
          <a:prstGeom prst="rect">
            <a:avLst/>
          </a:prstGeom>
        </p:spPr>
        <p:txBody>
          <a:bodyPr lIns="0" tIns="0" rIns="0" bIns="0"/>
          <a:lstStyle/>
          <a:p>
            <a:r>
              <a:rPr lang="en-US" sz="1600" b="0" strike="noStrike" spc="-1" dirty="0">
                <a:latin typeface="Arial"/>
              </a:rPr>
              <a:t>1. A task is defined, accomplices found, tools built and/or acquired, target researched. Initial intrusion started: Phishing and Zero day attack.</a:t>
            </a:r>
          </a:p>
          <a:p>
            <a:r>
              <a:rPr lang="en-US" sz="1600" b="0" strike="noStrike" spc="-1" dirty="0">
                <a:latin typeface="Arial"/>
              </a:rPr>
              <a:t>2. Outbound connection initiated: Poison Ivy for remote access.</a:t>
            </a:r>
          </a:p>
          <a:p>
            <a:r>
              <a:rPr lang="en-US" sz="1600" b="0" strike="noStrike" spc="-1" dirty="0">
                <a:latin typeface="Arial"/>
              </a:rPr>
              <a:t>3. Access expanded and credentials obtained: Lateral movement with various tools.</a:t>
            </a:r>
          </a:p>
          <a:p>
            <a:r>
              <a:rPr lang="en-US" sz="1600" b="0" strike="noStrike" spc="-1" dirty="0">
                <a:latin typeface="Arial"/>
              </a:rPr>
              <a:t>4. Foothold is strengthened and data gathered: locally still, with various tools.</a:t>
            </a:r>
          </a:p>
          <a:p>
            <a:r>
              <a:rPr lang="en-US" sz="1600" b="0" strike="noStrike" spc="-1" dirty="0">
                <a:latin typeface="Arial"/>
              </a:rPr>
              <a:t>5. Data is exfiltrated: slow and low, below the radar.</a:t>
            </a:r>
          </a:p>
          <a:p>
            <a:r>
              <a:rPr lang="en-US" sz="1600" b="0" strike="noStrike" spc="-1" dirty="0">
                <a:latin typeface="Arial"/>
              </a:rPr>
              <a:t>6. Tracks should be covered and ensure that attack remains undetected.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PlaceHolder 1"/>
          <p:cNvSpPr>
            <a:spLocks noGrp="1" noRot="1" noChangeAspect="1"/>
          </p:cNvSpPr>
          <p:nvPr>
            <p:ph type="sldImg"/>
          </p:nvPr>
        </p:nvSpPr>
        <p:spPr>
          <a:xfrm>
            <a:off x="217488" y="812800"/>
            <a:ext cx="7124700" cy="4008438"/>
          </a:xfrm>
          <a:prstGeom prst="rect">
            <a:avLst/>
          </a:prstGeom>
        </p:spPr>
      </p:sp>
      <p:sp>
        <p:nvSpPr>
          <p:cNvPr id="800" name="PlaceHolder 2"/>
          <p:cNvSpPr>
            <a:spLocks noGrp="1"/>
          </p:cNvSpPr>
          <p:nvPr>
            <p:ph type="body"/>
          </p:nvPr>
        </p:nvSpPr>
        <p:spPr>
          <a:xfrm>
            <a:off x="756000" y="5078520"/>
            <a:ext cx="6047640" cy="5191920"/>
          </a:xfrm>
          <a:prstGeom prst="rect">
            <a:avLst/>
          </a:prstGeom>
        </p:spPr>
        <p:txBody>
          <a:bodyPr lIns="0" tIns="0" rIns="0" bIns="0"/>
          <a:lstStyle/>
          <a:p>
            <a:endParaRPr lang="en-US" sz="1600" b="0" strike="noStrike" spc="-1" dirty="0">
              <a:latin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217488" y="812800"/>
            <a:ext cx="7124700" cy="4008438"/>
          </a:xfrm>
          <a:prstGeom prst="rect">
            <a:avLst/>
          </a:prstGeom>
        </p:spPr>
      </p:sp>
      <p:sp>
        <p:nvSpPr>
          <p:cNvPr id="802" name="PlaceHolder 2"/>
          <p:cNvSpPr>
            <a:spLocks noGrp="1"/>
          </p:cNvSpPr>
          <p:nvPr>
            <p:ph type="body"/>
          </p:nvPr>
        </p:nvSpPr>
        <p:spPr>
          <a:xfrm>
            <a:off x="756000" y="5078520"/>
            <a:ext cx="6047640" cy="5191920"/>
          </a:xfrm>
          <a:prstGeom prst="rect">
            <a:avLst/>
          </a:prstGeom>
        </p:spPr>
        <p:txBody>
          <a:bodyPr lIns="0" tIns="0" rIns="0" bIns="0"/>
          <a:lstStyle/>
          <a:p>
            <a:endParaRPr lang="en-US" sz="1600" b="0" strike="noStrike" spc="-1" dirty="0">
              <a:latin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 name="PlaceHolder 1"/>
          <p:cNvSpPr>
            <a:spLocks noGrp="1" noRot="1" noChangeAspect="1"/>
          </p:cNvSpPr>
          <p:nvPr>
            <p:ph type="sldImg"/>
          </p:nvPr>
        </p:nvSpPr>
        <p:spPr>
          <a:xfrm>
            <a:off x="217488" y="812800"/>
            <a:ext cx="7124700" cy="4008438"/>
          </a:xfrm>
          <a:prstGeom prst="rect">
            <a:avLst/>
          </a:prstGeom>
        </p:spPr>
      </p:sp>
      <p:sp>
        <p:nvSpPr>
          <p:cNvPr id="804" name="PlaceHolder 2"/>
          <p:cNvSpPr>
            <a:spLocks noGrp="1"/>
          </p:cNvSpPr>
          <p:nvPr>
            <p:ph type="body"/>
          </p:nvPr>
        </p:nvSpPr>
        <p:spPr>
          <a:xfrm>
            <a:off x="756000" y="5078520"/>
            <a:ext cx="6047640" cy="1133640"/>
          </a:xfrm>
          <a:prstGeom prst="rect">
            <a:avLst/>
          </a:prstGeom>
        </p:spPr>
        <p:txBody>
          <a:bodyPr lIns="0" tIns="0" rIns="0" bIns="0"/>
          <a:lstStyle/>
          <a:p>
            <a:endParaRPr lang="en-US" sz="2000" b="0" strike="noStrike" spc="-1">
              <a:latin typeface="Arial"/>
            </a:endParaRPr>
          </a:p>
          <a:p>
            <a:endParaRPr lang="en-US" sz="2000" b="0" strike="noStrike" spc="-1">
              <a:latin typeface="Arial"/>
            </a:endParaRPr>
          </a:p>
          <a:p>
            <a:endParaRPr lang="en-US" sz="2000" b="0" strike="noStrike" spc="-1">
              <a:latin typeface="Arial"/>
            </a:endParaRPr>
          </a:p>
          <a:p>
            <a:endParaRPr lang="en-US" sz="2000" b="0" strike="noStrike" spc="-1">
              <a:latin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PlaceHolder 1"/>
          <p:cNvSpPr>
            <a:spLocks noGrp="1" noRot="1" noChangeAspect="1"/>
          </p:cNvSpPr>
          <p:nvPr>
            <p:ph type="sldImg"/>
          </p:nvPr>
        </p:nvSpPr>
        <p:spPr>
          <a:xfrm>
            <a:off x="217488" y="812800"/>
            <a:ext cx="7124700" cy="4008438"/>
          </a:xfrm>
          <a:prstGeom prst="rect">
            <a:avLst/>
          </a:prstGeom>
        </p:spPr>
      </p:sp>
      <p:sp>
        <p:nvSpPr>
          <p:cNvPr id="806" name="PlaceHolder 2"/>
          <p:cNvSpPr>
            <a:spLocks noGrp="1"/>
          </p:cNvSpPr>
          <p:nvPr>
            <p:ph type="body"/>
          </p:nvPr>
        </p:nvSpPr>
        <p:spPr>
          <a:xfrm>
            <a:off x="756000" y="5078520"/>
            <a:ext cx="6047640" cy="5191920"/>
          </a:xfrm>
          <a:prstGeom prst="rect">
            <a:avLst/>
          </a:prstGeom>
        </p:spPr>
        <p:txBody>
          <a:bodyPr lIns="0" tIns="0" rIns="0" bIns="0"/>
          <a:lstStyle/>
          <a:p>
            <a:r>
              <a:rPr lang="en-US" sz="1600" b="0" strike="noStrike" spc="-1" dirty="0">
                <a:latin typeface="Arial"/>
              </a:rPr>
              <a:t>Image source: https://</a:t>
            </a:r>
            <a:r>
              <a:rPr lang="en-US" sz="1600" b="0" strike="noStrike" spc="-1" dirty="0" err="1">
                <a:latin typeface="Arial"/>
              </a:rPr>
              <a:t>www.offensive-security.com</a:t>
            </a:r>
            <a:r>
              <a:rPr lang="en-US" sz="1600" b="0" strike="noStrike" spc="-1" dirty="0">
                <a:latin typeface="Arial"/>
              </a:rPr>
              <a:t>/community-projects/google-hacking-database/</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PlaceHolder 1"/>
          <p:cNvSpPr>
            <a:spLocks noGrp="1" noRot="1" noChangeAspect="1"/>
          </p:cNvSpPr>
          <p:nvPr>
            <p:ph type="sldImg"/>
          </p:nvPr>
        </p:nvSpPr>
        <p:spPr>
          <a:xfrm>
            <a:off x="216000" y="812520"/>
            <a:ext cx="7127280" cy="4008960"/>
          </a:xfrm>
          <a:prstGeom prst="rect">
            <a:avLst/>
          </a:prstGeom>
        </p:spPr>
      </p:sp>
      <p:sp>
        <p:nvSpPr>
          <p:cNvPr id="808" name="PlaceHolder 2"/>
          <p:cNvSpPr>
            <a:spLocks noGrp="1"/>
          </p:cNvSpPr>
          <p:nvPr>
            <p:ph type="body"/>
          </p:nvPr>
        </p:nvSpPr>
        <p:spPr>
          <a:xfrm>
            <a:off x="756000" y="5078520"/>
            <a:ext cx="6047640" cy="4811040"/>
          </a:xfrm>
          <a:prstGeom prst="rect">
            <a:avLst/>
          </a:prstGeom>
        </p:spPr>
        <p:txBody>
          <a:bodyPr lIns="0" tIns="0" rIns="0" bIns="0"/>
          <a:lstStyle/>
          <a:p>
            <a:r>
              <a:rPr lang="en-US" sz="1200" b="0" strike="noStrike" spc="-1">
                <a:solidFill>
                  <a:srgbClr val="000000"/>
                </a:solidFill>
                <a:latin typeface="+mn-lt"/>
                <a:ea typeface="+mn-ea"/>
              </a:rPr>
              <a:t>Common understanding of the terms Incident Response and Data Forensics. </a:t>
            </a:r>
            <a:endParaRPr lang="en-US" sz="1200" b="0" strike="noStrike" spc="-1">
              <a:latin typeface="Arial"/>
            </a:endParaRPr>
          </a:p>
          <a:p>
            <a:r>
              <a:rPr lang="en-US" sz="1200" b="0" strike="noStrike" spc="-1">
                <a:solidFill>
                  <a:srgbClr val="000000"/>
                </a:solidFill>
                <a:latin typeface="+mn-lt"/>
                <a:ea typeface="+mn-ea"/>
              </a:rPr>
              <a:t>There is no need to define the term Incident. Common knowledge is just fine.</a:t>
            </a:r>
            <a:r>
              <a:rPr lang="en-US" sz="2000" b="0" strike="noStrike" spc="-1">
                <a:solidFill>
                  <a:srgbClr val="000000"/>
                </a:solidFill>
                <a:latin typeface="+mn-lt"/>
                <a:ea typeface="+mn-ea"/>
              </a:rPr>
              <a:t> </a:t>
            </a:r>
            <a:endParaRPr lang="en-US" sz="2000" b="0" strike="noStrike" spc="-1">
              <a:latin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ABE649FC-BD42-4E94-8100-DB132DEF1CFD}" type="slidenum">
              <a:rPr lang="en-US" sz="1400" b="0" strike="noStrike" spc="-1" smtClean="0">
                <a:latin typeface="Times New Roman"/>
              </a:rPr>
              <a:t>86</a:t>
            </a:fld>
            <a:endParaRPr lang="en-US" sz="1400" b="0" strike="noStrike" spc="-1">
              <a:latin typeface="Times New Roman"/>
            </a:endParaRPr>
          </a:p>
        </p:txBody>
      </p:sp>
    </p:spTree>
    <p:extLst>
      <p:ext uri="{BB962C8B-B14F-4D97-AF65-F5344CB8AC3E}">
        <p14:creationId xmlns:p14="http://schemas.microsoft.com/office/powerpoint/2010/main" val="20017879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PlaceHolder 1"/>
          <p:cNvSpPr>
            <a:spLocks noGrp="1" noRot="1" noChangeAspect="1"/>
          </p:cNvSpPr>
          <p:nvPr>
            <p:ph type="sldImg"/>
          </p:nvPr>
        </p:nvSpPr>
        <p:spPr>
          <a:xfrm>
            <a:off x="217488" y="812800"/>
            <a:ext cx="7124700" cy="4008438"/>
          </a:xfrm>
          <a:prstGeom prst="rect">
            <a:avLst/>
          </a:prstGeom>
        </p:spPr>
      </p:sp>
      <p:sp>
        <p:nvSpPr>
          <p:cNvPr id="810" name="PlaceHolder 2"/>
          <p:cNvSpPr>
            <a:spLocks noGrp="1"/>
          </p:cNvSpPr>
          <p:nvPr>
            <p:ph type="body"/>
          </p:nvPr>
        </p:nvSpPr>
        <p:spPr>
          <a:xfrm>
            <a:off x="756000" y="5078520"/>
            <a:ext cx="6047640" cy="5191920"/>
          </a:xfrm>
          <a:prstGeom prst="rect">
            <a:avLst/>
          </a:prstGeom>
        </p:spPr>
        <p:txBody>
          <a:bodyPr lIns="0" tIns="0" rIns="0" bIns="0"/>
          <a:lstStyle/>
          <a:p>
            <a:r>
              <a:rPr lang="en-US" sz="1600" b="0" strike="noStrike" spc="-1" dirty="0">
                <a:latin typeface="Arial"/>
              </a:rPr>
              <a:t>The Open Resolver Project can inform you of any </a:t>
            </a:r>
            <a:r>
              <a:rPr lang="en-US" sz="1600" b="0" strike="noStrike" spc="-1" dirty="0" err="1">
                <a:latin typeface="Arial"/>
              </a:rPr>
              <a:t>DoS</a:t>
            </a:r>
            <a:r>
              <a:rPr lang="en-US" sz="1600" b="0" strike="noStrike" spc="-1" dirty="0">
                <a:latin typeface="Arial"/>
              </a:rPr>
              <a:t> amplifiers in your</a:t>
            </a:r>
          </a:p>
          <a:p>
            <a:r>
              <a:rPr lang="en-US" sz="1600" b="0" strike="noStrike" spc="-1" dirty="0">
                <a:latin typeface="Arial"/>
              </a:rPr>
              <a:t>network</a:t>
            </a:r>
          </a:p>
          <a:p>
            <a:endParaRPr lang="en-US" sz="1600" b="0" strike="noStrike" spc="-1" dirty="0">
              <a:latin typeface="Arial"/>
            </a:endParaRPr>
          </a:p>
          <a:p>
            <a:r>
              <a:rPr lang="en-US" sz="1600" b="0" strike="noStrike" spc="-1" dirty="0">
                <a:latin typeface="Arial"/>
              </a:rPr>
              <a:t>Third parties like </a:t>
            </a:r>
            <a:r>
              <a:rPr lang="en-US" sz="1600" b="0" strike="noStrike" spc="-1" dirty="0" err="1">
                <a:latin typeface="Arial"/>
              </a:rPr>
              <a:t>Shadowserver</a:t>
            </a:r>
            <a:r>
              <a:rPr lang="en-US" sz="1600" b="0" strike="noStrike" spc="-1" dirty="0">
                <a:latin typeface="Arial"/>
              </a:rPr>
              <a:t> and Microsoft can also inform you if you</a:t>
            </a:r>
          </a:p>
          <a:p>
            <a:r>
              <a:rPr lang="en-US" sz="1600" b="0" strike="noStrike" spc="-1" dirty="0">
                <a:latin typeface="Arial"/>
              </a:rPr>
              <a:t>have any bots in your network</a:t>
            </a:r>
          </a:p>
          <a:p>
            <a:endParaRPr lang="en-US" sz="1600" b="0" strike="noStrike" spc="-1" dirty="0">
              <a:latin typeface="Arial"/>
            </a:endParaRPr>
          </a:p>
          <a:p>
            <a:r>
              <a:rPr lang="en-US" sz="1600" b="0" strike="noStrike" spc="-1" dirty="0">
                <a:latin typeface="+mn-lt"/>
              </a:rPr>
              <a:t>http://</a:t>
            </a:r>
            <a:r>
              <a:rPr lang="en-US" sz="1600" b="0" strike="noStrike" spc="-1" dirty="0" err="1">
                <a:latin typeface="+mn-lt"/>
              </a:rPr>
              <a:t>csirt.egi.eu</a:t>
            </a:r>
            <a:r>
              <a:rPr lang="en-US" sz="1600" b="0" strike="noStrike" spc="-1" dirty="0">
                <a:latin typeface="+mn-lt"/>
              </a:rPr>
              <a:t>/activities/</a:t>
            </a:r>
          </a:p>
          <a:p>
            <a:endParaRPr lang="en-US" sz="1600" b="0" strike="noStrike" spc="-1" dirty="0">
              <a:latin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PlaceHolder 1"/>
          <p:cNvSpPr>
            <a:spLocks noGrp="1" noRot="1" noChangeAspect="1"/>
          </p:cNvSpPr>
          <p:nvPr>
            <p:ph type="sldImg"/>
          </p:nvPr>
        </p:nvSpPr>
        <p:spPr>
          <a:xfrm>
            <a:off x="217488" y="812800"/>
            <a:ext cx="7124700" cy="4008438"/>
          </a:xfrm>
          <a:prstGeom prst="rect">
            <a:avLst/>
          </a:prstGeom>
        </p:spPr>
      </p:sp>
      <p:sp>
        <p:nvSpPr>
          <p:cNvPr id="812" name="PlaceHolder 2"/>
          <p:cNvSpPr>
            <a:spLocks noGrp="1"/>
          </p:cNvSpPr>
          <p:nvPr>
            <p:ph type="body"/>
          </p:nvPr>
        </p:nvSpPr>
        <p:spPr>
          <a:xfrm>
            <a:off x="756000" y="5078520"/>
            <a:ext cx="6047640" cy="5191920"/>
          </a:xfrm>
          <a:prstGeom prst="rect">
            <a:avLst/>
          </a:prstGeom>
        </p:spPr>
        <p:txBody>
          <a:bodyPr lIns="0" tIns="0" rIns="0" bIns="0"/>
          <a:lstStyle/>
          <a:p>
            <a:r>
              <a:rPr lang="en-US" sz="2000" b="0" strike="noStrike" spc="-1" dirty="0">
                <a:latin typeface="Arial"/>
              </a:rPr>
              <a:t>Images from: https://</a:t>
            </a:r>
            <a:r>
              <a:rPr lang="en-US" sz="2000" b="0" strike="noStrike" spc="-1" dirty="0" err="1">
                <a:latin typeface="Arial"/>
              </a:rPr>
              <a:t>www.tenable.com</a:t>
            </a:r>
            <a:r>
              <a:rPr lang="en-US" sz="2000" b="0" strike="noStrike" spc="-1" dirty="0">
                <a:latin typeface="Arial"/>
              </a:rPr>
              <a:t>/</a:t>
            </a:r>
            <a:r>
              <a:rPr lang="en-US" sz="2000" b="0" strike="noStrike" spc="-1" dirty="0" err="1">
                <a:latin typeface="Arial"/>
              </a:rPr>
              <a:t>sc</a:t>
            </a:r>
            <a:r>
              <a:rPr lang="en-US" sz="2000" b="0" strike="noStrike" spc="-1" dirty="0">
                <a:latin typeface="Arial"/>
              </a:rPr>
              <a:t>-dashboards/application-patch-rate</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PlaceHolder 1"/>
          <p:cNvSpPr>
            <a:spLocks noGrp="1" noRot="1" noChangeAspect="1"/>
          </p:cNvSpPr>
          <p:nvPr>
            <p:ph type="sldImg"/>
          </p:nvPr>
        </p:nvSpPr>
        <p:spPr>
          <a:xfrm>
            <a:off x="217488" y="812800"/>
            <a:ext cx="7124700" cy="4008438"/>
          </a:xfrm>
          <a:prstGeom prst="rect">
            <a:avLst/>
          </a:prstGeom>
        </p:spPr>
      </p:sp>
      <p:sp>
        <p:nvSpPr>
          <p:cNvPr id="830" name="PlaceHolder 2"/>
          <p:cNvSpPr>
            <a:spLocks noGrp="1"/>
          </p:cNvSpPr>
          <p:nvPr>
            <p:ph type="body"/>
          </p:nvPr>
        </p:nvSpPr>
        <p:spPr>
          <a:xfrm>
            <a:off x="756000" y="5078520"/>
            <a:ext cx="6047640" cy="4595760"/>
          </a:xfrm>
          <a:prstGeom prst="rect">
            <a:avLst/>
          </a:prstGeom>
        </p:spPr>
        <p:txBody>
          <a:bodyPr lIns="0" tIns="0" rIns="0" bIns="0"/>
          <a:lstStyle/>
          <a:p>
            <a:r>
              <a:rPr lang="en-US" sz="1400" b="0" strike="noStrike" spc="-1" dirty="0">
                <a:latin typeface="+mn-lt"/>
              </a:rPr>
              <a:t>T1-Tech-The Cloud Kitty Flanagan.mp4</a:t>
            </a:r>
          </a:p>
          <a:p>
            <a:endParaRPr lang="en-US" sz="1400" b="0" strike="noStrike" spc="-1" dirty="0">
              <a:latin typeface="+mn-lt"/>
            </a:endParaRPr>
          </a:p>
          <a:p>
            <a:r>
              <a:rPr lang="en-US" sz="1400" b="0" strike="noStrike" spc="-1" dirty="0">
                <a:latin typeface="+mn-lt"/>
              </a:rPr>
              <a:t>Optional: funny video about “The Cloud”</a:t>
            </a:r>
          </a:p>
          <a:p>
            <a:endParaRPr lang="en-US" sz="1400" b="0" strike="noStrike" spc="-1" dirty="0">
              <a:latin typeface="+mn-lt"/>
            </a:endParaRPr>
          </a:p>
          <a:p>
            <a:r>
              <a:rPr lang="en-US" sz="1400" b="0" strike="noStrike" spc="-1" dirty="0">
                <a:latin typeface="+mn-lt"/>
              </a:rPr>
              <a:t>Video Duration 5:06</a:t>
            </a:r>
          </a:p>
        </p:txBody>
      </p:sp>
    </p:spTree>
    <p:extLst>
      <p:ext uri="{BB962C8B-B14F-4D97-AF65-F5344CB8AC3E}">
        <p14:creationId xmlns:p14="http://schemas.microsoft.com/office/powerpoint/2010/main" val="16122968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217488" y="812800"/>
            <a:ext cx="7124700" cy="4008438"/>
          </a:xfrm>
          <a:prstGeom prst="rect">
            <a:avLst/>
          </a:prstGeom>
        </p:spPr>
      </p:sp>
      <p:sp>
        <p:nvSpPr>
          <p:cNvPr id="814" name="PlaceHolder 2"/>
          <p:cNvSpPr>
            <a:spLocks noGrp="1"/>
          </p:cNvSpPr>
          <p:nvPr>
            <p:ph type="body"/>
          </p:nvPr>
        </p:nvSpPr>
        <p:spPr>
          <a:xfrm>
            <a:off x="756000" y="5078520"/>
            <a:ext cx="6047640" cy="1133640"/>
          </a:xfrm>
          <a:prstGeom prst="rect">
            <a:avLst/>
          </a:prstGeom>
        </p:spPr>
        <p:txBody>
          <a:bodyPr lIns="0" tIns="0" rIns="0" bIns="0"/>
          <a:lstStyle/>
          <a:p>
            <a:r>
              <a:rPr lang="en-US" sz="2000" b="0" strike="noStrike" spc="-1" dirty="0">
                <a:latin typeface="Arial"/>
              </a:rPr>
              <a:t>Images from: https://</a:t>
            </a:r>
            <a:r>
              <a:rPr lang="en-US" sz="2000" b="0" strike="noStrike" spc="-1" dirty="0" err="1">
                <a:latin typeface="Arial"/>
              </a:rPr>
              <a:t>www.misp-project.org</a:t>
            </a:r>
            <a:r>
              <a:rPr lang="en-US" sz="2000" b="0" strike="noStrike" spc="-1" dirty="0">
                <a:latin typeface="Arial"/>
              </a:rPr>
              <a:t>/assets/images/</a:t>
            </a:r>
            <a:r>
              <a:rPr lang="en-US" sz="2000" b="0" strike="noStrike" spc="-1" dirty="0" err="1">
                <a:latin typeface="Arial"/>
              </a:rPr>
              <a:t>banner.jpg</a:t>
            </a:r>
            <a:endParaRPr lang="en-US" sz="2000" b="0" strike="noStrike" spc="-1" dirty="0">
              <a:latin typeface="Arial"/>
            </a:endParaRPr>
          </a:p>
          <a:p>
            <a:endParaRPr lang="en-US" sz="2000" b="0" strike="noStrike" spc="-1" dirty="0">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PlaceHolder 1"/>
          <p:cNvSpPr>
            <a:spLocks noGrp="1" noRot="1" noChangeAspect="1"/>
          </p:cNvSpPr>
          <p:nvPr>
            <p:ph type="sldImg"/>
          </p:nvPr>
        </p:nvSpPr>
        <p:spPr>
          <a:xfrm>
            <a:off x="217488" y="812800"/>
            <a:ext cx="7124700" cy="4008438"/>
          </a:xfrm>
          <a:prstGeom prst="rect">
            <a:avLst/>
          </a:prstGeom>
        </p:spPr>
      </p:sp>
      <p:sp>
        <p:nvSpPr>
          <p:cNvPr id="664" name="PlaceHolder 2"/>
          <p:cNvSpPr>
            <a:spLocks noGrp="1"/>
          </p:cNvSpPr>
          <p:nvPr>
            <p:ph type="body"/>
          </p:nvPr>
        </p:nvSpPr>
        <p:spPr>
          <a:xfrm>
            <a:off x="756000" y="5078520"/>
            <a:ext cx="6047640" cy="5191920"/>
          </a:xfrm>
          <a:prstGeom prst="rect">
            <a:avLst/>
          </a:prstGeom>
        </p:spPr>
        <p:txBody>
          <a:bodyPr lIns="0" tIns="0" rIns="0" bIns="0"/>
          <a:lstStyle/>
          <a:p>
            <a:r>
              <a:rPr lang="en-US" sz="2000" b="0" strike="noStrike" spc="-1">
                <a:latin typeface="Arial"/>
              </a:rPr>
              <a:t> Introducing Botnet </a:t>
            </a:r>
          </a:p>
          <a:p>
            <a:r>
              <a:rPr lang="en-US" sz="2000" b="0" strike="noStrike" spc="-1">
                <a:latin typeface="Arial"/>
              </a:rPr>
              <a:t>https://www.youtube.com/watch?v=jWnExuf4NOY</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PlaceHolder 1"/>
          <p:cNvSpPr>
            <a:spLocks noGrp="1" noRot="1" noChangeAspect="1"/>
          </p:cNvSpPr>
          <p:nvPr>
            <p:ph type="sldImg"/>
          </p:nvPr>
        </p:nvSpPr>
        <p:spPr>
          <a:xfrm>
            <a:off x="217488" y="812800"/>
            <a:ext cx="7124700" cy="4008438"/>
          </a:xfrm>
          <a:prstGeom prst="rect">
            <a:avLst/>
          </a:prstGeom>
        </p:spPr>
      </p:sp>
      <p:sp>
        <p:nvSpPr>
          <p:cNvPr id="816" name="PlaceHolder 2"/>
          <p:cNvSpPr>
            <a:spLocks noGrp="1"/>
          </p:cNvSpPr>
          <p:nvPr>
            <p:ph type="body"/>
          </p:nvPr>
        </p:nvSpPr>
        <p:spPr>
          <a:xfrm>
            <a:off x="756000" y="5078520"/>
            <a:ext cx="6047640" cy="1133640"/>
          </a:xfrm>
          <a:prstGeom prst="rect">
            <a:avLst/>
          </a:prstGeom>
        </p:spPr>
        <p:txBody>
          <a:bodyPr lIns="0" tIns="0" rIns="0" bIns="0"/>
          <a:lstStyle/>
          <a:p>
            <a:r>
              <a:rPr lang="en-US" sz="2000" b="0" strike="noStrike" spc="-1" dirty="0">
                <a:latin typeface="Arial"/>
              </a:rPr>
              <a:t>Images from: https://</a:t>
            </a:r>
            <a:r>
              <a:rPr lang="en-US" sz="2000" b="0" strike="noStrike" spc="-1" dirty="0" err="1">
                <a:latin typeface="Arial"/>
              </a:rPr>
              <a:t>www.ghacks.net</a:t>
            </a:r>
            <a:r>
              <a:rPr lang="en-US" sz="2000" b="0" strike="noStrike" spc="-1" dirty="0">
                <a:latin typeface="Arial"/>
              </a:rPr>
              <a:t>/2016/02/01/</a:t>
            </a:r>
            <a:r>
              <a:rPr lang="en-US" sz="2000" b="0" strike="noStrike" spc="-1" dirty="0" err="1">
                <a:latin typeface="Arial"/>
              </a:rPr>
              <a:t>virustotal</a:t>
            </a:r>
            <a:r>
              <a:rPr lang="en-US" sz="2000" b="0" strike="noStrike" spc="-1" dirty="0">
                <a:latin typeface="Arial"/>
              </a:rPr>
              <a:t>-scan-firmware-for-signs-of-manipulation/</a:t>
            </a:r>
          </a:p>
          <a:p>
            <a:endParaRPr lang="en-US" sz="2000" b="0" strike="noStrike" spc="-1" dirty="0">
              <a:latin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PlaceHolder 1"/>
          <p:cNvSpPr>
            <a:spLocks noGrp="1" noRot="1" noChangeAspect="1"/>
          </p:cNvSpPr>
          <p:nvPr>
            <p:ph type="sldImg"/>
          </p:nvPr>
        </p:nvSpPr>
        <p:spPr>
          <a:xfrm>
            <a:off x="217488" y="812800"/>
            <a:ext cx="7124700" cy="4008438"/>
          </a:xfrm>
          <a:prstGeom prst="rect">
            <a:avLst/>
          </a:prstGeom>
        </p:spPr>
      </p:sp>
      <p:sp>
        <p:nvSpPr>
          <p:cNvPr id="818" name="PlaceHolder 2"/>
          <p:cNvSpPr>
            <a:spLocks noGrp="1"/>
          </p:cNvSpPr>
          <p:nvPr>
            <p:ph type="body"/>
          </p:nvPr>
        </p:nvSpPr>
        <p:spPr>
          <a:xfrm>
            <a:off x="756000" y="5078520"/>
            <a:ext cx="6047640" cy="5191920"/>
          </a:xfrm>
          <a:prstGeom prst="rect">
            <a:avLst/>
          </a:prstGeom>
        </p:spPr>
        <p:txBody>
          <a:bodyPr lIns="0" tIns="0" rIns="0" bIns="0"/>
          <a:lstStyle/>
          <a:p>
            <a:r>
              <a:rPr lang="en-US" sz="1710" b="0" strike="noStrike" spc="-1" dirty="0">
                <a:latin typeface="Arial"/>
              </a:rPr>
              <a:t>Screenshot from: https://</a:t>
            </a:r>
            <a:r>
              <a:rPr lang="en-US" sz="1710" b="0" strike="noStrike" spc="-1" dirty="0" err="1">
                <a:latin typeface="Arial"/>
              </a:rPr>
              <a:t>www.nomoreransom.org</a:t>
            </a:r>
            <a:r>
              <a:rPr lang="en-US" sz="1710" b="0" strike="noStrike" spc="-1" dirty="0">
                <a:latin typeface="Arial"/>
              </a:rPr>
              <a:t>/</a:t>
            </a:r>
            <a:r>
              <a:rPr lang="en-US" sz="1710" b="0" strike="noStrike" spc="-1" dirty="0" err="1">
                <a:latin typeface="Arial"/>
              </a:rPr>
              <a:t>crypto-sheriff.php?lang</a:t>
            </a:r>
            <a:r>
              <a:rPr lang="en-US" sz="1710" b="0" strike="noStrike" spc="-1" dirty="0">
                <a:latin typeface="Arial"/>
              </a:rPr>
              <a:t>=</a:t>
            </a:r>
            <a:r>
              <a:rPr lang="en-US" sz="1710" b="0" strike="noStrike" spc="-1" dirty="0" err="1">
                <a:latin typeface="Arial"/>
              </a:rPr>
              <a:t>en</a:t>
            </a:r>
            <a:r>
              <a:rPr lang="en-US" sz="1710" b="0" strike="noStrike" spc="-1" dirty="0">
                <a:latin typeface="Arial"/>
              </a:rPr>
              <a:t>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 name="PlaceHolder 1"/>
          <p:cNvSpPr>
            <a:spLocks noGrp="1" noRot="1" noChangeAspect="1"/>
          </p:cNvSpPr>
          <p:nvPr>
            <p:ph type="sldImg"/>
          </p:nvPr>
        </p:nvSpPr>
        <p:spPr>
          <a:xfrm>
            <a:off x="217488" y="812800"/>
            <a:ext cx="7124700" cy="4008438"/>
          </a:xfrm>
          <a:prstGeom prst="rect">
            <a:avLst/>
          </a:prstGeom>
        </p:spPr>
      </p:sp>
      <p:sp>
        <p:nvSpPr>
          <p:cNvPr id="820" name="PlaceHolder 2"/>
          <p:cNvSpPr>
            <a:spLocks noGrp="1"/>
          </p:cNvSpPr>
          <p:nvPr>
            <p:ph type="body"/>
          </p:nvPr>
        </p:nvSpPr>
        <p:spPr>
          <a:xfrm>
            <a:off x="756000" y="5078520"/>
            <a:ext cx="6047640" cy="1133640"/>
          </a:xfrm>
          <a:prstGeom prst="rect">
            <a:avLst/>
          </a:prstGeom>
        </p:spPr>
        <p:txBody>
          <a:bodyPr lIns="0" tIns="0" rIns="0" bIns="0"/>
          <a:lstStyle/>
          <a:p>
            <a:r>
              <a:rPr lang="en-US" sz="2000" b="0" strike="noStrike" spc="-1">
                <a:latin typeface="Arial"/>
              </a:rPr>
              <a:t>Images from: https://blog.nviso.be/2018/04/12/painless-cuckoo-sandbox-installation/</a:t>
            </a:r>
          </a:p>
          <a:p>
            <a:endParaRPr lang="en-US" sz="2000" b="0" strike="noStrike" spc="-1">
              <a:latin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 name="PlaceHolder 1"/>
          <p:cNvSpPr>
            <a:spLocks noGrp="1" noRot="1" noChangeAspect="1"/>
          </p:cNvSpPr>
          <p:nvPr>
            <p:ph type="sldImg"/>
          </p:nvPr>
        </p:nvSpPr>
        <p:spPr>
          <a:xfrm>
            <a:off x="217488" y="812800"/>
            <a:ext cx="7124700" cy="4008438"/>
          </a:xfrm>
          <a:prstGeom prst="rect">
            <a:avLst/>
          </a:prstGeom>
        </p:spPr>
      </p:sp>
      <p:sp>
        <p:nvSpPr>
          <p:cNvPr id="822" name="PlaceHolder 2"/>
          <p:cNvSpPr>
            <a:spLocks noGrp="1"/>
          </p:cNvSpPr>
          <p:nvPr>
            <p:ph type="body"/>
          </p:nvPr>
        </p:nvSpPr>
        <p:spPr>
          <a:xfrm>
            <a:off x="756000" y="5078520"/>
            <a:ext cx="6047640" cy="5191920"/>
          </a:xfrm>
          <a:prstGeom prst="rect">
            <a:avLst/>
          </a:prstGeom>
        </p:spPr>
        <p:txBody>
          <a:bodyPr lIns="0" tIns="0" rIns="0" bIns="0"/>
          <a:lstStyle/>
          <a:p>
            <a:r>
              <a:rPr lang="en-US" sz="1000" b="1" strike="noStrike" spc="-1" dirty="0">
                <a:solidFill>
                  <a:srgbClr val="000000"/>
                </a:solidFill>
                <a:latin typeface="Arial"/>
              </a:rPr>
              <a:t>Basic CIS Controls</a:t>
            </a:r>
            <a:endParaRPr lang="en-US" sz="1000" b="0" strike="noStrike" spc="-1" dirty="0">
              <a:latin typeface="Arial"/>
            </a:endParaRPr>
          </a:p>
          <a:p>
            <a:r>
              <a:rPr lang="en-US" sz="1000" b="0" strike="noStrike" spc="-1" dirty="0">
                <a:solidFill>
                  <a:srgbClr val="000000"/>
                </a:solidFill>
                <a:latin typeface="Arial"/>
              </a:rPr>
              <a:t>1 Inventory and Control of Hardware Assets</a:t>
            </a:r>
            <a:endParaRPr lang="en-US" sz="1000" b="0" strike="noStrike" spc="-1" dirty="0">
              <a:latin typeface="Arial"/>
            </a:endParaRPr>
          </a:p>
          <a:p>
            <a:r>
              <a:rPr lang="en-US" sz="1000" b="0" strike="noStrike" spc="-1" dirty="0">
                <a:solidFill>
                  <a:srgbClr val="000000"/>
                </a:solidFill>
                <a:latin typeface="Arial"/>
              </a:rPr>
              <a:t>2 Inventory and Control of Software Assets</a:t>
            </a:r>
            <a:endParaRPr lang="en-US" sz="1000" b="0" strike="noStrike" spc="-1" dirty="0">
              <a:latin typeface="Arial"/>
            </a:endParaRPr>
          </a:p>
          <a:p>
            <a:r>
              <a:rPr lang="en-US" sz="1000" b="0" strike="noStrike" spc="-1" dirty="0">
                <a:solidFill>
                  <a:srgbClr val="000000"/>
                </a:solidFill>
                <a:latin typeface="Arial"/>
              </a:rPr>
              <a:t>3 Continuous Vulnerability Management</a:t>
            </a:r>
            <a:endParaRPr lang="en-US" sz="1000" b="0" strike="noStrike" spc="-1" dirty="0">
              <a:latin typeface="Arial"/>
            </a:endParaRPr>
          </a:p>
          <a:p>
            <a:r>
              <a:rPr lang="en-US" sz="1000" b="0" strike="noStrike" spc="-1" dirty="0">
                <a:solidFill>
                  <a:srgbClr val="000000"/>
                </a:solidFill>
                <a:latin typeface="Arial"/>
              </a:rPr>
              <a:t>4 Controlled Use of Administrative Privileges</a:t>
            </a:r>
            <a:endParaRPr lang="en-US" sz="1000" b="0" strike="noStrike" spc="-1" dirty="0">
              <a:latin typeface="Arial"/>
            </a:endParaRPr>
          </a:p>
          <a:p>
            <a:r>
              <a:rPr lang="en-US" sz="1000" b="0" strike="noStrike" spc="-1" dirty="0">
                <a:solidFill>
                  <a:srgbClr val="000000"/>
                </a:solidFill>
                <a:latin typeface="Arial"/>
              </a:rPr>
              <a:t>5 Secure Configuration for Hardware and Software on Mobile Devices, Laptops, Workstations and Servers</a:t>
            </a:r>
            <a:endParaRPr lang="en-US" sz="1000" b="0" strike="noStrike" spc="-1" dirty="0">
              <a:latin typeface="Arial"/>
            </a:endParaRPr>
          </a:p>
          <a:p>
            <a:r>
              <a:rPr lang="en-US" sz="1000" b="0" strike="noStrike" spc="-1" dirty="0">
                <a:solidFill>
                  <a:srgbClr val="000000"/>
                </a:solidFill>
                <a:latin typeface="Arial"/>
              </a:rPr>
              <a:t>6 Maintenance, Monitoring and Analysis of Audit Logs</a:t>
            </a:r>
            <a:endParaRPr lang="en-US" sz="1000" b="0" strike="noStrike" spc="-1" dirty="0">
              <a:latin typeface="Arial"/>
            </a:endParaRPr>
          </a:p>
          <a:p>
            <a:r>
              <a:rPr lang="en-US" sz="1000" b="1" strike="noStrike" spc="-1" dirty="0">
                <a:solidFill>
                  <a:srgbClr val="000000"/>
                </a:solidFill>
                <a:latin typeface="Arial"/>
              </a:rPr>
              <a:t>Foundational CIS Controls</a:t>
            </a:r>
            <a:endParaRPr lang="en-US" sz="1000" b="0" strike="noStrike" spc="-1" dirty="0">
              <a:latin typeface="Arial"/>
            </a:endParaRPr>
          </a:p>
          <a:p>
            <a:r>
              <a:rPr lang="en-US" sz="1000" b="0" strike="noStrike" spc="-1" dirty="0">
                <a:solidFill>
                  <a:srgbClr val="000000"/>
                </a:solidFill>
                <a:latin typeface="Arial"/>
              </a:rPr>
              <a:t>7 Email and Web Browser Protections</a:t>
            </a:r>
            <a:endParaRPr lang="en-US" sz="1000" b="0" strike="noStrike" spc="-1" dirty="0">
              <a:latin typeface="Arial"/>
            </a:endParaRPr>
          </a:p>
          <a:p>
            <a:r>
              <a:rPr lang="en-US" sz="1000" b="0" strike="noStrike" spc="-1" dirty="0">
                <a:solidFill>
                  <a:srgbClr val="000000"/>
                </a:solidFill>
                <a:latin typeface="Arial"/>
              </a:rPr>
              <a:t>8 Malware Defenses</a:t>
            </a:r>
            <a:endParaRPr lang="en-US" sz="1000" b="0" strike="noStrike" spc="-1" dirty="0">
              <a:latin typeface="Arial"/>
            </a:endParaRPr>
          </a:p>
          <a:p>
            <a:r>
              <a:rPr lang="en-US" sz="1000" b="0" strike="noStrike" spc="-1" dirty="0">
                <a:solidFill>
                  <a:srgbClr val="000000"/>
                </a:solidFill>
                <a:latin typeface="Arial"/>
              </a:rPr>
              <a:t>9 Limitation and Control of Network Ports, Protocols and Services</a:t>
            </a:r>
            <a:endParaRPr lang="en-US" sz="1000" b="0" strike="noStrike" spc="-1" dirty="0">
              <a:latin typeface="Arial"/>
            </a:endParaRPr>
          </a:p>
          <a:p>
            <a:r>
              <a:rPr lang="en-US" sz="1000" b="0" strike="noStrike" spc="-1" dirty="0">
                <a:solidFill>
                  <a:srgbClr val="000000"/>
                </a:solidFill>
                <a:latin typeface="Arial"/>
              </a:rPr>
              <a:t>10 Data Recovery Capabilities</a:t>
            </a:r>
            <a:endParaRPr lang="en-US" sz="1000" b="0" strike="noStrike" spc="-1" dirty="0">
              <a:latin typeface="Arial"/>
            </a:endParaRPr>
          </a:p>
          <a:p>
            <a:r>
              <a:rPr lang="en-US" sz="1000" b="0" strike="noStrike" spc="-1" dirty="0">
                <a:solidFill>
                  <a:srgbClr val="000000"/>
                </a:solidFill>
                <a:latin typeface="Arial"/>
              </a:rPr>
              <a:t>11 Secure Configuration for Network Devices, such as Firewalls, Routers and Switches</a:t>
            </a:r>
            <a:endParaRPr lang="en-US" sz="1000" b="0" strike="noStrike" spc="-1" dirty="0">
              <a:latin typeface="Arial"/>
            </a:endParaRPr>
          </a:p>
          <a:p>
            <a:r>
              <a:rPr lang="en-US" sz="1000" b="0" strike="noStrike" spc="-1" dirty="0">
                <a:solidFill>
                  <a:srgbClr val="000000"/>
                </a:solidFill>
                <a:latin typeface="Arial"/>
              </a:rPr>
              <a:t>12 Boundary Defense</a:t>
            </a:r>
            <a:endParaRPr lang="en-US" sz="1000" b="0" strike="noStrike" spc="-1" dirty="0">
              <a:latin typeface="Arial"/>
            </a:endParaRPr>
          </a:p>
          <a:p>
            <a:r>
              <a:rPr lang="en-US" sz="1000" b="0" strike="noStrike" spc="-1" dirty="0">
                <a:solidFill>
                  <a:srgbClr val="000000"/>
                </a:solidFill>
                <a:latin typeface="Arial"/>
              </a:rPr>
              <a:t>13 Data Protection</a:t>
            </a:r>
            <a:endParaRPr lang="en-US" sz="1000" b="0" strike="noStrike" spc="-1" dirty="0">
              <a:latin typeface="Arial"/>
            </a:endParaRPr>
          </a:p>
          <a:p>
            <a:r>
              <a:rPr lang="en-US" sz="1000" b="0" strike="noStrike" spc="-1" dirty="0">
                <a:solidFill>
                  <a:srgbClr val="000000"/>
                </a:solidFill>
                <a:latin typeface="Arial"/>
              </a:rPr>
              <a:t>14 Controlled Access Based on the Need to Know</a:t>
            </a:r>
            <a:endParaRPr lang="en-US" sz="1000" b="0" strike="noStrike" spc="-1" dirty="0">
              <a:latin typeface="Arial"/>
            </a:endParaRPr>
          </a:p>
          <a:p>
            <a:r>
              <a:rPr lang="en-US" sz="1000" b="0" strike="noStrike" spc="-1" dirty="0">
                <a:solidFill>
                  <a:srgbClr val="000000"/>
                </a:solidFill>
                <a:latin typeface="Arial"/>
              </a:rPr>
              <a:t>15 Wireless Access Control</a:t>
            </a:r>
            <a:endParaRPr lang="en-US" sz="1000" b="0" strike="noStrike" spc="-1" dirty="0">
              <a:latin typeface="Arial"/>
            </a:endParaRPr>
          </a:p>
          <a:p>
            <a:r>
              <a:rPr lang="en-US" sz="1000" b="0" strike="noStrike" spc="-1" dirty="0">
                <a:solidFill>
                  <a:srgbClr val="000000"/>
                </a:solidFill>
                <a:latin typeface="Arial"/>
              </a:rPr>
              <a:t>16 Account Monitoring and Control</a:t>
            </a:r>
            <a:endParaRPr lang="en-US" sz="1000" b="0" strike="noStrike" spc="-1" dirty="0">
              <a:latin typeface="Arial"/>
            </a:endParaRPr>
          </a:p>
          <a:p>
            <a:r>
              <a:rPr lang="en-US" sz="1000" b="1" strike="noStrike" spc="-1" dirty="0">
                <a:solidFill>
                  <a:srgbClr val="000000"/>
                </a:solidFill>
                <a:latin typeface="Arial"/>
              </a:rPr>
              <a:t>Organizational CIS Controls</a:t>
            </a:r>
            <a:endParaRPr lang="en-US" sz="1000" b="0" strike="noStrike" spc="-1" dirty="0">
              <a:latin typeface="Arial"/>
            </a:endParaRPr>
          </a:p>
          <a:p>
            <a:r>
              <a:rPr lang="en-US" sz="1000" b="0" strike="noStrike" spc="-1" dirty="0">
                <a:solidFill>
                  <a:srgbClr val="000000"/>
                </a:solidFill>
                <a:latin typeface="Arial"/>
              </a:rPr>
              <a:t>17 Implement a Security Awareness and Training Program</a:t>
            </a:r>
            <a:endParaRPr lang="en-US" sz="1000" b="0" strike="noStrike" spc="-1" dirty="0">
              <a:latin typeface="Arial"/>
            </a:endParaRPr>
          </a:p>
          <a:p>
            <a:r>
              <a:rPr lang="en-US" sz="1000" b="0" strike="noStrike" spc="-1" dirty="0">
                <a:solidFill>
                  <a:srgbClr val="000000"/>
                </a:solidFill>
                <a:latin typeface="Arial"/>
              </a:rPr>
              <a:t>18 Application Software Security</a:t>
            </a:r>
            <a:endParaRPr lang="en-US" sz="1000" b="0" strike="noStrike" spc="-1" dirty="0">
              <a:latin typeface="Arial"/>
            </a:endParaRPr>
          </a:p>
          <a:p>
            <a:r>
              <a:rPr lang="en-US" sz="1000" b="0" strike="noStrike" spc="-1" dirty="0">
                <a:solidFill>
                  <a:srgbClr val="000000"/>
                </a:solidFill>
                <a:latin typeface="Arial"/>
              </a:rPr>
              <a:t>19 Incident Response and Management</a:t>
            </a:r>
            <a:endParaRPr lang="en-US" sz="1000" b="0" strike="noStrike" spc="-1" dirty="0">
              <a:latin typeface="Arial"/>
            </a:endParaRPr>
          </a:p>
          <a:p>
            <a:r>
              <a:rPr lang="en-US" sz="1000" b="0" strike="noStrike" spc="-1" dirty="0">
                <a:solidFill>
                  <a:srgbClr val="000000"/>
                </a:solidFill>
                <a:latin typeface="Arial"/>
              </a:rPr>
              <a:t>20 Penetration Tests and Red Team Exercises</a:t>
            </a:r>
            <a:endParaRPr lang="en-US" sz="1000" b="0" strike="noStrike" spc="-1" dirty="0">
              <a:latin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PlaceHolder 1"/>
          <p:cNvSpPr>
            <a:spLocks noGrp="1" noRot="1" noChangeAspect="1"/>
          </p:cNvSpPr>
          <p:nvPr>
            <p:ph type="sldImg"/>
          </p:nvPr>
        </p:nvSpPr>
        <p:spPr>
          <a:xfrm>
            <a:off x="217488" y="812800"/>
            <a:ext cx="7124700" cy="4008438"/>
          </a:xfrm>
          <a:prstGeom prst="rect">
            <a:avLst/>
          </a:prstGeom>
        </p:spPr>
      </p:sp>
      <p:sp>
        <p:nvSpPr>
          <p:cNvPr id="824" name="PlaceHolder 2"/>
          <p:cNvSpPr>
            <a:spLocks noGrp="1"/>
          </p:cNvSpPr>
          <p:nvPr>
            <p:ph type="body"/>
          </p:nvPr>
        </p:nvSpPr>
        <p:spPr>
          <a:xfrm>
            <a:off x="756000" y="5078520"/>
            <a:ext cx="6047640" cy="5191920"/>
          </a:xfrm>
          <a:prstGeom prst="rect">
            <a:avLst/>
          </a:prstGeom>
        </p:spPr>
        <p:txBody>
          <a:bodyPr lIns="0" tIns="0" rIns="0" bIns="0"/>
          <a:lstStyle/>
          <a:p>
            <a:r>
              <a:rPr lang="en-US" sz="1000" b="0" strike="noStrike" spc="-1">
                <a:solidFill>
                  <a:srgbClr val="000000"/>
                </a:solidFill>
                <a:latin typeface="+mn-lt"/>
                <a:ea typeface="+mn-ea"/>
              </a:rPr>
              <a:t>Operation Tovar was a success. </a:t>
            </a:r>
            <a:endParaRPr lang="en-US" sz="1000" b="0" strike="noStrike" spc="-1">
              <a:latin typeface="Arial"/>
            </a:endParaRPr>
          </a:p>
          <a:p>
            <a:r>
              <a:rPr lang="en-US" sz="1000" b="0" strike="noStrike" spc="-1">
                <a:solidFill>
                  <a:srgbClr val="000000"/>
                </a:solidFill>
                <a:latin typeface="+mn-lt"/>
                <a:ea typeface="+mn-ea"/>
              </a:rPr>
              <a:t>The botnet of the P2P version of Gameover Zeus was taken over, and at the same time the infrastructure of CryptoLocker including all private keys. This was only possible by collaboration of trusted organisations.</a:t>
            </a:r>
            <a:endParaRPr lang="en-US" sz="1000" b="0" strike="noStrike" spc="-1">
              <a:latin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PlaceHolder 1"/>
          <p:cNvSpPr>
            <a:spLocks noGrp="1" noRot="1" noChangeAspect="1"/>
          </p:cNvSpPr>
          <p:nvPr>
            <p:ph type="sldImg"/>
          </p:nvPr>
        </p:nvSpPr>
        <p:spPr>
          <a:xfrm>
            <a:off x="217488" y="812800"/>
            <a:ext cx="7124700" cy="4008438"/>
          </a:xfrm>
          <a:prstGeom prst="rect">
            <a:avLst/>
          </a:prstGeom>
        </p:spPr>
      </p:sp>
      <p:sp>
        <p:nvSpPr>
          <p:cNvPr id="826" name="PlaceHolder 2"/>
          <p:cNvSpPr>
            <a:spLocks noGrp="1"/>
          </p:cNvSpPr>
          <p:nvPr>
            <p:ph type="body"/>
          </p:nvPr>
        </p:nvSpPr>
        <p:spPr>
          <a:xfrm>
            <a:off x="756000" y="5078520"/>
            <a:ext cx="6047640" cy="5191920"/>
          </a:xfrm>
          <a:prstGeom prst="rect">
            <a:avLst/>
          </a:prstGeom>
        </p:spPr>
        <p:txBody>
          <a:bodyPr lIns="0" tIns="0" rIns="0" bIns="0"/>
          <a:lstStyle/>
          <a:p>
            <a:r>
              <a:rPr lang="en-US" sz="900" b="0" strike="noStrike" spc="-1">
                <a:solidFill>
                  <a:srgbClr val="000000"/>
                </a:solidFill>
                <a:latin typeface="+mn-lt"/>
                <a:ea typeface="+mn-ea"/>
              </a:rPr>
              <a:t>How does a P2P network work? Knowing this, a strategy for a takeover can be created.</a:t>
            </a:r>
            <a:endParaRPr lang="en-US" sz="900" b="0" strike="noStrike" spc="-1">
              <a:latin typeface="Arial"/>
            </a:endParaRPr>
          </a:p>
          <a:p>
            <a:endParaRPr lang="en-US" sz="900" b="0" strike="noStrike" spc="-1">
              <a:latin typeface="Arial"/>
            </a:endParaRPr>
          </a:p>
          <a:p>
            <a:pPr>
              <a:lnSpc>
                <a:spcPct val="100000"/>
              </a:lnSpc>
            </a:pPr>
            <a:r>
              <a:rPr lang="en-US" sz="900" b="0" strike="noStrike" spc="-1">
                <a:solidFill>
                  <a:srgbClr val="000000"/>
                </a:solidFill>
                <a:latin typeface="+mn-lt"/>
                <a:ea typeface="+mn-ea"/>
              </a:rPr>
              <a:t>0. There are the bots, called peers in a P2P network. A few of them are selected randomly as proxy nodes. </a:t>
            </a:r>
            <a:endParaRPr lang="en-US" sz="900" b="0" strike="noStrike" spc="-1">
              <a:latin typeface="Arial"/>
            </a:endParaRPr>
          </a:p>
          <a:p>
            <a:pPr>
              <a:lnSpc>
                <a:spcPct val="100000"/>
              </a:lnSpc>
            </a:pPr>
            <a:r>
              <a:rPr lang="en-US" sz="900" b="0" strike="noStrike" spc="-1">
                <a:solidFill>
                  <a:srgbClr val="000000"/>
                </a:solidFill>
                <a:latin typeface="+mn-lt"/>
                <a:ea typeface="+mn-ea"/>
              </a:rPr>
              <a:t>These get commands from a central server. Data will be dropped on that central server as well, so it’s called the master drop.</a:t>
            </a:r>
            <a:endParaRPr lang="en-US" sz="900" b="0" strike="noStrike" spc="-1">
              <a:latin typeface="Arial"/>
            </a:endParaRPr>
          </a:p>
          <a:p>
            <a:pPr>
              <a:lnSpc>
                <a:spcPct val="100000"/>
              </a:lnSpc>
            </a:pPr>
            <a:endParaRPr lang="en-US" sz="900" b="0" strike="noStrike" spc="-1">
              <a:latin typeface="Arial"/>
            </a:endParaRPr>
          </a:p>
          <a:p>
            <a:pPr>
              <a:lnSpc>
                <a:spcPct val="100000"/>
              </a:lnSpc>
            </a:pPr>
            <a:r>
              <a:rPr lang="en-US" sz="900" b="0" strike="noStrike" spc="-1">
                <a:solidFill>
                  <a:srgbClr val="000000"/>
                </a:solidFill>
                <a:latin typeface="+mn-lt"/>
                <a:ea typeface="+mn-ea"/>
              </a:rPr>
              <a:t>1. The central server sends signed commands, encrypted of course, to the proxy nodes.</a:t>
            </a:r>
            <a:endParaRPr lang="en-US" sz="900" b="0" strike="noStrike" spc="-1">
              <a:latin typeface="Arial"/>
            </a:endParaRPr>
          </a:p>
          <a:p>
            <a:pPr>
              <a:lnSpc>
                <a:spcPct val="100000"/>
              </a:lnSpc>
            </a:pPr>
            <a:endParaRPr lang="en-US" sz="900" b="0" strike="noStrike" spc="-1">
              <a:latin typeface="Arial"/>
            </a:endParaRPr>
          </a:p>
          <a:p>
            <a:pPr>
              <a:lnSpc>
                <a:spcPct val="100000"/>
              </a:lnSpc>
            </a:pPr>
            <a:r>
              <a:rPr lang="en-US" sz="900" b="0" strike="noStrike" spc="-1">
                <a:solidFill>
                  <a:srgbClr val="000000"/>
                </a:solidFill>
                <a:latin typeface="+mn-lt"/>
                <a:ea typeface="+mn-ea"/>
              </a:rPr>
              <a:t>2. The proxy nodes have a list of further peers and re-send these commands.</a:t>
            </a:r>
            <a:endParaRPr lang="en-US" sz="900" b="0" strike="noStrike" spc="-1">
              <a:latin typeface="Arial"/>
            </a:endParaRPr>
          </a:p>
          <a:p>
            <a:pPr>
              <a:lnSpc>
                <a:spcPct val="100000"/>
              </a:lnSpc>
            </a:pPr>
            <a:endParaRPr lang="en-US" sz="900" b="0" strike="noStrike" spc="-1">
              <a:latin typeface="Arial"/>
            </a:endParaRPr>
          </a:p>
          <a:p>
            <a:pPr>
              <a:lnSpc>
                <a:spcPct val="100000"/>
              </a:lnSpc>
            </a:pPr>
            <a:r>
              <a:rPr lang="en-US" sz="900" b="0" strike="noStrike" spc="-1">
                <a:solidFill>
                  <a:srgbClr val="000000"/>
                </a:solidFill>
                <a:latin typeface="+mn-lt"/>
                <a:ea typeface="+mn-ea"/>
              </a:rPr>
              <a:t>3. The peers again have a list of further peers and re-send these commands again. Thus, it takes a while until the whole botnet is “updated”.</a:t>
            </a:r>
            <a:endParaRPr lang="en-US" sz="900" b="0" strike="noStrike" spc="-1">
              <a:latin typeface="Arial"/>
            </a:endParaRPr>
          </a:p>
          <a:p>
            <a:pPr>
              <a:lnSpc>
                <a:spcPct val="100000"/>
              </a:lnSpc>
            </a:pPr>
            <a:endParaRPr lang="en-US" sz="900" b="0" strike="noStrike" spc="-1">
              <a:latin typeface="Arial"/>
            </a:endParaRPr>
          </a:p>
          <a:p>
            <a:pPr>
              <a:lnSpc>
                <a:spcPct val="100000"/>
              </a:lnSpc>
            </a:pPr>
            <a:r>
              <a:rPr lang="en-US" sz="900" b="0" strike="noStrike" spc="-1">
                <a:solidFill>
                  <a:srgbClr val="000000"/>
                </a:solidFill>
                <a:latin typeface="+mn-lt"/>
                <a:ea typeface="+mn-ea"/>
              </a:rPr>
              <a:t>How does the strategy look like? If there is a problem with the P2P part, the trojan falls back to a Domain Generating Algorithm (DGA). A DGA generates pseudo-random domain names based on some input values, typically the current time. The trojan then tries to contact these domains. By poisoning the P2P peer list (</a:t>
            </a:r>
            <a:r>
              <a:rPr lang="en-US" sz="900" b="0" i="1" strike="noStrike" spc="-1">
                <a:solidFill>
                  <a:srgbClr val="000000"/>
                </a:solidFill>
                <a:latin typeface="+mn-lt"/>
                <a:ea typeface="+mn-ea"/>
              </a:rPr>
              <a:t>magic!</a:t>
            </a:r>
            <a:r>
              <a:rPr lang="en-US" sz="900" b="0" strike="noStrike" spc="-1">
                <a:solidFill>
                  <a:srgbClr val="000000"/>
                </a:solidFill>
                <a:latin typeface="+mn-lt"/>
                <a:ea typeface="+mn-ea"/>
              </a:rPr>
              <a:t>), the P2P network gets disrupted. </a:t>
            </a:r>
            <a:endParaRPr lang="en-US" sz="900" b="0" strike="noStrike" spc="-1">
              <a:latin typeface="Arial"/>
            </a:endParaRPr>
          </a:p>
          <a:p>
            <a:pPr>
              <a:lnSpc>
                <a:spcPct val="100000"/>
              </a:lnSpc>
            </a:pPr>
            <a:r>
              <a:rPr lang="en-US" sz="900" b="0" strike="noStrike" spc="-1">
                <a:solidFill>
                  <a:srgbClr val="000000"/>
                </a:solidFill>
                <a:latin typeface="+mn-lt"/>
                <a:ea typeface="+mn-ea"/>
              </a:rPr>
              <a:t>The DGA will be used. The DGA has been reverse engineered and all (future) domains been seized by the FBI. The bots contact the domains which are under control of Law Enforcement Agencies (LEA).</a:t>
            </a:r>
            <a:endParaRPr lang="en-US" sz="900" b="0" strike="noStrike" spc="-1">
              <a:latin typeface="Arial"/>
            </a:endParaRPr>
          </a:p>
          <a:p>
            <a:pPr>
              <a:lnSpc>
                <a:spcPct val="100000"/>
              </a:lnSpc>
            </a:pPr>
            <a:endParaRPr lang="en-US" sz="900" b="0" strike="noStrike" spc="-1">
              <a:latin typeface="Arial"/>
            </a:endParaRPr>
          </a:p>
          <a:p>
            <a:pPr>
              <a:lnSpc>
                <a:spcPct val="100000"/>
              </a:lnSpc>
            </a:pPr>
            <a:r>
              <a:rPr lang="en-US" sz="900" b="0" strike="noStrike" spc="-1">
                <a:solidFill>
                  <a:srgbClr val="000000"/>
                </a:solidFill>
                <a:latin typeface="+mn-lt"/>
                <a:ea typeface="+mn-ea"/>
              </a:rPr>
              <a:t>Step-by-step:</a:t>
            </a:r>
            <a:endParaRPr lang="en-US" sz="900" b="0" strike="noStrike" spc="-1">
              <a:latin typeface="Arial"/>
            </a:endParaRPr>
          </a:p>
          <a:p>
            <a:pPr>
              <a:lnSpc>
                <a:spcPct val="100000"/>
              </a:lnSpc>
            </a:pPr>
            <a:r>
              <a:rPr lang="en-US" sz="900" b="0" strike="noStrike" spc="-1">
                <a:solidFill>
                  <a:srgbClr val="000000"/>
                </a:solidFill>
                <a:latin typeface="+mn-lt"/>
                <a:ea typeface="+mn-ea"/>
              </a:rPr>
              <a:t>0. The peers in the P2P network know a few other peers.</a:t>
            </a:r>
            <a:endParaRPr lang="en-US" sz="900" b="0" strike="noStrike" spc="-1">
              <a:latin typeface="Arial"/>
            </a:endParaRPr>
          </a:p>
          <a:p>
            <a:pPr>
              <a:lnSpc>
                <a:spcPct val="100000"/>
              </a:lnSpc>
            </a:pPr>
            <a:endParaRPr lang="en-US" sz="900" b="0" strike="noStrike" spc="-1">
              <a:latin typeface="Arial"/>
            </a:endParaRPr>
          </a:p>
          <a:p>
            <a:pPr>
              <a:lnSpc>
                <a:spcPct val="100000"/>
              </a:lnSpc>
            </a:pPr>
            <a:r>
              <a:rPr lang="en-US" sz="900" b="0" strike="noStrike" spc="-1">
                <a:solidFill>
                  <a:srgbClr val="000000"/>
                </a:solidFill>
                <a:latin typeface="+mn-lt"/>
                <a:ea typeface="+mn-ea"/>
              </a:rPr>
              <a:t>1. By poisoning this peer list, meaning that the peers have invalid information about the next peers, this update mechanism does not work anymore.</a:t>
            </a:r>
            <a:endParaRPr lang="en-US" sz="900" b="0" strike="noStrike" spc="-1">
              <a:latin typeface="Arial"/>
            </a:endParaRPr>
          </a:p>
          <a:p>
            <a:pPr>
              <a:lnSpc>
                <a:spcPct val="100000"/>
              </a:lnSpc>
            </a:pPr>
            <a:endParaRPr lang="en-US" sz="900" b="0" strike="noStrike" spc="-1">
              <a:latin typeface="Arial"/>
            </a:endParaRPr>
          </a:p>
          <a:p>
            <a:pPr>
              <a:lnSpc>
                <a:spcPct val="100000"/>
              </a:lnSpc>
            </a:pPr>
            <a:r>
              <a:rPr lang="en-US" sz="900" b="0" strike="noStrike" spc="-1">
                <a:solidFill>
                  <a:srgbClr val="000000"/>
                </a:solidFill>
                <a:latin typeface="+mn-lt"/>
                <a:ea typeface="+mn-ea"/>
              </a:rPr>
              <a:t>2. The peers fall back to a Domain Generating Algorithm (DGA) and try to contact servers by resolving domain names.</a:t>
            </a:r>
            <a:endParaRPr lang="en-US" sz="900" b="0" strike="noStrike" spc="-1">
              <a:latin typeface="Arial"/>
            </a:endParaRPr>
          </a:p>
          <a:p>
            <a:pPr>
              <a:lnSpc>
                <a:spcPct val="100000"/>
              </a:lnSpc>
            </a:pPr>
            <a:endParaRPr lang="en-US" sz="900" b="0" strike="noStrike" spc="-1">
              <a:latin typeface="Arial"/>
            </a:endParaRPr>
          </a:p>
          <a:p>
            <a:pPr>
              <a:lnSpc>
                <a:spcPct val="100000"/>
              </a:lnSpc>
            </a:pPr>
            <a:r>
              <a:rPr lang="en-US" sz="900" b="0" strike="noStrike" spc="-1">
                <a:solidFill>
                  <a:srgbClr val="000000"/>
                </a:solidFill>
                <a:latin typeface="+mn-lt"/>
                <a:ea typeface="+mn-ea"/>
              </a:rPr>
              <a:t>3. The adversaries only register one or two of these domains per day. The FBI, however, already has registered all possible domains.</a:t>
            </a:r>
            <a:endParaRPr lang="en-US" sz="900" b="0" strike="noStrike" spc="-1">
              <a:latin typeface="Arial"/>
            </a:endParaRPr>
          </a:p>
          <a:p>
            <a:pPr>
              <a:lnSpc>
                <a:spcPct val="100000"/>
              </a:lnSpc>
            </a:pPr>
            <a:endParaRPr lang="en-US" sz="900" b="0" strike="noStrike" spc="-1">
              <a:latin typeface="Arial"/>
            </a:endParaRPr>
          </a:p>
          <a:p>
            <a:pPr>
              <a:lnSpc>
                <a:spcPct val="100000"/>
              </a:lnSpc>
            </a:pPr>
            <a:r>
              <a:rPr lang="en-US" sz="900" b="0" strike="noStrike" spc="-1">
                <a:solidFill>
                  <a:srgbClr val="000000"/>
                </a:solidFill>
                <a:latin typeface="+mn-lt"/>
                <a:ea typeface="+mn-ea"/>
              </a:rPr>
              <a:t>4. /5. The isolated peer successfully contacts the server owned by the FBI and receives updates: usually including a new peer list, but not now.</a:t>
            </a:r>
            <a:endParaRPr lang="en-US" sz="900" b="0" strike="noStrike" spc="-1">
              <a:latin typeface="Arial"/>
            </a:endParaRPr>
          </a:p>
          <a:p>
            <a:pPr>
              <a:lnSpc>
                <a:spcPct val="100000"/>
              </a:lnSpc>
            </a:pPr>
            <a:endParaRPr lang="en-US" sz="900" b="0" strike="noStrike" spc="-1">
              <a:latin typeface="Arial"/>
            </a:endParaRPr>
          </a:p>
          <a:p>
            <a:r>
              <a:rPr lang="en-US" sz="900" b="0" strike="noStrike" spc="-1">
                <a:solidFill>
                  <a:srgbClr val="000000"/>
                </a:solidFill>
                <a:latin typeface="+mn-lt"/>
                <a:ea typeface="+mn-ea"/>
              </a:rPr>
              <a:t>Gameover? No, not yet. Slavik has not been arrested yet. A new version of GOZ is available for the public. One private key per customer. So far around 10’000 infections worldwide.</a:t>
            </a:r>
            <a:endParaRPr lang="en-US" sz="900" b="0" strike="noStrike" spc="-1">
              <a:latin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 name="PlaceHolder 1"/>
          <p:cNvSpPr>
            <a:spLocks noGrp="1" noRot="1" noChangeAspect="1"/>
          </p:cNvSpPr>
          <p:nvPr>
            <p:ph type="sldImg"/>
          </p:nvPr>
        </p:nvSpPr>
        <p:spPr>
          <a:xfrm>
            <a:off x="217488" y="812800"/>
            <a:ext cx="7124700" cy="4008438"/>
          </a:xfrm>
          <a:prstGeom prst="rect">
            <a:avLst/>
          </a:prstGeom>
        </p:spPr>
      </p:sp>
      <p:sp>
        <p:nvSpPr>
          <p:cNvPr id="828" name="PlaceHolder 2"/>
          <p:cNvSpPr>
            <a:spLocks noGrp="1"/>
          </p:cNvSpPr>
          <p:nvPr>
            <p:ph type="body"/>
          </p:nvPr>
        </p:nvSpPr>
        <p:spPr>
          <a:xfrm>
            <a:off x="756000" y="5078520"/>
            <a:ext cx="6047640" cy="5474880"/>
          </a:xfrm>
          <a:prstGeom prst="rect">
            <a:avLst/>
          </a:prstGeom>
        </p:spPr>
        <p:txBody>
          <a:bodyPr lIns="0" tIns="0" rIns="0" bIns="0"/>
          <a:lstStyle/>
          <a:p>
            <a:pPr>
              <a:lnSpc>
                <a:spcPct val="100000"/>
              </a:lnSpc>
            </a:pPr>
            <a:r>
              <a:rPr lang="en-US" sz="1000" b="0" strike="noStrike" spc="-1" dirty="0" err="1">
                <a:solidFill>
                  <a:srgbClr val="000000"/>
                </a:solidFill>
                <a:latin typeface="+mn-lt"/>
                <a:ea typeface="+mn-ea"/>
              </a:rPr>
              <a:t>Gameover</a:t>
            </a:r>
            <a:r>
              <a:rPr lang="en-US" sz="1000" b="0" strike="noStrike" spc="-1" dirty="0">
                <a:solidFill>
                  <a:srgbClr val="000000"/>
                </a:solidFill>
                <a:latin typeface="+mn-lt"/>
                <a:ea typeface="+mn-ea"/>
              </a:rPr>
              <a:t> Zeus / </a:t>
            </a:r>
            <a:r>
              <a:rPr lang="en-US" sz="1000" b="0" strike="noStrike" spc="-1" dirty="0" err="1">
                <a:solidFill>
                  <a:srgbClr val="000000"/>
                </a:solidFill>
                <a:latin typeface="+mn-lt"/>
                <a:ea typeface="+mn-ea"/>
              </a:rPr>
              <a:t>Cryptolocker</a:t>
            </a:r>
            <a:r>
              <a:rPr lang="en-US" sz="1000" b="0" strike="noStrike" spc="-1" dirty="0">
                <a:solidFill>
                  <a:srgbClr val="000000"/>
                </a:solidFill>
                <a:latin typeface="+mn-lt"/>
                <a:ea typeface="+mn-ea"/>
              </a:rPr>
              <a:t> is a world wide problem.</a:t>
            </a:r>
            <a:endParaRPr lang="en-US" sz="1000" b="0" strike="noStrike" spc="-1" dirty="0">
              <a:latin typeface="Arial"/>
            </a:endParaRPr>
          </a:p>
          <a:p>
            <a:pPr>
              <a:lnSpc>
                <a:spcPct val="100000"/>
              </a:lnSpc>
            </a:pPr>
            <a:r>
              <a:rPr lang="en-US" sz="1000" b="0" strike="noStrike" spc="-1" dirty="0">
                <a:solidFill>
                  <a:srgbClr val="000000"/>
                </a:solidFill>
                <a:latin typeface="+mn-lt"/>
                <a:ea typeface="+mn-ea"/>
              </a:rPr>
              <a:t>Infections, of course, correlate with the population/hosts.</a:t>
            </a:r>
            <a:endParaRPr lang="en-US" sz="1000" b="0" strike="noStrike" spc="-1" dirty="0">
              <a:latin typeface="Arial"/>
            </a:endParaRPr>
          </a:p>
          <a:p>
            <a:pPr>
              <a:lnSpc>
                <a:spcPct val="100000"/>
              </a:lnSpc>
            </a:pPr>
            <a:r>
              <a:rPr lang="en-US" sz="1000" b="0" strike="noStrike" spc="-1" dirty="0">
                <a:solidFill>
                  <a:srgbClr val="000000"/>
                </a:solidFill>
                <a:latin typeface="+mn-lt"/>
                <a:ea typeface="+mn-ea"/>
              </a:rPr>
              <a:t>Many countries were affected, because there were more than 1 million infections globally. </a:t>
            </a:r>
            <a:endParaRPr lang="en-US" sz="1000" b="0" strike="noStrike" spc="-1" dirty="0">
              <a:latin typeface="Arial"/>
            </a:endParaRPr>
          </a:p>
          <a:p>
            <a:pPr>
              <a:lnSpc>
                <a:spcPct val="100000"/>
              </a:lnSpc>
            </a:pPr>
            <a:r>
              <a:rPr lang="en-US" sz="1000" b="0" strike="noStrike" spc="-1" dirty="0">
                <a:solidFill>
                  <a:srgbClr val="000000"/>
                </a:solidFill>
                <a:latin typeface="+mn-lt"/>
                <a:ea typeface="+mn-ea"/>
              </a:rPr>
              <a:t>A </a:t>
            </a:r>
            <a:r>
              <a:rPr lang="en-US" sz="1000" b="0" strike="noStrike" spc="-1" dirty="0" err="1">
                <a:solidFill>
                  <a:srgbClr val="000000"/>
                </a:solidFill>
                <a:latin typeface="+mn-lt"/>
                <a:ea typeface="+mn-ea"/>
              </a:rPr>
              <a:t>vaste</a:t>
            </a:r>
            <a:r>
              <a:rPr lang="en-US" sz="1000" b="0" strike="noStrike" spc="-1" dirty="0">
                <a:solidFill>
                  <a:srgbClr val="000000"/>
                </a:solidFill>
                <a:latin typeface="+mn-lt"/>
                <a:ea typeface="+mn-ea"/>
              </a:rPr>
              <a:t> amount (25%) of the infected hosts were in the US, and also because the loses are estimated over 100 million dollars, the FBI as well as the DOJ had a large interest. Besides, the FBI already know quite a bit about </a:t>
            </a:r>
            <a:r>
              <a:rPr lang="en-US" sz="1000" b="0" strike="noStrike" spc="-1" dirty="0" err="1">
                <a:solidFill>
                  <a:srgbClr val="000000"/>
                </a:solidFill>
                <a:latin typeface="+mn-lt"/>
                <a:ea typeface="+mn-ea"/>
              </a:rPr>
              <a:t>Slavik</a:t>
            </a:r>
            <a:r>
              <a:rPr lang="en-US" sz="1000" b="0" strike="noStrike" spc="-1" dirty="0">
                <a:solidFill>
                  <a:srgbClr val="000000"/>
                </a:solidFill>
                <a:latin typeface="+mn-lt"/>
                <a:ea typeface="+mn-ea"/>
              </a:rPr>
              <a:t>.</a:t>
            </a:r>
            <a:endParaRPr lang="en-US" sz="1000" b="0" strike="noStrike" spc="-1" dirty="0">
              <a:latin typeface="Arial"/>
            </a:endParaRPr>
          </a:p>
          <a:p>
            <a:pPr>
              <a:lnSpc>
                <a:spcPct val="100000"/>
              </a:lnSpc>
            </a:pPr>
            <a:endParaRPr lang="en-US" sz="1000" b="0" strike="noStrike" spc="-1" dirty="0">
              <a:latin typeface="Arial"/>
            </a:endParaRPr>
          </a:p>
          <a:p>
            <a:pPr>
              <a:lnSpc>
                <a:spcPct val="100000"/>
              </a:lnSpc>
            </a:pPr>
            <a:r>
              <a:rPr lang="en-US" sz="1000" b="0" strike="noStrike" spc="-1" dirty="0">
                <a:solidFill>
                  <a:srgbClr val="000000"/>
                </a:solidFill>
                <a:latin typeface="+mn-lt"/>
                <a:ea typeface="+mn-ea"/>
              </a:rPr>
              <a:t>International co-operation.</a:t>
            </a:r>
            <a:endParaRPr lang="en-US" sz="1000" b="0" strike="noStrike" spc="-1" dirty="0">
              <a:latin typeface="Arial"/>
            </a:endParaRPr>
          </a:p>
          <a:p>
            <a:pPr>
              <a:lnSpc>
                <a:spcPct val="100000"/>
              </a:lnSpc>
            </a:pPr>
            <a:r>
              <a:rPr lang="en-US" sz="1000" b="0" strike="noStrike" spc="-1" dirty="0">
                <a:solidFill>
                  <a:srgbClr val="000000"/>
                </a:solidFill>
                <a:latin typeface="+mn-lt"/>
                <a:ea typeface="+mn-ea"/>
              </a:rPr>
              <a:t>If you cannot do this, it is very difficult if not impossible to successful performing such an operation. </a:t>
            </a:r>
            <a:endParaRPr lang="en-US" sz="1000" b="0" strike="noStrike" spc="-1" dirty="0">
              <a:latin typeface="Arial"/>
            </a:endParaRPr>
          </a:p>
          <a:p>
            <a:pPr>
              <a:lnSpc>
                <a:spcPct val="100000"/>
              </a:lnSpc>
            </a:pPr>
            <a:r>
              <a:rPr lang="en-US" sz="1000" b="0" strike="noStrike" spc="-1" dirty="0">
                <a:solidFill>
                  <a:srgbClr val="000000"/>
                </a:solidFill>
                <a:latin typeface="+mn-lt"/>
                <a:ea typeface="+mn-ea"/>
              </a:rPr>
              <a:t>EC3 improved the situation.</a:t>
            </a:r>
            <a:endParaRPr lang="en-US" sz="1000" b="0" strike="noStrike" spc="-1" dirty="0">
              <a:latin typeface="Arial"/>
            </a:endParaRPr>
          </a:p>
          <a:p>
            <a:pPr>
              <a:lnSpc>
                <a:spcPct val="100000"/>
              </a:lnSpc>
            </a:pPr>
            <a:endParaRPr lang="en-US" sz="1000" b="0" strike="noStrike" spc="-1" dirty="0">
              <a:latin typeface="Arial"/>
            </a:endParaRPr>
          </a:p>
          <a:p>
            <a:pPr>
              <a:lnSpc>
                <a:spcPct val="100000"/>
              </a:lnSpc>
            </a:pPr>
            <a:r>
              <a:rPr lang="en-US" sz="1000" b="0" strike="noStrike" spc="-1" dirty="0">
                <a:solidFill>
                  <a:srgbClr val="000000"/>
                </a:solidFill>
                <a:latin typeface="+mn-lt"/>
                <a:ea typeface="+mn-ea"/>
              </a:rPr>
              <a:t>“We succeeded in disabling </a:t>
            </a:r>
            <a:r>
              <a:rPr lang="en-US" sz="1000" b="0" strike="noStrike" spc="-1" dirty="0" err="1">
                <a:solidFill>
                  <a:srgbClr val="000000"/>
                </a:solidFill>
                <a:latin typeface="+mn-lt"/>
                <a:ea typeface="+mn-ea"/>
              </a:rPr>
              <a:t>Gameover</a:t>
            </a:r>
            <a:r>
              <a:rPr lang="en-US" sz="1000" b="0" strike="noStrike" spc="-1" dirty="0">
                <a:solidFill>
                  <a:srgbClr val="000000"/>
                </a:solidFill>
                <a:latin typeface="+mn-lt"/>
                <a:ea typeface="+mn-ea"/>
              </a:rPr>
              <a:t> Zeus and </a:t>
            </a:r>
            <a:r>
              <a:rPr lang="en-US" sz="1000" b="0" strike="noStrike" spc="-1" dirty="0" err="1">
                <a:solidFill>
                  <a:srgbClr val="000000"/>
                </a:solidFill>
                <a:latin typeface="+mn-lt"/>
                <a:ea typeface="+mn-ea"/>
              </a:rPr>
              <a:t>Cryptolocker</a:t>
            </a:r>
            <a:r>
              <a:rPr lang="en-US" sz="1000" b="0" strike="noStrike" spc="-1" dirty="0">
                <a:solidFill>
                  <a:srgbClr val="000000"/>
                </a:solidFill>
                <a:latin typeface="+mn-lt"/>
                <a:ea typeface="+mn-ea"/>
              </a:rPr>
              <a:t>” (Deputy Attorney General Cole, US DOJ)</a:t>
            </a:r>
            <a:endParaRPr lang="en-US" sz="1000" b="0" strike="noStrike" spc="-1" dirty="0">
              <a:latin typeface="Arial"/>
            </a:endParaRPr>
          </a:p>
          <a:p>
            <a:pPr>
              <a:lnSpc>
                <a:spcPct val="100000"/>
              </a:lnSpc>
            </a:pPr>
            <a:endParaRPr lang="en-US" sz="1000" b="0" strike="noStrike" spc="-1" dirty="0">
              <a:latin typeface="Arial"/>
            </a:endParaRPr>
          </a:p>
          <a:p>
            <a:pPr>
              <a:lnSpc>
                <a:spcPct val="100000"/>
              </a:lnSpc>
            </a:pPr>
            <a:r>
              <a:rPr lang="en-US" sz="1000" b="0" strike="noStrike" spc="-1" dirty="0">
                <a:solidFill>
                  <a:srgbClr val="000000"/>
                </a:solidFill>
                <a:latin typeface="+mn-lt"/>
                <a:ea typeface="+mn-ea"/>
              </a:rPr>
              <a:t>FBI, UK NCA, Europol/EC3</a:t>
            </a:r>
            <a:endParaRPr lang="en-US" sz="1000" b="0" strike="noStrike" spc="-1" dirty="0">
              <a:latin typeface="Arial"/>
            </a:endParaRPr>
          </a:p>
          <a:p>
            <a:pPr>
              <a:lnSpc>
                <a:spcPct val="100000"/>
              </a:lnSpc>
            </a:pPr>
            <a:r>
              <a:rPr lang="en-US" sz="1000" b="0" strike="noStrike" spc="-1" dirty="0">
                <a:solidFill>
                  <a:srgbClr val="000000"/>
                </a:solidFill>
                <a:latin typeface="+mn-lt"/>
                <a:ea typeface="+mn-ea"/>
              </a:rPr>
              <a:t>Australian Federal Police; National Police of the Netherlands High Tech Crime Unit; Germany’s </a:t>
            </a:r>
            <a:r>
              <a:rPr lang="en-US" sz="1000" b="0" strike="noStrike" spc="-1" dirty="0" err="1">
                <a:solidFill>
                  <a:srgbClr val="000000"/>
                </a:solidFill>
                <a:latin typeface="+mn-lt"/>
                <a:ea typeface="+mn-ea"/>
              </a:rPr>
              <a:t>Bundeskriminalamt</a:t>
            </a:r>
            <a:r>
              <a:rPr lang="en-US" sz="1000" b="0" strike="noStrike" spc="-1" dirty="0">
                <a:solidFill>
                  <a:srgbClr val="000000"/>
                </a:solidFill>
                <a:latin typeface="+mn-lt"/>
                <a:ea typeface="+mn-ea"/>
              </a:rPr>
              <a:t>; France’s Police </a:t>
            </a:r>
            <a:r>
              <a:rPr lang="en-US" sz="1000" b="0" strike="noStrike" spc="-1" dirty="0" err="1">
                <a:solidFill>
                  <a:srgbClr val="000000"/>
                </a:solidFill>
                <a:latin typeface="+mn-lt"/>
                <a:ea typeface="+mn-ea"/>
              </a:rPr>
              <a:t>Judiciare</a:t>
            </a:r>
            <a:r>
              <a:rPr lang="en-US" sz="1000" b="0" strike="noStrike" spc="-1" dirty="0">
                <a:solidFill>
                  <a:srgbClr val="000000"/>
                </a:solidFill>
                <a:latin typeface="+mn-lt"/>
                <a:ea typeface="+mn-ea"/>
              </a:rPr>
              <a:t>; Italy’s </a:t>
            </a:r>
            <a:r>
              <a:rPr lang="en-US" sz="1000" b="0" strike="noStrike" spc="-1" dirty="0" err="1">
                <a:solidFill>
                  <a:srgbClr val="000000"/>
                </a:solidFill>
                <a:latin typeface="+mn-lt"/>
                <a:ea typeface="+mn-ea"/>
              </a:rPr>
              <a:t>Polizia</a:t>
            </a:r>
            <a:r>
              <a:rPr lang="en-US" sz="1000" b="0" strike="noStrike" spc="-1" dirty="0">
                <a:solidFill>
                  <a:srgbClr val="000000"/>
                </a:solidFill>
                <a:latin typeface="+mn-lt"/>
                <a:ea typeface="+mn-ea"/>
              </a:rPr>
              <a:t> </a:t>
            </a:r>
            <a:r>
              <a:rPr lang="en-US" sz="1000" b="0" strike="noStrike" spc="-1" dirty="0" err="1">
                <a:solidFill>
                  <a:srgbClr val="000000"/>
                </a:solidFill>
                <a:latin typeface="+mn-lt"/>
                <a:ea typeface="+mn-ea"/>
              </a:rPr>
              <a:t>Postale</a:t>
            </a:r>
            <a:r>
              <a:rPr lang="en-US" sz="1000" b="0" strike="noStrike" spc="-1" dirty="0">
                <a:solidFill>
                  <a:srgbClr val="000000"/>
                </a:solidFill>
                <a:latin typeface="+mn-lt"/>
                <a:ea typeface="+mn-ea"/>
              </a:rPr>
              <a:t> e </a:t>
            </a:r>
            <a:r>
              <a:rPr lang="en-US" sz="1000" b="0" strike="noStrike" spc="-1" dirty="0" err="1">
                <a:solidFill>
                  <a:srgbClr val="000000"/>
                </a:solidFill>
                <a:latin typeface="+mn-lt"/>
                <a:ea typeface="+mn-ea"/>
              </a:rPr>
              <a:t>delle</a:t>
            </a:r>
            <a:r>
              <a:rPr lang="en-US" sz="1000" b="0" strike="noStrike" spc="-1" dirty="0">
                <a:solidFill>
                  <a:srgbClr val="000000"/>
                </a:solidFill>
                <a:latin typeface="+mn-lt"/>
                <a:ea typeface="+mn-ea"/>
              </a:rPr>
              <a:t> </a:t>
            </a:r>
            <a:r>
              <a:rPr lang="en-US" sz="1000" b="0" strike="noStrike" spc="-1" dirty="0" err="1">
                <a:solidFill>
                  <a:srgbClr val="000000"/>
                </a:solidFill>
                <a:latin typeface="+mn-lt"/>
                <a:ea typeface="+mn-ea"/>
              </a:rPr>
              <a:t>Comunicazioni</a:t>
            </a:r>
            <a:r>
              <a:rPr lang="en-US" sz="1000" b="0" strike="noStrike" spc="-1" dirty="0">
                <a:solidFill>
                  <a:srgbClr val="000000"/>
                </a:solidFill>
                <a:latin typeface="+mn-lt"/>
                <a:ea typeface="+mn-ea"/>
              </a:rPr>
              <a:t>; Japan’s National Police Agency; Luxembourg’s Police Grand Ducale; New Zealand Police; the Royal Canadian Mounted Police; Ukraine’s Ministry of Internal Affairs-Division for Combating Cyber Crime.</a:t>
            </a:r>
            <a:endParaRPr lang="en-US" sz="1000" b="0" strike="noStrike" spc="-1" dirty="0">
              <a:latin typeface="Arial"/>
            </a:endParaRPr>
          </a:p>
          <a:p>
            <a:pPr>
              <a:lnSpc>
                <a:spcPct val="100000"/>
              </a:lnSpc>
            </a:pPr>
            <a:endParaRPr lang="en-US" sz="1000" b="0" strike="noStrike" spc="-1" dirty="0">
              <a:latin typeface="Arial"/>
            </a:endParaRPr>
          </a:p>
          <a:p>
            <a:pPr>
              <a:lnSpc>
                <a:spcPct val="100000"/>
              </a:lnSpc>
            </a:pPr>
            <a:r>
              <a:rPr lang="en-US" sz="1000" b="0" strike="noStrike" spc="-1" dirty="0">
                <a:solidFill>
                  <a:srgbClr val="000000"/>
                </a:solidFill>
                <a:latin typeface="+mn-lt"/>
                <a:ea typeface="+mn-ea"/>
              </a:rPr>
              <a:t>Partners providing intelligence and technical assistance;</a:t>
            </a:r>
            <a:endParaRPr lang="en-US" sz="1000" b="0" strike="noStrike" spc="-1" dirty="0">
              <a:latin typeface="Arial"/>
            </a:endParaRPr>
          </a:p>
          <a:p>
            <a:pPr>
              <a:lnSpc>
                <a:spcPct val="100000"/>
              </a:lnSpc>
            </a:pPr>
            <a:r>
              <a:rPr lang="en-US" sz="1000" b="0" strike="noStrike" spc="-1" dirty="0">
                <a:solidFill>
                  <a:srgbClr val="000000"/>
                </a:solidFill>
                <a:latin typeface="+mn-lt"/>
                <a:ea typeface="+mn-ea"/>
              </a:rPr>
              <a:t>Dell SecureWorks, CrowdStrike, Microsoft Corporation, CSIS, </a:t>
            </a:r>
            <a:r>
              <a:rPr lang="en-US" sz="1000" b="0" strike="noStrike" spc="-1" dirty="0" err="1">
                <a:solidFill>
                  <a:srgbClr val="000000"/>
                </a:solidFill>
                <a:latin typeface="+mn-lt"/>
                <a:ea typeface="+mn-ea"/>
              </a:rPr>
              <a:t>abuse.ch</a:t>
            </a:r>
            <a:r>
              <a:rPr lang="en-US" sz="1000" b="0" strike="noStrike" spc="-1" dirty="0">
                <a:solidFill>
                  <a:srgbClr val="000000"/>
                </a:solidFill>
                <a:latin typeface="+mn-lt"/>
                <a:ea typeface="+mn-ea"/>
              </a:rPr>
              <a:t>, </a:t>
            </a:r>
            <a:r>
              <a:rPr lang="en-US" sz="1000" b="0" strike="noStrike" spc="-1" dirty="0" err="1">
                <a:solidFill>
                  <a:srgbClr val="000000"/>
                </a:solidFill>
                <a:latin typeface="+mn-lt"/>
                <a:ea typeface="+mn-ea"/>
              </a:rPr>
              <a:t>Afilias</a:t>
            </a:r>
            <a:r>
              <a:rPr lang="en-US" sz="1000" b="0" strike="noStrike" spc="-1" dirty="0">
                <a:solidFill>
                  <a:srgbClr val="000000"/>
                </a:solidFill>
                <a:latin typeface="+mn-lt"/>
                <a:ea typeface="+mn-ea"/>
              </a:rPr>
              <a:t>, F-Secure, Level 3 Communications, McAfee, Neustar, Anubis Networks, Symantec, </a:t>
            </a:r>
            <a:r>
              <a:rPr lang="en-US" sz="1000" b="0" strike="noStrike" spc="-1" dirty="0" err="1">
                <a:solidFill>
                  <a:srgbClr val="000000"/>
                </a:solidFill>
                <a:latin typeface="+mn-lt"/>
                <a:ea typeface="+mn-ea"/>
              </a:rPr>
              <a:t>Heimdal</a:t>
            </a:r>
            <a:r>
              <a:rPr lang="en-US" sz="1000" b="0" strike="noStrike" spc="-1" dirty="0">
                <a:solidFill>
                  <a:srgbClr val="000000"/>
                </a:solidFill>
                <a:latin typeface="+mn-lt"/>
                <a:ea typeface="+mn-ea"/>
              </a:rPr>
              <a:t> Security, Sophos, Trend Micro, VU University Amsterdam, Saarland University, Partners helping coordinating and cleaning, US CERT (key role in triaging), CERT UK and other CERTs, </a:t>
            </a:r>
            <a:r>
              <a:rPr lang="en-US" sz="1000" b="0" strike="noStrike" spc="-1" dirty="0" err="1">
                <a:solidFill>
                  <a:srgbClr val="000000"/>
                </a:solidFill>
                <a:latin typeface="+mn-lt"/>
                <a:ea typeface="+mn-ea"/>
              </a:rPr>
              <a:t>Shadowserver</a:t>
            </a:r>
            <a:r>
              <a:rPr lang="en-US" sz="1000" b="0" strike="noStrike" spc="-1" dirty="0">
                <a:solidFill>
                  <a:srgbClr val="000000"/>
                </a:solidFill>
                <a:latin typeface="+mn-lt"/>
                <a:ea typeface="+mn-ea"/>
              </a:rPr>
              <a:t> (gathers data from various providers and provides feeds).</a:t>
            </a:r>
            <a:endParaRPr lang="en-US" sz="1000" b="0" strike="noStrike" spc="-1" dirty="0">
              <a:latin typeface="Arial"/>
            </a:endParaRPr>
          </a:p>
          <a:p>
            <a:pPr>
              <a:lnSpc>
                <a:spcPct val="100000"/>
              </a:lnSpc>
            </a:pPr>
            <a:endParaRPr lang="en-US" sz="1000" b="0" strike="noStrike" spc="-1" dirty="0">
              <a:latin typeface="Arial"/>
            </a:endParaRPr>
          </a:p>
          <a:p>
            <a:pPr>
              <a:lnSpc>
                <a:spcPct val="100000"/>
              </a:lnSpc>
            </a:pPr>
            <a:r>
              <a:rPr lang="en-US" sz="1000" b="0" strike="noStrike" spc="-1" dirty="0">
                <a:solidFill>
                  <a:srgbClr val="000000"/>
                </a:solidFill>
                <a:latin typeface="+mn-lt"/>
                <a:ea typeface="+mn-ea"/>
              </a:rPr>
              <a:t>The operation was a success with regard to two threats:</a:t>
            </a:r>
            <a:endParaRPr lang="en-US" sz="1000" b="0" strike="noStrike" spc="-1" dirty="0">
              <a:latin typeface="Arial"/>
            </a:endParaRPr>
          </a:p>
          <a:p>
            <a:pPr>
              <a:lnSpc>
                <a:spcPct val="100000"/>
              </a:lnSpc>
            </a:pPr>
            <a:r>
              <a:rPr lang="en-US" sz="1000" b="0" strike="noStrike" spc="-1" dirty="0" err="1">
                <a:solidFill>
                  <a:srgbClr val="000000"/>
                </a:solidFill>
                <a:latin typeface="+mn-lt"/>
                <a:ea typeface="+mn-ea"/>
              </a:rPr>
              <a:t>Gameover</a:t>
            </a:r>
            <a:r>
              <a:rPr lang="en-US" sz="1000" b="0" strike="noStrike" spc="-1" dirty="0">
                <a:solidFill>
                  <a:srgbClr val="000000"/>
                </a:solidFill>
                <a:latin typeface="+mn-lt"/>
                <a:ea typeface="+mn-ea"/>
              </a:rPr>
              <a:t> Zeus (P2P) was taken over step by step (delay: P2P propagation issues), starting May 30</a:t>
            </a:r>
            <a:r>
              <a:rPr lang="en-US" sz="1000" b="0" strike="noStrike" spc="-1" baseline="30000" dirty="0">
                <a:solidFill>
                  <a:srgbClr val="000000"/>
                </a:solidFill>
                <a:latin typeface="+mn-lt"/>
                <a:ea typeface="+mn-ea"/>
              </a:rPr>
              <a:t>th</a:t>
            </a:r>
            <a:r>
              <a:rPr lang="en-US" sz="1000" b="0" strike="noStrike" spc="-1" dirty="0">
                <a:solidFill>
                  <a:srgbClr val="000000"/>
                </a:solidFill>
                <a:latin typeface="+mn-lt"/>
                <a:ea typeface="+mn-ea"/>
              </a:rPr>
              <a:t>. The numbers in the plot represent the known part of the botnet (e.g. by </a:t>
            </a:r>
            <a:r>
              <a:rPr lang="en-US" sz="1000" b="0" strike="noStrike" spc="-1" dirty="0" err="1">
                <a:solidFill>
                  <a:srgbClr val="000000"/>
                </a:solidFill>
                <a:latin typeface="+mn-lt"/>
                <a:ea typeface="+mn-ea"/>
              </a:rPr>
              <a:t>sinkholing</a:t>
            </a:r>
            <a:r>
              <a:rPr lang="en-US" sz="1000" b="0" strike="noStrike" spc="-1" dirty="0">
                <a:solidFill>
                  <a:srgbClr val="000000"/>
                </a:solidFill>
                <a:latin typeface="+mn-lt"/>
                <a:ea typeface="+mn-ea"/>
              </a:rPr>
              <a:t>).</a:t>
            </a:r>
            <a:endParaRPr lang="en-US" sz="1000" b="0" strike="noStrike" spc="-1" dirty="0">
              <a:latin typeface="Arial"/>
            </a:endParaRPr>
          </a:p>
          <a:p>
            <a:pPr>
              <a:lnSpc>
                <a:spcPct val="100000"/>
              </a:lnSpc>
            </a:pPr>
            <a:endParaRPr lang="en-US" sz="1000" b="0" strike="noStrike" spc="-1" dirty="0">
              <a:latin typeface="Arial"/>
            </a:endParaRPr>
          </a:p>
          <a:p>
            <a:pPr>
              <a:lnSpc>
                <a:spcPct val="100000"/>
              </a:lnSpc>
            </a:pPr>
            <a:r>
              <a:rPr lang="en-US" sz="1000" b="0" strike="noStrike" spc="-1" dirty="0" err="1">
                <a:solidFill>
                  <a:srgbClr val="000000"/>
                </a:solidFill>
                <a:latin typeface="+mn-lt"/>
                <a:ea typeface="+mn-ea"/>
              </a:rPr>
              <a:t>Cryptolocker</a:t>
            </a:r>
            <a:r>
              <a:rPr lang="en-US" sz="1000" b="0" strike="noStrike" spc="-1" dirty="0">
                <a:solidFill>
                  <a:srgbClr val="000000"/>
                </a:solidFill>
                <a:latin typeface="+mn-lt"/>
                <a:ea typeface="+mn-ea"/>
              </a:rPr>
              <a:t> was taken down and all private keys have been saved. </a:t>
            </a:r>
            <a:endParaRPr lang="en-US" sz="1000" b="0" strike="noStrike" spc="-1" dirty="0">
              <a:latin typeface="Arial"/>
            </a:endParaRPr>
          </a:p>
          <a:p>
            <a:pPr>
              <a:lnSpc>
                <a:spcPct val="100000"/>
              </a:lnSpc>
            </a:pPr>
            <a:r>
              <a:rPr lang="en-US" sz="1000" b="0" strike="noStrike" spc="-1" dirty="0">
                <a:solidFill>
                  <a:srgbClr val="000000"/>
                </a:solidFill>
                <a:latin typeface="+mn-lt"/>
                <a:ea typeface="+mn-ea"/>
              </a:rPr>
              <a:t>Thus, a free decryption service could be offered. However, how do we know that </a:t>
            </a:r>
            <a:r>
              <a:rPr lang="en-US" sz="1000" b="0" strike="noStrike" spc="-1" dirty="0" err="1">
                <a:solidFill>
                  <a:srgbClr val="000000"/>
                </a:solidFill>
                <a:latin typeface="+mn-lt"/>
                <a:ea typeface="+mn-ea"/>
              </a:rPr>
              <a:t>decryptolocker.com</a:t>
            </a:r>
            <a:r>
              <a:rPr lang="en-US" sz="1000" b="0" strike="noStrike" spc="-1" dirty="0">
                <a:solidFill>
                  <a:srgbClr val="000000"/>
                </a:solidFill>
                <a:latin typeface="+mn-lt"/>
                <a:ea typeface="+mn-ea"/>
              </a:rPr>
              <a:t> is safe? </a:t>
            </a:r>
            <a:endParaRPr lang="en-US" sz="1000" b="0" strike="noStrike" spc="-1" dirty="0">
              <a:latin typeface="Arial"/>
            </a:endParaRPr>
          </a:p>
          <a:p>
            <a:r>
              <a:rPr lang="en-US" sz="1000" b="0" strike="noStrike" spc="-1" dirty="0">
                <a:solidFill>
                  <a:srgbClr val="000000"/>
                </a:solidFill>
                <a:latin typeface="+mn-lt"/>
                <a:ea typeface="+mn-ea"/>
              </a:rPr>
              <a:t>Is there are tool to decrypt it? Where do you download it? Scareware?</a:t>
            </a:r>
            <a:endParaRPr lang="en-US" sz="1000" b="0" strike="noStrike" spc="-1" dirty="0">
              <a:latin typeface="Aria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PlaceHolder 1"/>
          <p:cNvSpPr>
            <a:spLocks noGrp="1" noRot="1" noChangeAspect="1"/>
          </p:cNvSpPr>
          <p:nvPr>
            <p:ph type="sldImg"/>
          </p:nvPr>
        </p:nvSpPr>
        <p:spPr>
          <a:xfrm>
            <a:off x="217488" y="812800"/>
            <a:ext cx="7124700" cy="4008438"/>
          </a:xfrm>
          <a:prstGeom prst="rect">
            <a:avLst/>
          </a:prstGeom>
        </p:spPr>
      </p:sp>
      <p:sp>
        <p:nvSpPr>
          <p:cNvPr id="830" name="PlaceHolder 2"/>
          <p:cNvSpPr>
            <a:spLocks noGrp="1"/>
          </p:cNvSpPr>
          <p:nvPr>
            <p:ph type="body"/>
          </p:nvPr>
        </p:nvSpPr>
        <p:spPr>
          <a:xfrm>
            <a:off x="756000" y="5078520"/>
            <a:ext cx="6047640" cy="4595760"/>
          </a:xfrm>
          <a:prstGeom prst="rect">
            <a:avLst/>
          </a:prstGeom>
        </p:spPr>
        <p:txBody>
          <a:bodyPr lIns="0" tIns="0" rIns="0" bIns="0"/>
          <a:lstStyle/>
          <a:p>
            <a:r>
              <a:rPr lang="en-US" sz="1400" b="0" strike="noStrike" spc="-1" dirty="0">
                <a:latin typeface="Arial"/>
              </a:rPr>
              <a:t>Ask experts (Law Enforcement, Forensics, Malware Analysts) for help and collaborate with trusted colleagues and trusted CERT/CSIRTs.</a:t>
            </a:r>
          </a:p>
          <a:p>
            <a:r>
              <a:rPr lang="en-US" sz="1400" b="0" strike="noStrike" spc="-1" dirty="0">
                <a:latin typeface="Arial"/>
              </a:rPr>
              <a:t> </a:t>
            </a:r>
          </a:p>
          <a:p>
            <a:r>
              <a:rPr lang="en-US" sz="1400" b="0" strike="noStrike" spc="-1" dirty="0">
                <a:latin typeface="Arial"/>
              </a:rPr>
              <a:t>We need to share information and tools. </a:t>
            </a:r>
          </a:p>
          <a:p>
            <a:r>
              <a:rPr lang="en-US" sz="1400" b="0" strike="noStrike" spc="-1" dirty="0">
                <a:latin typeface="Arial"/>
              </a:rPr>
              <a:t>This is the only way we can win battles. </a:t>
            </a:r>
          </a:p>
          <a:p>
            <a:r>
              <a:rPr lang="en-US" sz="1400" b="0" strike="noStrike" spc="-1" dirty="0">
                <a:latin typeface="Arial"/>
              </a:rPr>
              <a:t>Here we present  few selected free services/tools out there by the community for the community. </a:t>
            </a:r>
          </a:p>
          <a:p>
            <a:r>
              <a:rPr lang="en-US" sz="1400" b="0" strike="noStrike" spc="-1" dirty="0">
                <a:latin typeface="Arial"/>
              </a:rPr>
              <a:t>Passive DNS is an excellent source for passive DNS data</a:t>
            </a:r>
          </a:p>
          <a:p>
            <a:r>
              <a:rPr lang="en-US" sz="1400" b="0" strike="noStrike" spc="-1" dirty="0">
                <a:latin typeface="Arial"/>
              </a:rPr>
              <a:t>Panopticon Shared Proxy is a project by circl.lu. Participants can use other participants proxies. In this way, we at SWITCH can use a proxy by another CERT in the US. Often, payloads are different in different countries. Also often, some payloads are only delivered in certain countries.</a:t>
            </a:r>
          </a:p>
          <a:p>
            <a:r>
              <a:rPr lang="en-US" sz="1400" b="0" strike="noStrike" spc="-1" dirty="0">
                <a:latin typeface="Arial"/>
              </a:rPr>
              <a:t>openresolverproject.com / www.openresolver.nl are projects with the goal to reduce open resolvers, which often are used in </a:t>
            </a:r>
            <a:r>
              <a:rPr lang="en-US" sz="1400" b="0" strike="noStrike" spc="-1" dirty="0" err="1">
                <a:latin typeface="Arial"/>
              </a:rPr>
              <a:t>DRDoS</a:t>
            </a:r>
            <a:r>
              <a:rPr lang="en-US" sz="1400" b="0" strike="noStrike" spc="-1" dirty="0">
                <a:latin typeface="Arial"/>
              </a:rPr>
              <a:t> attacks.</a:t>
            </a:r>
          </a:p>
          <a:p>
            <a:r>
              <a:rPr lang="en-US" sz="1400" b="0" strike="noStrike" spc="-1" dirty="0">
                <a:latin typeface="Arial"/>
              </a:rPr>
              <a:t>n6 reports by our friends at cert.pl list infected clients (in some context). This help cleaning up the networks.</a:t>
            </a:r>
          </a:p>
          <a:p>
            <a:r>
              <a:rPr lang="en-US" sz="1400" b="0" strike="noStrike" spc="-1" dirty="0">
                <a:latin typeface="Arial"/>
              </a:rPr>
              <a:t>CAP reports by Team Cymru are similar to the n6 </a:t>
            </a:r>
            <a:r>
              <a:rPr lang="en-US" sz="1400" b="0" strike="noStrike" spc="-1" dirty="0" err="1">
                <a:latin typeface="Arial"/>
              </a:rPr>
              <a:t>reporst</a:t>
            </a:r>
            <a:r>
              <a:rPr lang="en-US" sz="1400" b="0" strike="noStrike" spc="-1" dirty="0">
                <a:latin typeface="Arial"/>
              </a:rPr>
              <a:t>.</a:t>
            </a:r>
          </a:p>
          <a:p>
            <a:r>
              <a:rPr lang="en-US" sz="1400" b="0" strike="noStrike" spc="-1" dirty="0">
                <a:latin typeface="Arial"/>
              </a:rPr>
              <a:t>phishtank.com and spamcop.net are services used to fight Phishing and SPAM.</a:t>
            </a:r>
          </a:p>
          <a:p>
            <a:r>
              <a:rPr lang="en-US" sz="1400" b="0" strike="noStrike" spc="-1" dirty="0">
                <a:latin typeface="Arial"/>
              </a:rPr>
              <a:t>Contacts are a tool by themselves – but who to contact? That’s why there is TRANSITS I  For example, having the right contacts, the take down of Phishing sites are a matter of just a few hours.</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ABE649FC-BD42-4E94-8100-DB132DEF1CFD}" type="slidenum">
              <a:rPr lang="en-US" sz="1400" b="0" strike="noStrike" spc="-1" smtClean="0">
                <a:latin typeface="Times New Roman"/>
              </a:rPr>
              <a:t>99</a:t>
            </a:fld>
            <a:endParaRPr lang="en-US" sz="1400" b="0" strike="noStrike" spc="-1">
              <a:latin typeface="Times New Roman"/>
            </a:endParaRPr>
          </a:p>
        </p:txBody>
      </p:sp>
    </p:spTree>
    <p:extLst>
      <p:ext uri="{BB962C8B-B14F-4D97-AF65-F5344CB8AC3E}">
        <p14:creationId xmlns:p14="http://schemas.microsoft.com/office/powerpoint/2010/main" val="3181271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33" name="PlaceHolder 2"/>
          <p:cNvSpPr>
            <a:spLocks noGrp="1"/>
          </p:cNvSpPr>
          <p:nvPr>
            <p:ph type="body"/>
          </p:nvPr>
        </p:nvSpPr>
        <p:spPr>
          <a:xfrm>
            <a:off x="770760" y="3575880"/>
            <a:ext cx="379548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34" name="PlaceHolder 3"/>
          <p:cNvSpPr>
            <a:spLocks noGrp="1"/>
          </p:cNvSpPr>
          <p:nvPr>
            <p:ph type="body"/>
          </p:nvPr>
        </p:nvSpPr>
        <p:spPr>
          <a:xfrm>
            <a:off x="770760" y="3713400"/>
            <a:ext cx="3795480" cy="125280"/>
          </a:xfrm>
          <a:prstGeom prst="rect">
            <a:avLst/>
          </a:prstGeom>
        </p:spPr>
        <p:txBody>
          <a:bodyPr lIns="0" tIns="0" rIns="0" bIns="0">
            <a:normAutofit/>
          </a:bodyPr>
          <a:lstStyle/>
          <a:p>
            <a:endParaRPr lang="en-US" sz="1500" b="0" strike="noStrike" spc="-1">
              <a:solidFill>
                <a:srgbClr val="153D6E"/>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36" name="PlaceHolder 2"/>
          <p:cNvSpPr>
            <a:spLocks noGrp="1"/>
          </p:cNvSpPr>
          <p:nvPr>
            <p:ph type="body"/>
          </p:nvPr>
        </p:nvSpPr>
        <p:spPr>
          <a:xfrm>
            <a:off x="770760" y="357588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37" name="PlaceHolder 3"/>
          <p:cNvSpPr>
            <a:spLocks noGrp="1"/>
          </p:cNvSpPr>
          <p:nvPr>
            <p:ph type="body"/>
          </p:nvPr>
        </p:nvSpPr>
        <p:spPr>
          <a:xfrm>
            <a:off x="2715480" y="357588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38" name="PlaceHolder 4"/>
          <p:cNvSpPr>
            <a:spLocks noGrp="1"/>
          </p:cNvSpPr>
          <p:nvPr>
            <p:ph type="body"/>
          </p:nvPr>
        </p:nvSpPr>
        <p:spPr>
          <a:xfrm>
            <a:off x="770760" y="371340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39" name="PlaceHolder 5"/>
          <p:cNvSpPr>
            <a:spLocks noGrp="1"/>
          </p:cNvSpPr>
          <p:nvPr>
            <p:ph type="body"/>
          </p:nvPr>
        </p:nvSpPr>
        <p:spPr>
          <a:xfrm>
            <a:off x="2715480" y="371340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41" name="PlaceHolder 2"/>
          <p:cNvSpPr>
            <a:spLocks noGrp="1"/>
          </p:cNvSpPr>
          <p:nvPr>
            <p:ph type="body"/>
          </p:nvPr>
        </p:nvSpPr>
        <p:spPr>
          <a:xfrm>
            <a:off x="770760" y="3575880"/>
            <a:ext cx="122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42" name="PlaceHolder 3"/>
          <p:cNvSpPr>
            <a:spLocks noGrp="1"/>
          </p:cNvSpPr>
          <p:nvPr>
            <p:ph type="body"/>
          </p:nvPr>
        </p:nvSpPr>
        <p:spPr>
          <a:xfrm>
            <a:off x="2054160" y="3575880"/>
            <a:ext cx="122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43" name="PlaceHolder 4"/>
          <p:cNvSpPr>
            <a:spLocks noGrp="1"/>
          </p:cNvSpPr>
          <p:nvPr>
            <p:ph type="body"/>
          </p:nvPr>
        </p:nvSpPr>
        <p:spPr>
          <a:xfrm>
            <a:off x="3337560" y="3575880"/>
            <a:ext cx="122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44" name="PlaceHolder 5"/>
          <p:cNvSpPr>
            <a:spLocks noGrp="1"/>
          </p:cNvSpPr>
          <p:nvPr>
            <p:ph type="body"/>
          </p:nvPr>
        </p:nvSpPr>
        <p:spPr>
          <a:xfrm>
            <a:off x="770760" y="3713400"/>
            <a:ext cx="122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45" name="PlaceHolder 6"/>
          <p:cNvSpPr>
            <a:spLocks noGrp="1"/>
          </p:cNvSpPr>
          <p:nvPr>
            <p:ph type="body"/>
          </p:nvPr>
        </p:nvSpPr>
        <p:spPr>
          <a:xfrm>
            <a:off x="2054160" y="3713400"/>
            <a:ext cx="122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46" name="PlaceHolder 7"/>
          <p:cNvSpPr>
            <a:spLocks noGrp="1"/>
          </p:cNvSpPr>
          <p:nvPr>
            <p:ph type="body"/>
          </p:nvPr>
        </p:nvSpPr>
        <p:spPr>
          <a:xfrm>
            <a:off x="3337560" y="3713400"/>
            <a:ext cx="1221840" cy="125280"/>
          </a:xfrm>
          <a:prstGeom prst="rect">
            <a:avLst/>
          </a:prstGeom>
        </p:spPr>
        <p:txBody>
          <a:bodyPr lIns="0" tIns="0" rIns="0" bIns="0">
            <a:normAutofit/>
          </a:bodyPr>
          <a:lstStyle/>
          <a:p>
            <a:endParaRPr lang="en-US" sz="1500" b="0" strike="noStrike" spc="-1">
              <a:solidFill>
                <a:srgbClr val="153D6E"/>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54" name="PlaceHolder 2"/>
          <p:cNvSpPr>
            <a:spLocks noGrp="1"/>
          </p:cNvSpPr>
          <p:nvPr>
            <p:ph type="subTitle"/>
          </p:nvPr>
        </p:nvSpPr>
        <p:spPr>
          <a:xfrm>
            <a:off x="770760" y="3479400"/>
            <a:ext cx="3795480" cy="45612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56" name="PlaceHolder 2"/>
          <p:cNvSpPr>
            <a:spLocks noGrp="1"/>
          </p:cNvSpPr>
          <p:nvPr>
            <p:ph type="body"/>
          </p:nvPr>
        </p:nvSpPr>
        <p:spPr>
          <a:xfrm>
            <a:off x="770760" y="3575880"/>
            <a:ext cx="3795480" cy="262800"/>
          </a:xfrm>
          <a:prstGeom prst="rect">
            <a:avLst/>
          </a:prstGeom>
        </p:spPr>
        <p:txBody>
          <a:bodyPr lIns="0" tIns="0" rIns="0" bIns="0">
            <a:normAutofit/>
          </a:bodyPr>
          <a:lstStyle/>
          <a:p>
            <a:endParaRPr lang="en-US" sz="1500" b="0" strike="noStrike" spc="-1">
              <a:solidFill>
                <a:srgbClr val="153D6E"/>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58" name="PlaceHolder 2"/>
          <p:cNvSpPr>
            <a:spLocks noGrp="1"/>
          </p:cNvSpPr>
          <p:nvPr>
            <p:ph type="body"/>
          </p:nvPr>
        </p:nvSpPr>
        <p:spPr>
          <a:xfrm>
            <a:off x="770760" y="3575880"/>
            <a:ext cx="1851840" cy="26280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59" name="PlaceHolder 3"/>
          <p:cNvSpPr>
            <a:spLocks noGrp="1"/>
          </p:cNvSpPr>
          <p:nvPr>
            <p:ph type="body"/>
          </p:nvPr>
        </p:nvSpPr>
        <p:spPr>
          <a:xfrm>
            <a:off x="2715480" y="3575880"/>
            <a:ext cx="1851840" cy="262800"/>
          </a:xfrm>
          <a:prstGeom prst="rect">
            <a:avLst/>
          </a:prstGeom>
        </p:spPr>
        <p:txBody>
          <a:bodyPr lIns="0" tIns="0" rIns="0" bIns="0">
            <a:normAutofit/>
          </a:bodyPr>
          <a:lstStyle/>
          <a:p>
            <a:endParaRPr lang="en-US" sz="1500" b="0" strike="noStrike" spc="-1">
              <a:solidFill>
                <a:srgbClr val="153D6E"/>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1"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63" name="PlaceHolder 2"/>
          <p:cNvSpPr>
            <a:spLocks noGrp="1"/>
          </p:cNvSpPr>
          <p:nvPr>
            <p:ph type="body"/>
          </p:nvPr>
        </p:nvSpPr>
        <p:spPr>
          <a:xfrm>
            <a:off x="770760" y="357588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64" name="PlaceHolder 3"/>
          <p:cNvSpPr>
            <a:spLocks noGrp="1"/>
          </p:cNvSpPr>
          <p:nvPr>
            <p:ph type="body"/>
          </p:nvPr>
        </p:nvSpPr>
        <p:spPr>
          <a:xfrm>
            <a:off x="2715480" y="3575880"/>
            <a:ext cx="1851840" cy="26280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65" name="PlaceHolder 4"/>
          <p:cNvSpPr>
            <a:spLocks noGrp="1"/>
          </p:cNvSpPr>
          <p:nvPr>
            <p:ph type="body"/>
          </p:nvPr>
        </p:nvSpPr>
        <p:spPr>
          <a:xfrm>
            <a:off x="770760" y="371340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12" name="PlaceHolder 2"/>
          <p:cNvSpPr>
            <a:spLocks noGrp="1"/>
          </p:cNvSpPr>
          <p:nvPr>
            <p:ph type="subTitle"/>
          </p:nvPr>
        </p:nvSpPr>
        <p:spPr>
          <a:xfrm>
            <a:off x="770760" y="3479400"/>
            <a:ext cx="3795480" cy="45612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67" name="PlaceHolder 2"/>
          <p:cNvSpPr>
            <a:spLocks noGrp="1"/>
          </p:cNvSpPr>
          <p:nvPr>
            <p:ph type="body"/>
          </p:nvPr>
        </p:nvSpPr>
        <p:spPr>
          <a:xfrm>
            <a:off x="770760" y="3575880"/>
            <a:ext cx="1851840" cy="26280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68" name="PlaceHolder 3"/>
          <p:cNvSpPr>
            <a:spLocks noGrp="1"/>
          </p:cNvSpPr>
          <p:nvPr>
            <p:ph type="body"/>
          </p:nvPr>
        </p:nvSpPr>
        <p:spPr>
          <a:xfrm>
            <a:off x="2715480" y="357588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69" name="PlaceHolder 4"/>
          <p:cNvSpPr>
            <a:spLocks noGrp="1"/>
          </p:cNvSpPr>
          <p:nvPr>
            <p:ph type="body"/>
          </p:nvPr>
        </p:nvSpPr>
        <p:spPr>
          <a:xfrm>
            <a:off x="2715480" y="371340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71" name="PlaceHolder 2"/>
          <p:cNvSpPr>
            <a:spLocks noGrp="1"/>
          </p:cNvSpPr>
          <p:nvPr>
            <p:ph type="body"/>
          </p:nvPr>
        </p:nvSpPr>
        <p:spPr>
          <a:xfrm>
            <a:off x="770760" y="357588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72" name="PlaceHolder 3"/>
          <p:cNvSpPr>
            <a:spLocks noGrp="1"/>
          </p:cNvSpPr>
          <p:nvPr>
            <p:ph type="body"/>
          </p:nvPr>
        </p:nvSpPr>
        <p:spPr>
          <a:xfrm>
            <a:off x="2715480" y="357588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73" name="PlaceHolder 4"/>
          <p:cNvSpPr>
            <a:spLocks noGrp="1"/>
          </p:cNvSpPr>
          <p:nvPr>
            <p:ph type="body"/>
          </p:nvPr>
        </p:nvSpPr>
        <p:spPr>
          <a:xfrm>
            <a:off x="770760" y="3713400"/>
            <a:ext cx="3795480" cy="125280"/>
          </a:xfrm>
          <a:prstGeom prst="rect">
            <a:avLst/>
          </a:prstGeom>
        </p:spPr>
        <p:txBody>
          <a:bodyPr lIns="0" tIns="0" rIns="0" bIns="0">
            <a:normAutofit/>
          </a:bodyPr>
          <a:lstStyle/>
          <a:p>
            <a:endParaRPr lang="en-US" sz="1500" b="0" strike="noStrike" spc="-1">
              <a:solidFill>
                <a:srgbClr val="153D6E"/>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75" name="PlaceHolder 2"/>
          <p:cNvSpPr>
            <a:spLocks noGrp="1"/>
          </p:cNvSpPr>
          <p:nvPr>
            <p:ph type="body"/>
          </p:nvPr>
        </p:nvSpPr>
        <p:spPr>
          <a:xfrm>
            <a:off x="770760" y="3575880"/>
            <a:ext cx="379548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76" name="PlaceHolder 3"/>
          <p:cNvSpPr>
            <a:spLocks noGrp="1"/>
          </p:cNvSpPr>
          <p:nvPr>
            <p:ph type="body"/>
          </p:nvPr>
        </p:nvSpPr>
        <p:spPr>
          <a:xfrm>
            <a:off x="770760" y="3713400"/>
            <a:ext cx="3795480" cy="125280"/>
          </a:xfrm>
          <a:prstGeom prst="rect">
            <a:avLst/>
          </a:prstGeom>
        </p:spPr>
        <p:txBody>
          <a:bodyPr lIns="0" tIns="0" rIns="0" bIns="0">
            <a:normAutofit/>
          </a:bodyPr>
          <a:lstStyle/>
          <a:p>
            <a:endParaRPr lang="en-US" sz="1500" b="0" strike="noStrike" spc="-1">
              <a:solidFill>
                <a:srgbClr val="153D6E"/>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78" name="PlaceHolder 2"/>
          <p:cNvSpPr>
            <a:spLocks noGrp="1"/>
          </p:cNvSpPr>
          <p:nvPr>
            <p:ph type="body"/>
          </p:nvPr>
        </p:nvSpPr>
        <p:spPr>
          <a:xfrm>
            <a:off x="770760" y="357588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79" name="PlaceHolder 3"/>
          <p:cNvSpPr>
            <a:spLocks noGrp="1"/>
          </p:cNvSpPr>
          <p:nvPr>
            <p:ph type="body"/>
          </p:nvPr>
        </p:nvSpPr>
        <p:spPr>
          <a:xfrm>
            <a:off x="2715480" y="357588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80" name="PlaceHolder 4"/>
          <p:cNvSpPr>
            <a:spLocks noGrp="1"/>
          </p:cNvSpPr>
          <p:nvPr>
            <p:ph type="body"/>
          </p:nvPr>
        </p:nvSpPr>
        <p:spPr>
          <a:xfrm>
            <a:off x="770760" y="371340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81" name="PlaceHolder 5"/>
          <p:cNvSpPr>
            <a:spLocks noGrp="1"/>
          </p:cNvSpPr>
          <p:nvPr>
            <p:ph type="body"/>
          </p:nvPr>
        </p:nvSpPr>
        <p:spPr>
          <a:xfrm>
            <a:off x="2715480" y="371340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83" name="PlaceHolder 2"/>
          <p:cNvSpPr>
            <a:spLocks noGrp="1"/>
          </p:cNvSpPr>
          <p:nvPr>
            <p:ph type="body"/>
          </p:nvPr>
        </p:nvSpPr>
        <p:spPr>
          <a:xfrm>
            <a:off x="770760" y="3575880"/>
            <a:ext cx="122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84" name="PlaceHolder 3"/>
          <p:cNvSpPr>
            <a:spLocks noGrp="1"/>
          </p:cNvSpPr>
          <p:nvPr>
            <p:ph type="body"/>
          </p:nvPr>
        </p:nvSpPr>
        <p:spPr>
          <a:xfrm>
            <a:off x="2054160" y="3575880"/>
            <a:ext cx="122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85" name="PlaceHolder 4"/>
          <p:cNvSpPr>
            <a:spLocks noGrp="1"/>
          </p:cNvSpPr>
          <p:nvPr>
            <p:ph type="body"/>
          </p:nvPr>
        </p:nvSpPr>
        <p:spPr>
          <a:xfrm>
            <a:off x="3337560" y="3575880"/>
            <a:ext cx="122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86" name="PlaceHolder 5"/>
          <p:cNvSpPr>
            <a:spLocks noGrp="1"/>
          </p:cNvSpPr>
          <p:nvPr>
            <p:ph type="body"/>
          </p:nvPr>
        </p:nvSpPr>
        <p:spPr>
          <a:xfrm>
            <a:off x="770760" y="3713400"/>
            <a:ext cx="122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87" name="PlaceHolder 6"/>
          <p:cNvSpPr>
            <a:spLocks noGrp="1"/>
          </p:cNvSpPr>
          <p:nvPr>
            <p:ph type="body"/>
          </p:nvPr>
        </p:nvSpPr>
        <p:spPr>
          <a:xfrm>
            <a:off x="2054160" y="3713400"/>
            <a:ext cx="122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88" name="PlaceHolder 7"/>
          <p:cNvSpPr>
            <a:spLocks noGrp="1"/>
          </p:cNvSpPr>
          <p:nvPr>
            <p:ph type="body"/>
          </p:nvPr>
        </p:nvSpPr>
        <p:spPr>
          <a:xfrm>
            <a:off x="3337560" y="3713400"/>
            <a:ext cx="1221840" cy="125280"/>
          </a:xfrm>
          <a:prstGeom prst="rect">
            <a:avLst/>
          </a:prstGeom>
        </p:spPr>
        <p:txBody>
          <a:bodyPr lIns="0" tIns="0" rIns="0" bIns="0">
            <a:normAutofit/>
          </a:bodyPr>
          <a:lstStyle/>
          <a:p>
            <a:endParaRPr lang="en-US" sz="1500" b="0" strike="noStrike" spc="-1">
              <a:solidFill>
                <a:srgbClr val="153D6E"/>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101" name="PlaceHolder 2"/>
          <p:cNvSpPr>
            <a:spLocks noGrp="1"/>
          </p:cNvSpPr>
          <p:nvPr>
            <p:ph type="subTitle"/>
          </p:nvPr>
        </p:nvSpPr>
        <p:spPr>
          <a:xfrm>
            <a:off x="770760" y="3479400"/>
            <a:ext cx="3795480" cy="45612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103" name="PlaceHolder 2"/>
          <p:cNvSpPr>
            <a:spLocks noGrp="1"/>
          </p:cNvSpPr>
          <p:nvPr>
            <p:ph type="body"/>
          </p:nvPr>
        </p:nvSpPr>
        <p:spPr>
          <a:xfrm>
            <a:off x="770760" y="3575880"/>
            <a:ext cx="3795480" cy="262800"/>
          </a:xfrm>
          <a:prstGeom prst="rect">
            <a:avLst/>
          </a:prstGeom>
        </p:spPr>
        <p:txBody>
          <a:bodyPr lIns="0" tIns="0" rIns="0" bIns="0">
            <a:normAutofit/>
          </a:bodyPr>
          <a:lstStyle/>
          <a:p>
            <a:endParaRPr lang="en-US" sz="1500" b="0" strike="noStrike" spc="-1">
              <a:solidFill>
                <a:srgbClr val="153D6E"/>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105" name="PlaceHolder 2"/>
          <p:cNvSpPr>
            <a:spLocks noGrp="1"/>
          </p:cNvSpPr>
          <p:nvPr>
            <p:ph type="body"/>
          </p:nvPr>
        </p:nvSpPr>
        <p:spPr>
          <a:xfrm>
            <a:off x="770760" y="3575880"/>
            <a:ext cx="1851840" cy="26280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06" name="PlaceHolder 3"/>
          <p:cNvSpPr>
            <a:spLocks noGrp="1"/>
          </p:cNvSpPr>
          <p:nvPr>
            <p:ph type="body"/>
          </p:nvPr>
        </p:nvSpPr>
        <p:spPr>
          <a:xfrm>
            <a:off x="2715480" y="3575880"/>
            <a:ext cx="1851840" cy="262800"/>
          </a:xfrm>
          <a:prstGeom prst="rect">
            <a:avLst/>
          </a:prstGeom>
        </p:spPr>
        <p:txBody>
          <a:bodyPr lIns="0" tIns="0" rIns="0" bIns="0">
            <a:normAutofit/>
          </a:bodyPr>
          <a:lstStyle/>
          <a:p>
            <a:endParaRPr lang="en-US" sz="1500" b="0" strike="noStrike" spc="-1">
              <a:solidFill>
                <a:srgbClr val="153D6E"/>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14" name="PlaceHolder 2"/>
          <p:cNvSpPr>
            <a:spLocks noGrp="1"/>
          </p:cNvSpPr>
          <p:nvPr>
            <p:ph type="body"/>
          </p:nvPr>
        </p:nvSpPr>
        <p:spPr>
          <a:xfrm>
            <a:off x="770760" y="3575880"/>
            <a:ext cx="3795480" cy="262800"/>
          </a:xfrm>
          <a:prstGeom prst="rect">
            <a:avLst/>
          </a:prstGeom>
        </p:spPr>
        <p:txBody>
          <a:bodyPr lIns="0" tIns="0" rIns="0" bIns="0">
            <a:normAutofit/>
          </a:bodyPr>
          <a:lstStyle/>
          <a:p>
            <a:endParaRPr lang="en-US" sz="1500" b="0" strike="noStrike" spc="-1">
              <a:solidFill>
                <a:srgbClr val="153D6E"/>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8"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110" name="PlaceHolder 2"/>
          <p:cNvSpPr>
            <a:spLocks noGrp="1"/>
          </p:cNvSpPr>
          <p:nvPr>
            <p:ph type="body"/>
          </p:nvPr>
        </p:nvSpPr>
        <p:spPr>
          <a:xfrm>
            <a:off x="770760" y="357588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11" name="PlaceHolder 3"/>
          <p:cNvSpPr>
            <a:spLocks noGrp="1"/>
          </p:cNvSpPr>
          <p:nvPr>
            <p:ph type="body"/>
          </p:nvPr>
        </p:nvSpPr>
        <p:spPr>
          <a:xfrm>
            <a:off x="2715480" y="3575880"/>
            <a:ext cx="1851840" cy="26280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12" name="PlaceHolder 4"/>
          <p:cNvSpPr>
            <a:spLocks noGrp="1"/>
          </p:cNvSpPr>
          <p:nvPr>
            <p:ph type="body"/>
          </p:nvPr>
        </p:nvSpPr>
        <p:spPr>
          <a:xfrm>
            <a:off x="770760" y="371340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114" name="PlaceHolder 2"/>
          <p:cNvSpPr>
            <a:spLocks noGrp="1"/>
          </p:cNvSpPr>
          <p:nvPr>
            <p:ph type="body"/>
          </p:nvPr>
        </p:nvSpPr>
        <p:spPr>
          <a:xfrm>
            <a:off x="770760" y="3575880"/>
            <a:ext cx="1851840" cy="26280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15" name="PlaceHolder 3"/>
          <p:cNvSpPr>
            <a:spLocks noGrp="1"/>
          </p:cNvSpPr>
          <p:nvPr>
            <p:ph type="body"/>
          </p:nvPr>
        </p:nvSpPr>
        <p:spPr>
          <a:xfrm>
            <a:off x="2715480" y="357588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16" name="PlaceHolder 4"/>
          <p:cNvSpPr>
            <a:spLocks noGrp="1"/>
          </p:cNvSpPr>
          <p:nvPr>
            <p:ph type="body"/>
          </p:nvPr>
        </p:nvSpPr>
        <p:spPr>
          <a:xfrm>
            <a:off x="2715480" y="371340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118" name="PlaceHolder 2"/>
          <p:cNvSpPr>
            <a:spLocks noGrp="1"/>
          </p:cNvSpPr>
          <p:nvPr>
            <p:ph type="body"/>
          </p:nvPr>
        </p:nvSpPr>
        <p:spPr>
          <a:xfrm>
            <a:off x="770760" y="357588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19" name="PlaceHolder 3"/>
          <p:cNvSpPr>
            <a:spLocks noGrp="1"/>
          </p:cNvSpPr>
          <p:nvPr>
            <p:ph type="body"/>
          </p:nvPr>
        </p:nvSpPr>
        <p:spPr>
          <a:xfrm>
            <a:off x="2715480" y="357588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20" name="PlaceHolder 4"/>
          <p:cNvSpPr>
            <a:spLocks noGrp="1"/>
          </p:cNvSpPr>
          <p:nvPr>
            <p:ph type="body"/>
          </p:nvPr>
        </p:nvSpPr>
        <p:spPr>
          <a:xfrm>
            <a:off x="770760" y="3713400"/>
            <a:ext cx="3795480" cy="125280"/>
          </a:xfrm>
          <a:prstGeom prst="rect">
            <a:avLst/>
          </a:prstGeom>
        </p:spPr>
        <p:txBody>
          <a:bodyPr lIns="0" tIns="0" rIns="0" bIns="0">
            <a:normAutofit/>
          </a:bodyPr>
          <a:lstStyle/>
          <a:p>
            <a:endParaRPr lang="en-US" sz="1500" b="0" strike="noStrike" spc="-1">
              <a:solidFill>
                <a:srgbClr val="153D6E"/>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122" name="PlaceHolder 2"/>
          <p:cNvSpPr>
            <a:spLocks noGrp="1"/>
          </p:cNvSpPr>
          <p:nvPr>
            <p:ph type="body"/>
          </p:nvPr>
        </p:nvSpPr>
        <p:spPr>
          <a:xfrm>
            <a:off x="770760" y="3575880"/>
            <a:ext cx="379548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23" name="PlaceHolder 3"/>
          <p:cNvSpPr>
            <a:spLocks noGrp="1"/>
          </p:cNvSpPr>
          <p:nvPr>
            <p:ph type="body"/>
          </p:nvPr>
        </p:nvSpPr>
        <p:spPr>
          <a:xfrm>
            <a:off x="770760" y="3713400"/>
            <a:ext cx="3795480" cy="125280"/>
          </a:xfrm>
          <a:prstGeom prst="rect">
            <a:avLst/>
          </a:prstGeom>
        </p:spPr>
        <p:txBody>
          <a:bodyPr lIns="0" tIns="0" rIns="0" bIns="0">
            <a:normAutofit/>
          </a:bodyPr>
          <a:lstStyle/>
          <a:p>
            <a:endParaRPr lang="en-US" sz="1500" b="0" strike="noStrike" spc="-1">
              <a:solidFill>
                <a:srgbClr val="153D6E"/>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125" name="PlaceHolder 2"/>
          <p:cNvSpPr>
            <a:spLocks noGrp="1"/>
          </p:cNvSpPr>
          <p:nvPr>
            <p:ph type="body"/>
          </p:nvPr>
        </p:nvSpPr>
        <p:spPr>
          <a:xfrm>
            <a:off x="770760" y="357588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26" name="PlaceHolder 3"/>
          <p:cNvSpPr>
            <a:spLocks noGrp="1"/>
          </p:cNvSpPr>
          <p:nvPr>
            <p:ph type="body"/>
          </p:nvPr>
        </p:nvSpPr>
        <p:spPr>
          <a:xfrm>
            <a:off x="2715480" y="357588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27" name="PlaceHolder 4"/>
          <p:cNvSpPr>
            <a:spLocks noGrp="1"/>
          </p:cNvSpPr>
          <p:nvPr>
            <p:ph type="body"/>
          </p:nvPr>
        </p:nvSpPr>
        <p:spPr>
          <a:xfrm>
            <a:off x="770760" y="371340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28" name="PlaceHolder 5"/>
          <p:cNvSpPr>
            <a:spLocks noGrp="1"/>
          </p:cNvSpPr>
          <p:nvPr>
            <p:ph type="body"/>
          </p:nvPr>
        </p:nvSpPr>
        <p:spPr>
          <a:xfrm>
            <a:off x="2715480" y="371340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130" name="PlaceHolder 2"/>
          <p:cNvSpPr>
            <a:spLocks noGrp="1"/>
          </p:cNvSpPr>
          <p:nvPr>
            <p:ph type="body"/>
          </p:nvPr>
        </p:nvSpPr>
        <p:spPr>
          <a:xfrm>
            <a:off x="770760" y="3575880"/>
            <a:ext cx="122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31" name="PlaceHolder 3"/>
          <p:cNvSpPr>
            <a:spLocks noGrp="1"/>
          </p:cNvSpPr>
          <p:nvPr>
            <p:ph type="body"/>
          </p:nvPr>
        </p:nvSpPr>
        <p:spPr>
          <a:xfrm>
            <a:off x="2054160" y="3575880"/>
            <a:ext cx="122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32" name="PlaceHolder 4"/>
          <p:cNvSpPr>
            <a:spLocks noGrp="1"/>
          </p:cNvSpPr>
          <p:nvPr>
            <p:ph type="body"/>
          </p:nvPr>
        </p:nvSpPr>
        <p:spPr>
          <a:xfrm>
            <a:off x="3337560" y="3575880"/>
            <a:ext cx="122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33" name="PlaceHolder 5"/>
          <p:cNvSpPr>
            <a:spLocks noGrp="1"/>
          </p:cNvSpPr>
          <p:nvPr>
            <p:ph type="body"/>
          </p:nvPr>
        </p:nvSpPr>
        <p:spPr>
          <a:xfrm>
            <a:off x="770760" y="3713400"/>
            <a:ext cx="122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34" name="PlaceHolder 6"/>
          <p:cNvSpPr>
            <a:spLocks noGrp="1"/>
          </p:cNvSpPr>
          <p:nvPr>
            <p:ph type="body"/>
          </p:nvPr>
        </p:nvSpPr>
        <p:spPr>
          <a:xfrm>
            <a:off x="2054160" y="3713400"/>
            <a:ext cx="122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35" name="PlaceHolder 7"/>
          <p:cNvSpPr>
            <a:spLocks noGrp="1"/>
          </p:cNvSpPr>
          <p:nvPr>
            <p:ph type="body"/>
          </p:nvPr>
        </p:nvSpPr>
        <p:spPr>
          <a:xfrm>
            <a:off x="3337560" y="3713400"/>
            <a:ext cx="1221840" cy="125280"/>
          </a:xfrm>
          <a:prstGeom prst="rect">
            <a:avLst/>
          </a:prstGeom>
        </p:spPr>
        <p:txBody>
          <a:bodyPr lIns="0" tIns="0" rIns="0" bIns="0">
            <a:normAutofit/>
          </a:bodyPr>
          <a:lstStyle/>
          <a:p>
            <a:endParaRPr lang="en-US" sz="1500" b="0" strike="noStrike" spc="-1">
              <a:solidFill>
                <a:srgbClr val="153D6E"/>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150" name="PlaceHolder 2"/>
          <p:cNvSpPr>
            <a:spLocks noGrp="1"/>
          </p:cNvSpPr>
          <p:nvPr>
            <p:ph type="subTitle"/>
          </p:nvPr>
        </p:nvSpPr>
        <p:spPr>
          <a:xfrm>
            <a:off x="770760" y="3479400"/>
            <a:ext cx="3795480" cy="45612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152" name="PlaceHolder 2"/>
          <p:cNvSpPr>
            <a:spLocks noGrp="1"/>
          </p:cNvSpPr>
          <p:nvPr>
            <p:ph type="body"/>
          </p:nvPr>
        </p:nvSpPr>
        <p:spPr>
          <a:xfrm>
            <a:off x="770760" y="3575880"/>
            <a:ext cx="3795480" cy="262800"/>
          </a:xfrm>
          <a:prstGeom prst="rect">
            <a:avLst/>
          </a:prstGeom>
        </p:spPr>
        <p:txBody>
          <a:bodyPr lIns="0" tIns="0" rIns="0" bIns="0">
            <a:normAutofit/>
          </a:bodyPr>
          <a:lstStyle/>
          <a:p>
            <a:endParaRPr lang="en-US" sz="1500" b="0" strike="noStrike" spc="-1">
              <a:solidFill>
                <a:srgbClr val="153D6E"/>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16" name="PlaceHolder 2"/>
          <p:cNvSpPr>
            <a:spLocks noGrp="1"/>
          </p:cNvSpPr>
          <p:nvPr>
            <p:ph type="body"/>
          </p:nvPr>
        </p:nvSpPr>
        <p:spPr>
          <a:xfrm>
            <a:off x="770760" y="3575880"/>
            <a:ext cx="1851840" cy="26280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7" name="PlaceHolder 3"/>
          <p:cNvSpPr>
            <a:spLocks noGrp="1"/>
          </p:cNvSpPr>
          <p:nvPr>
            <p:ph type="body"/>
          </p:nvPr>
        </p:nvSpPr>
        <p:spPr>
          <a:xfrm>
            <a:off x="2715480" y="3575880"/>
            <a:ext cx="1851840" cy="262800"/>
          </a:xfrm>
          <a:prstGeom prst="rect">
            <a:avLst/>
          </a:prstGeom>
        </p:spPr>
        <p:txBody>
          <a:bodyPr lIns="0" tIns="0" rIns="0" bIns="0">
            <a:normAutofit/>
          </a:bodyPr>
          <a:lstStyle/>
          <a:p>
            <a:endParaRPr lang="en-US" sz="1500" b="0" strike="noStrike" spc="-1">
              <a:solidFill>
                <a:srgbClr val="153D6E"/>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154" name="PlaceHolder 2"/>
          <p:cNvSpPr>
            <a:spLocks noGrp="1"/>
          </p:cNvSpPr>
          <p:nvPr>
            <p:ph type="body"/>
          </p:nvPr>
        </p:nvSpPr>
        <p:spPr>
          <a:xfrm>
            <a:off x="770760" y="3575880"/>
            <a:ext cx="1851840" cy="26280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55" name="PlaceHolder 3"/>
          <p:cNvSpPr>
            <a:spLocks noGrp="1"/>
          </p:cNvSpPr>
          <p:nvPr>
            <p:ph type="body"/>
          </p:nvPr>
        </p:nvSpPr>
        <p:spPr>
          <a:xfrm>
            <a:off x="2715480" y="3575880"/>
            <a:ext cx="1851840" cy="262800"/>
          </a:xfrm>
          <a:prstGeom prst="rect">
            <a:avLst/>
          </a:prstGeom>
        </p:spPr>
        <p:txBody>
          <a:bodyPr lIns="0" tIns="0" rIns="0" bIns="0">
            <a:normAutofit/>
          </a:bodyPr>
          <a:lstStyle/>
          <a:p>
            <a:endParaRPr lang="en-US" sz="1500" b="0" strike="noStrike" spc="-1">
              <a:solidFill>
                <a:srgbClr val="153D6E"/>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7"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159" name="PlaceHolder 2"/>
          <p:cNvSpPr>
            <a:spLocks noGrp="1"/>
          </p:cNvSpPr>
          <p:nvPr>
            <p:ph type="body"/>
          </p:nvPr>
        </p:nvSpPr>
        <p:spPr>
          <a:xfrm>
            <a:off x="770760" y="357588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60" name="PlaceHolder 3"/>
          <p:cNvSpPr>
            <a:spLocks noGrp="1"/>
          </p:cNvSpPr>
          <p:nvPr>
            <p:ph type="body"/>
          </p:nvPr>
        </p:nvSpPr>
        <p:spPr>
          <a:xfrm>
            <a:off x="2715480" y="3575880"/>
            <a:ext cx="1851840" cy="26280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61" name="PlaceHolder 4"/>
          <p:cNvSpPr>
            <a:spLocks noGrp="1"/>
          </p:cNvSpPr>
          <p:nvPr>
            <p:ph type="body"/>
          </p:nvPr>
        </p:nvSpPr>
        <p:spPr>
          <a:xfrm>
            <a:off x="770760" y="371340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163" name="PlaceHolder 2"/>
          <p:cNvSpPr>
            <a:spLocks noGrp="1"/>
          </p:cNvSpPr>
          <p:nvPr>
            <p:ph type="body"/>
          </p:nvPr>
        </p:nvSpPr>
        <p:spPr>
          <a:xfrm>
            <a:off x="770760" y="3575880"/>
            <a:ext cx="1851840" cy="26280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64" name="PlaceHolder 3"/>
          <p:cNvSpPr>
            <a:spLocks noGrp="1"/>
          </p:cNvSpPr>
          <p:nvPr>
            <p:ph type="body"/>
          </p:nvPr>
        </p:nvSpPr>
        <p:spPr>
          <a:xfrm>
            <a:off x="2715480" y="357588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65" name="PlaceHolder 4"/>
          <p:cNvSpPr>
            <a:spLocks noGrp="1"/>
          </p:cNvSpPr>
          <p:nvPr>
            <p:ph type="body"/>
          </p:nvPr>
        </p:nvSpPr>
        <p:spPr>
          <a:xfrm>
            <a:off x="2715480" y="371340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167" name="PlaceHolder 2"/>
          <p:cNvSpPr>
            <a:spLocks noGrp="1"/>
          </p:cNvSpPr>
          <p:nvPr>
            <p:ph type="body"/>
          </p:nvPr>
        </p:nvSpPr>
        <p:spPr>
          <a:xfrm>
            <a:off x="770760" y="357588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68" name="PlaceHolder 3"/>
          <p:cNvSpPr>
            <a:spLocks noGrp="1"/>
          </p:cNvSpPr>
          <p:nvPr>
            <p:ph type="body"/>
          </p:nvPr>
        </p:nvSpPr>
        <p:spPr>
          <a:xfrm>
            <a:off x="2715480" y="357588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69" name="PlaceHolder 4"/>
          <p:cNvSpPr>
            <a:spLocks noGrp="1"/>
          </p:cNvSpPr>
          <p:nvPr>
            <p:ph type="body"/>
          </p:nvPr>
        </p:nvSpPr>
        <p:spPr>
          <a:xfrm>
            <a:off x="770760" y="3713400"/>
            <a:ext cx="3795480" cy="125280"/>
          </a:xfrm>
          <a:prstGeom prst="rect">
            <a:avLst/>
          </a:prstGeom>
        </p:spPr>
        <p:txBody>
          <a:bodyPr lIns="0" tIns="0" rIns="0" bIns="0">
            <a:normAutofit/>
          </a:bodyPr>
          <a:lstStyle/>
          <a:p>
            <a:endParaRPr lang="en-US" sz="1500" b="0" strike="noStrike" spc="-1">
              <a:solidFill>
                <a:srgbClr val="153D6E"/>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171" name="PlaceHolder 2"/>
          <p:cNvSpPr>
            <a:spLocks noGrp="1"/>
          </p:cNvSpPr>
          <p:nvPr>
            <p:ph type="body"/>
          </p:nvPr>
        </p:nvSpPr>
        <p:spPr>
          <a:xfrm>
            <a:off x="770760" y="3575880"/>
            <a:ext cx="379548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72" name="PlaceHolder 3"/>
          <p:cNvSpPr>
            <a:spLocks noGrp="1"/>
          </p:cNvSpPr>
          <p:nvPr>
            <p:ph type="body"/>
          </p:nvPr>
        </p:nvSpPr>
        <p:spPr>
          <a:xfrm>
            <a:off x="770760" y="3713400"/>
            <a:ext cx="3795480" cy="125280"/>
          </a:xfrm>
          <a:prstGeom prst="rect">
            <a:avLst/>
          </a:prstGeom>
        </p:spPr>
        <p:txBody>
          <a:bodyPr lIns="0" tIns="0" rIns="0" bIns="0">
            <a:normAutofit/>
          </a:bodyPr>
          <a:lstStyle/>
          <a:p>
            <a:endParaRPr lang="en-US" sz="1500" b="0" strike="noStrike" spc="-1">
              <a:solidFill>
                <a:srgbClr val="153D6E"/>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174" name="PlaceHolder 2"/>
          <p:cNvSpPr>
            <a:spLocks noGrp="1"/>
          </p:cNvSpPr>
          <p:nvPr>
            <p:ph type="body"/>
          </p:nvPr>
        </p:nvSpPr>
        <p:spPr>
          <a:xfrm>
            <a:off x="770760" y="357588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75" name="PlaceHolder 3"/>
          <p:cNvSpPr>
            <a:spLocks noGrp="1"/>
          </p:cNvSpPr>
          <p:nvPr>
            <p:ph type="body"/>
          </p:nvPr>
        </p:nvSpPr>
        <p:spPr>
          <a:xfrm>
            <a:off x="2715480" y="357588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76" name="PlaceHolder 4"/>
          <p:cNvSpPr>
            <a:spLocks noGrp="1"/>
          </p:cNvSpPr>
          <p:nvPr>
            <p:ph type="body"/>
          </p:nvPr>
        </p:nvSpPr>
        <p:spPr>
          <a:xfrm>
            <a:off x="770760" y="371340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77" name="PlaceHolder 5"/>
          <p:cNvSpPr>
            <a:spLocks noGrp="1"/>
          </p:cNvSpPr>
          <p:nvPr>
            <p:ph type="body"/>
          </p:nvPr>
        </p:nvSpPr>
        <p:spPr>
          <a:xfrm>
            <a:off x="2715480" y="371340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179" name="PlaceHolder 2"/>
          <p:cNvSpPr>
            <a:spLocks noGrp="1"/>
          </p:cNvSpPr>
          <p:nvPr>
            <p:ph type="body"/>
          </p:nvPr>
        </p:nvSpPr>
        <p:spPr>
          <a:xfrm>
            <a:off x="770760" y="3575880"/>
            <a:ext cx="122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80" name="PlaceHolder 3"/>
          <p:cNvSpPr>
            <a:spLocks noGrp="1"/>
          </p:cNvSpPr>
          <p:nvPr>
            <p:ph type="body"/>
          </p:nvPr>
        </p:nvSpPr>
        <p:spPr>
          <a:xfrm>
            <a:off x="2054160" y="3575880"/>
            <a:ext cx="122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81" name="PlaceHolder 4"/>
          <p:cNvSpPr>
            <a:spLocks noGrp="1"/>
          </p:cNvSpPr>
          <p:nvPr>
            <p:ph type="body"/>
          </p:nvPr>
        </p:nvSpPr>
        <p:spPr>
          <a:xfrm>
            <a:off x="3337560" y="3575880"/>
            <a:ext cx="122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82" name="PlaceHolder 5"/>
          <p:cNvSpPr>
            <a:spLocks noGrp="1"/>
          </p:cNvSpPr>
          <p:nvPr>
            <p:ph type="body"/>
          </p:nvPr>
        </p:nvSpPr>
        <p:spPr>
          <a:xfrm>
            <a:off x="770760" y="3713400"/>
            <a:ext cx="122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83" name="PlaceHolder 6"/>
          <p:cNvSpPr>
            <a:spLocks noGrp="1"/>
          </p:cNvSpPr>
          <p:nvPr>
            <p:ph type="body"/>
          </p:nvPr>
        </p:nvSpPr>
        <p:spPr>
          <a:xfrm>
            <a:off x="2054160" y="3713400"/>
            <a:ext cx="122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184" name="PlaceHolder 7"/>
          <p:cNvSpPr>
            <a:spLocks noGrp="1"/>
          </p:cNvSpPr>
          <p:nvPr>
            <p:ph type="body"/>
          </p:nvPr>
        </p:nvSpPr>
        <p:spPr>
          <a:xfrm>
            <a:off x="3337560" y="3713400"/>
            <a:ext cx="1221840" cy="125280"/>
          </a:xfrm>
          <a:prstGeom prst="rect">
            <a:avLst/>
          </a:prstGeom>
        </p:spPr>
        <p:txBody>
          <a:bodyPr lIns="0" tIns="0" rIns="0" bIns="0">
            <a:normAutofit/>
          </a:bodyPr>
          <a:lstStyle/>
          <a:p>
            <a:endParaRPr lang="en-US" sz="1500" b="0" strike="noStrike" spc="-1">
              <a:solidFill>
                <a:srgbClr val="153D6E"/>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21" name="PlaceHolder 2"/>
          <p:cNvSpPr>
            <a:spLocks noGrp="1"/>
          </p:cNvSpPr>
          <p:nvPr>
            <p:ph type="body"/>
          </p:nvPr>
        </p:nvSpPr>
        <p:spPr>
          <a:xfrm>
            <a:off x="770760" y="357588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22" name="PlaceHolder 3"/>
          <p:cNvSpPr>
            <a:spLocks noGrp="1"/>
          </p:cNvSpPr>
          <p:nvPr>
            <p:ph type="body"/>
          </p:nvPr>
        </p:nvSpPr>
        <p:spPr>
          <a:xfrm>
            <a:off x="2715480" y="3575880"/>
            <a:ext cx="1851840" cy="26280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23" name="PlaceHolder 4"/>
          <p:cNvSpPr>
            <a:spLocks noGrp="1"/>
          </p:cNvSpPr>
          <p:nvPr>
            <p:ph type="body"/>
          </p:nvPr>
        </p:nvSpPr>
        <p:spPr>
          <a:xfrm>
            <a:off x="770760" y="371340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25" name="PlaceHolder 2"/>
          <p:cNvSpPr>
            <a:spLocks noGrp="1"/>
          </p:cNvSpPr>
          <p:nvPr>
            <p:ph type="body"/>
          </p:nvPr>
        </p:nvSpPr>
        <p:spPr>
          <a:xfrm>
            <a:off x="770760" y="3575880"/>
            <a:ext cx="1851840" cy="26280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26" name="PlaceHolder 3"/>
          <p:cNvSpPr>
            <a:spLocks noGrp="1"/>
          </p:cNvSpPr>
          <p:nvPr>
            <p:ph type="body"/>
          </p:nvPr>
        </p:nvSpPr>
        <p:spPr>
          <a:xfrm>
            <a:off x="2715480" y="357588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27" name="PlaceHolder 4"/>
          <p:cNvSpPr>
            <a:spLocks noGrp="1"/>
          </p:cNvSpPr>
          <p:nvPr>
            <p:ph type="body"/>
          </p:nvPr>
        </p:nvSpPr>
        <p:spPr>
          <a:xfrm>
            <a:off x="2715480" y="371340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p:spPr>
        <p:txBody>
          <a:bodyPr lIns="0" tIns="0" rIns="0" bIns="0" anchor="ctr"/>
          <a:lstStyle/>
          <a:p>
            <a:endParaRPr lang="en-US" sz="1350" b="0" strike="noStrike" spc="-1">
              <a:solidFill>
                <a:srgbClr val="000000"/>
              </a:solidFill>
              <a:latin typeface="Calibri"/>
            </a:endParaRPr>
          </a:p>
        </p:txBody>
      </p:sp>
      <p:sp>
        <p:nvSpPr>
          <p:cNvPr id="29" name="PlaceHolder 2"/>
          <p:cNvSpPr>
            <a:spLocks noGrp="1"/>
          </p:cNvSpPr>
          <p:nvPr>
            <p:ph type="body"/>
          </p:nvPr>
        </p:nvSpPr>
        <p:spPr>
          <a:xfrm>
            <a:off x="770760" y="357588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30" name="PlaceHolder 3"/>
          <p:cNvSpPr>
            <a:spLocks noGrp="1"/>
          </p:cNvSpPr>
          <p:nvPr>
            <p:ph type="body"/>
          </p:nvPr>
        </p:nvSpPr>
        <p:spPr>
          <a:xfrm>
            <a:off x="2715480" y="3575880"/>
            <a:ext cx="1851840" cy="125280"/>
          </a:xfrm>
          <a:prstGeom prst="rect">
            <a:avLst/>
          </a:prstGeom>
        </p:spPr>
        <p:txBody>
          <a:bodyPr lIns="0" tIns="0" rIns="0" bIns="0">
            <a:normAutofit/>
          </a:bodyPr>
          <a:lstStyle/>
          <a:p>
            <a:endParaRPr lang="en-US" sz="1500" b="0" strike="noStrike" spc="-1">
              <a:solidFill>
                <a:srgbClr val="153D6E"/>
              </a:solidFill>
              <a:latin typeface="Arial"/>
            </a:endParaRPr>
          </a:p>
        </p:txBody>
      </p:sp>
      <p:sp>
        <p:nvSpPr>
          <p:cNvPr id="31" name="PlaceHolder 4"/>
          <p:cNvSpPr>
            <a:spLocks noGrp="1"/>
          </p:cNvSpPr>
          <p:nvPr>
            <p:ph type="body"/>
          </p:nvPr>
        </p:nvSpPr>
        <p:spPr>
          <a:xfrm>
            <a:off x="770760" y="3713400"/>
            <a:ext cx="3795480" cy="125280"/>
          </a:xfrm>
          <a:prstGeom prst="rect">
            <a:avLst/>
          </a:prstGeom>
        </p:spPr>
        <p:txBody>
          <a:bodyPr lIns="0" tIns="0" rIns="0" bIns="0">
            <a:normAutofit/>
          </a:bodyPr>
          <a:lstStyle/>
          <a:p>
            <a:endParaRPr lang="en-US" sz="1500" b="0" strike="noStrike" spc="-1">
              <a:solidFill>
                <a:srgbClr val="153D6E"/>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image" Target="../media/image4.png"/><Relationship Id="rId2" Type="http://schemas.openxmlformats.org/officeDocument/2006/relationships/slideLayout" Target="../slideLayouts/slideLayout26.xml"/><Relationship Id="rId16" Type="http://schemas.openxmlformats.org/officeDocument/2006/relationships/image" Target="../media/image3.jpe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18" Type="http://schemas.openxmlformats.org/officeDocument/2006/relationships/hyperlink" Target="https://creativecommons.org/licenses/by-nc-sa/4.0/" TargetMode="Externa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image" Target="../media/image8.png"/><Relationship Id="rId2" Type="http://schemas.openxmlformats.org/officeDocument/2006/relationships/slideLayout" Target="../slideLayouts/slideLayout38.xml"/><Relationship Id="rId16" Type="http://schemas.openxmlformats.org/officeDocument/2006/relationships/image" Target="../media/image7.jpe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6.png"/><Relationship Id="rId10" Type="http://schemas.openxmlformats.org/officeDocument/2006/relationships/slideLayout" Target="../slideLayouts/slideLayout46.xml"/><Relationship Id="rId19" Type="http://schemas.openxmlformats.org/officeDocument/2006/relationships/image" Target="../media/image9.png"/><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 name="Picture 10"/>
          <p:cNvPicPr/>
          <p:nvPr/>
        </p:nvPicPr>
        <p:blipFill>
          <a:blip r:embed="rId14"/>
          <a:srcRect l="-70053" t="17698" r="-35665" b="44115"/>
          <a:stretch/>
        </p:blipFill>
        <p:spPr>
          <a:xfrm>
            <a:off x="-2160" y="0"/>
            <a:ext cx="9143640" cy="953640"/>
          </a:xfrm>
          <a:prstGeom prst="rect">
            <a:avLst/>
          </a:prstGeom>
          <a:ln>
            <a:noFill/>
          </a:ln>
        </p:spPr>
      </p:pic>
      <p:pic>
        <p:nvPicPr>
          <p:cNvPr id="12" name="Picture 11"/>
          <p:cNvPicPr/>
          <p:nvPr/>
        </p:nvPicPr>
        <p:blipFill>
          <a:blip r:embed="rId15"/>
          <a:stretch/>
        </p:blipFill>
        <p:spPr>
          <a:xfrm>
            <a:off x="7227720" y="177480"/>
            <a:ext cx="1538280" cy="604800"/>
          </a:xfrm>
          <a:prstGeom prst="rect">
            <a:avLst/>
          </a:prstGeom>
          <a:ln>
            <a:noFill/>
          </a:ln>
        </p:spPr>
      </p:pic>
      <p:sp>
        <p:nvSpPr>
          <p:cNvPr id="2" name="Line 1"/>
          <p:cNvSpPr/>
          <p:nvPr/>
        </p:nvSpPr>
        <p:spPr>
          <a:xfrm>
            <a:off x="426600" y="4809600"/>
            <a:ext cx="8362800" cy="360"/>
          </a:xfrm>
          <a:prstGeom prst="line">
            <a:avLst/>
          </a:prstGeom>
          <a:ln w="3240">
            <a:solidFill>
              <a:srgbClr val="2D6B96"/>
            </a:solidFill>
            <a:miter/>
          </a:ln>
        </p:spPr>
        <p:style>
          <a:lnRef idx="0">
            <a:scrgbClr r="0" g="0" b="0"/>
          </a:lnRef>
          <a:fillRef idx="0">
            <a:scrgbClr r="0" g="0" b="0"/>
          </a:fillRef>
          <a:effectRef idx="0">
            <a:scrgbClr r="0" g="0" b="0"/>
          </a:effectRef>
          <a:fontRef idx="minor"/>
        </p:style>
      </p:sp>
      <p:pic>
        <p:nvPicPr>
          <p:cNvPr id="3" name="Picture 6"/>
          <p:cNvPicPr/>
          <p:nvPr/>
        </p:nvPicPr>
        <p:blipFill>
          <a:blip r:embed="rId16"/>
          <a:stretch/>
        </p:blipFill>
        <p:spPr>
          <a:xfrm>
            <a:off x="0" y="2160"/>
            <a:ext cx="9143640" cy="5138640"/>
          </a:xfrm>
          <a:prstGeom prst="rect">
            <a:avLst/>
          </a:prstGeom>
          <a:ln>
            <a:noFill/>
          </a:ln>
        </p:spPr>
      </p:pic>
      <p:pic>
        <p:nvPicPr>
          <p:cNvPr id="4" name="Picture 7"/>
          <p:cNvPicPr/>
          <p:nvPr/>
        </p:nvPicPr>
        <p:blipFill>
          <a:blip r:embed="rId17"/>
          <a:stretch/>
        </p:blipFill>
        <p:spPr>
          <a:xfrm>
            <a:off x="720720" y="554760"/>
            <a:ext cx="2388240" cy="938880"/>
          </a:xfrm>
          <a:prstGeom prst="rect">
            <a:avLst/>
          </a:prstGeom>
          <a:ln>
            <a:noFill/>
          </a:ln>
        </p:spPr>
      </p:pic>
      <p:sp>
        <p:nvSpPr>
          <p:cNvPr id="5" name="PlaceHolder 2"/>
          <p:cNvSpPr>
            <a:spLocks noGrp="1"/>
          </p:cNvSpPr>
          <p:nvPr>
            <p:ph type="body"/>
          </p:nvPr>
        </p:nvSpPr>
        <p:spPr>
          <a:xfrm>
            <a:off x="697680" y="3297600"/>
            <a:ext cx="3822480" cy="281160"/>
          </a:xfrm>
          <a:prstGeom prst="rect">
            <a:avLst/>
          </a:prstGeom>
        </p:spPr>
        <p:txBody>
          <a:bodyPr/>
          <a:lstStyle/>
          <a:p>
            <a:pPr marL="432000" indent="-324000">
              <a:lnSpc>
                <a:spcPct val="90000"/>
              </a:lnSpc>
              <a:spcBef>
                <a:spcPts val="751"/>
              </a:spcBef>
              <a:buClr>
                <a:srgbClr val="000000"/>
              </a:buClr>
              <a:buSzPct val="45000"/>
              <a:buFont typeface="Wingdings" charset="2"/>
              <a:buChar char=""/>
            </a:pPr>
            <a:r>
              <a:rPr lang="en-US" sz="1400" b="1" strike="noStrike" spc="-1">
                <a:solidFill>
                  <a:srgbClr val="FFFFFF"/>
                </a:solidFill>
                <a:latin typeface="Arial"/>
                <a:ea typeface="Verdana"/>
              </a:rPr>
              <a:t>Presenter</a:t>
            </a:r>
            <a:endParaRPr lang="en-US" sz="1400" b="0" strike="noStrike" spc="-1">
              <a:solidFill>
                <a:srgbClr val="153D6E"/>
              </a:solidFill>
              <a:latin typeface="Arial"/>
            </a:endParaRPr>
          </a:p>
        </p:txBody>
      </p:sp>
      <p:sp>
        <p:nvSpPr>
          <p:cNvPr id="6" name="PlaceHolder 3"/>
          <p:cNvSpPr>
            <a:spLocks noGrp="1"/>
          </p:cNvSpPr>
          <p:nvPr>
            <p:ph type="body"/>
          </p:nvPr>
        </p:nvSpPr>
        <p:spPr>
          <a:xfrm>
            <a:off x="697680" y="2767320"/>
            <a:ext cx="6984360" cy="376200"/>
          </a:xfrm>
          <a:prstGeom prst="rect">
            <a:avLst/>
          </a:prstGeom>
        </p:spPr>
        <p:txBody>
          <a:bodyPr>
            <a:normAutofit/>
          </a:bodyPr>
          <a:lstStyle/>
          <a:p>
            <a:pPr>
              <a:lnSpc>
                <a:spcPct val="90000"/>
              </a:lnSpc>
              <a:spcBef>
                <a:spcPts val="751"/>
              </a:spcBef>
            </a:pPr>
            <a:r>
              <a:rPr lang="en-US" sz="1600" b="1" strike="noStrike" spc="-1">
                <a:solidFill>
                  <a:srgbClr val="7E4792"/>
                </a:solidFill>
                <a:latin typeface="Arial"/>
                <a:ea typeface="Verdana"/>
              </a:rPr>
              <a:t>Subtitle</a:t>
            </a:r>
            <a:endParaRPr lang="en-US" sz="1600" b="0" strike="noStrike" spc="-1">
              <a:solidFill>
                <a:srgbClr val="153D6E"/>
              </a:solidFill>
              <a:latin typeface="Arial"/>
            </a:endParaRPr>
          </a:p>
        </p:txBody>
      </p:sp>
      <p:sp>
        <p:nvSpPr>
          <p:cNvPr id="7" name="PlaceHolder 4"/>
          <p:cNvSpPr>
            <a:spLocks noGrp="1"/>
          </p:cNvSpPr>
          <p:nvPr>
            <p:ph type="body"/>
          </p:nvPr>
        </p:nvSpPr>
        <p:spPr>
          <a:xfrm>
            <a:off x="697680" y="1992960"/>
            <a:ext cx="6984360" cy="426600"/>
          </a:xfrm>
          <a:prstGeom prst="rect">
            <a:avLst/>
          </a:prstGeom>
        </p:spPr>
        <p:txBody>
          <a:bodyPr/>
          <a:lstStyle/>
          <a:p>
            <a:pPr>
              <a:lnSpc>
                <a:spcPct val="70000"/>
              </a:lnSpc>
              <a:spcBef>
                <a:spcPts val="751"/>
              </a:spcBef>
            </a:pPr>
            <a:r>
              <a:rPr lang="en-US" sz="2400" b="1" strike="noStrike" spc="-1">
                <a:solidFill>
                  <a:srgbClr val="D01384"/>
                </a:solidFill>
                <a:latin typeface="Arial"/>
                <a:ea typeface="Verdana"/>
              </a:rPr>
              <a:t>Title</a:t>
            </a:r>
            <a:endParaRPr lang="en-US" sz="2400" b="0" strike="noStrike" spc="-1">
              <a:solidFill>
                <a:srgbClr val="153D6E"/>
              </a:solidFill>
              <a:latin typeface="Arial"/>
            </a:endParaRPr>
          </a:p>
        </p:txBody>
      </p:sp>
      <p:sp>
        <p:nvSpPr>
          <p:cNvPr id="8" name="PlaceHolder 5"/>
          <p:cNvSpPr>
            <a:spLocks noGrp="1"/>
          </p:cNvSpPr>
          <p:nvPr>
            <p:ph type="body"/>
          </p:nvPr>
        </p:nvSpPr>
        <p:spPr>
          <a:xfrm>
            <a:off x="697680" y="3952800"/>
            <a:ext cx="3822480" cy="326880"/>
          </a:xfrm>
          <a:prstGeom prst="rect">
            <a:avLst/>
          </a:prstGeom>
        </p:spPr>
        <p:txBody>
          <a:bodyPr/>
          <a:lstStyle/>
          <a:p>
            <a:pPr>
              <a:lnSpc>
                <a:spcPct val="90000"/>
              </a:lnSpc>
              <a:spcBef>
                <a:spcPts val="751"/>
              </a:spcBef>
            </a:pPr>
            <a:r>
              <a:rPr lang="en-US" sz="1200" b="0" strike="noStrike" spc="-1">
                <a:solidFill>
                  <a:srgbClr val="FFFFFF"/>
                </a:solidFill>
                <a:latin typeface="Arial"/>
                <a:ea typeface="Verdana"/>
              </a:rPr>
              <a:t>Location</a:t>
            </a:r>
            <a:endParaRPr lang="en-US" sz="1200" b="0" strike="noStrike" spc="-1">
              <a:solidFill>
                <a:srgbClr val="153D6E"/>
              </a:solidFill>
              <a:latin typeface="Arial"/>
            </a:endParaRPr>
          </a:p>
        </p:txBody>
      </p:sp>
      <p:sp>
        <p:nvSpPr>
          <p:cNvPr id="9" name="PlaceHolder 6"/>
          <p:cNvSpPr>
            <a:spLocks noGrp="1"/>
          </p:cNvSpPr>
          <p:nvPr>
            <p:ph type="body"/>
          </p:nvPr>
        </p:nvSpPr>
        <p:spPr>
          <a:xfrm>
            <a:off x="697680" y="4186080"/>
            <a:ext cx="3822480" cy="320760"/>
          </a:xfrm>
          <a:prstGeom prst="rect">
            <a:avLst/>
          </a:prstGeom>
        </p:spPr>
        <p:txBody>
          <a:bodyPr>
            <a:normAutofit/>
          </a:bodyPr>
          <a:lstStyle/>
          <a:p>
            <a:pPr>
              <a:lnSpc>
                <a:spcPct val="90000"/>
              </a:lnSpc>
              <a:spcBef>
                <a:spcPts val="751"/>
              </a:spcBef>
            </a:pPr>
            <a:r>
              <a:rPr lang="en-US" sz="1200" b="0" strike="noStrike" spc="-1">
                <a:solidFill>
                  <a:srgbClr val="FFFFFF"/>
                </a:solidFill>
                <a:latin typeface="Arial"/>
                <a:ea typeface="Verdana"/>
              </a:rPr>
              <a:t>Date</a:t>
            </a:r>
            <a:endParaRPr lang="en-US" sz="1200" b="0" strike="noStrike" spc="-1">
              <a:solidFill>
                <a:srgbClr val="153D6E"/>
              </a:solidFill>
              <a:latin typeface="Arial"/>
            </a:endParaRPr>
          </a:p>
        </p:txBody>
      </p:sp>
      <p:sp>
        <p:nvSpPr>
          <p:cNvPr id="10" name="PlaceHolder 7"/>
          <p:cNvSpPr>
            <a:spLocks noGrp="1"/>
          </p:cNvSpPr>
          <p:nvPr>
            <p:ph type="title"/>
          </p:nvPr>
        </p:nvSpPr>
        <p:spPr>
          <a:xfrm>
            <a:off x="457200" y="205200"/>
            <a:ext cx="8229240" cy="858600"/>
          </a:xfrm>
          <a:prstGeom prst="rect">
            <a:avLst/>
          </a:prstGeom>
        </p:spPr>
        <p:txBody>
          <a:bodyPr lIns="0" tIns="0" rIns="0" bIns="0" anchor="ctr"/>
          <a:lstStyle/>
          <a:p>
            <a:r>
              <a:rPr lang="en-US" sz="1350" b="0" strike="noStrike" spc="-1">
                <a:solidFill>
                  <a:srgbClr val="000000"/>
                </a:solidFill>
                <a:latin typeface="Calibri"/>
              </a:rPr>
              <a:t>Click to edit the title text format</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7" name="Picture 10"/>
          <p:cNvPicPr/>
          <p:nvPr/>
        </p:nvPicPr>
        <p:blipFill>
          <a:blip r:embed="rId14"/>
          <a:srcRect l="-70053" t="17698" r="-35665" b="44115"/>
          <a:stretch/>
        </p:blipFill>
        <p:spPr>
          <a:xfrm>
            <a:off x="-6494040" y="0"/>
            <a:ext cx="18928080" cy="953640"/>
          </a:xfrm>
          <a:prstGeom prst="rect">
            <a:avLst/>
          </a:prstGeom>
          <a:ln>
            <a:noFill/>
          </a:ln>
        </p:spPr>
      </p:pic>
      <p:pic>
        <p:nvPicPr>
          <p:cNvPr id="48" name="Picture 11"/>
          <p:cNvPicPr/>
          <p:nvPr/>
        </p:nvPicPr>
        <p:blipFill>
          <a:blip r:embed="rId15"/>
          <a:stretch/>
        </p:blipFill>
        <p:spPr>
          <a:xfrm>
            <a:off x="7227720" y="177480"/>
            <a:ext cx="1538280" cy="604800"/>
          </a:xfrm>
          <a:prstGeom prst="rect">
            <a:avLst/>
          </a:prstGeom>
          <a:ln>
            <a:noFill/>
          </a:ln>
        </p:spPr>
      </p:pic>
      <p:sp>
        <p:nvSpPr>
          <p:cNvPr id="49" name="Line 1"/>
          <p:cNvSpPr/>
          <p:nvPr/>
        </p:nvSpPr>
        <p:spPr>
          <a:xfrm>
            <a:off x="426600" y="4809600"/>
            <a:ext cx="8362800" cy="360"/>
          </a:xfrm>
          <a:prstGeom prst="line">
            <a:avLst/>
          </a:prstGeom>
          <a:ln w="3240">
            <a:solidFill>
              <a:srgbClr val="2D6B96"/>
            </a:solidFill>
            <a:miter/>
          </a:ln>
        </p:spPr>
        <p:style>
          <a:lnRef idx="0">
            <a:scrgbClr r="0" g="0" b="0"/>
          </a:lnRef>
          <a:fillRef idx="0">
            <a:scrgbClr r="0" g="0" b="0"/>
          </a:fillRef>
          <a:effectRef idx="0">
            <a:scrgbClr r="0" g="0" b="0"/>
          </a:effectRef>
          <a:fontRef idx="minor"/>
        </p:style>
      </p:sp>
      <p:sp>
        <p:nvSpPr>
          <p:cNvPr id="50" name="PlaceHolder 2"/>
          <p:cNvSpPr>
            <a:spLocks noGrp="1"/>
          </p:cNvSpPr>
          <p:nvPr>
            <p:ph type="body"/>
          </p:nvPr>
        </p:nvSpPr>
        <p:spPr>
          <a:xfrm>
            <a:off x="350280" y="1149840"/>
            <a:ext cx="8438760" cy="3489480"/>
          </a:xfrm>
          <a:prstGeom prst="rect">
            <a:avLst/>
          </a:prstGeom>
        </p:spPr>
        <p:txBody>
          <a:bodyPr/>
          <a:lstStyle/>
          <a:p>
            <a:pPr marL="432000" indent="-324000">
              <a:lnSpc>
                <a:spcPct val="90000"/>
              </a:lnSpc>
              <a:spcBef>
                <a:spcPts val="751"/>
              </a:spcBef>
              <a:buClr>
                <a:srgbClr val="000000"/>
              </a:buClr>
              <a:buSzPct val="45000"/>
              <a:buFont typeface="Wingdings" charset="2"/>
              <a:buChar char=""/>
            </a:pPr>
            <a:r>
              <a:rPr lang="en-US" sz="1500" b="0" strike="noStrike" spc="-1" dirty="0">
                <a:solidFill>
                  <a:srgbClr val="153D6E"/>
                </a:solidFill>
                <a:latin typeface="Calibri"/>
                <a:ea typeface="Verdana"/>
              </a:rPr>
              <a:t>Click to edit Master text styles</a:t>
            </a:r>
            <a:endParaRPr lang="en-US" sz="1500" b="0" strike="noStrike" spc="-1" dirty="0">
              <a:solidFill>
                <a:srgbClr val="153D6E"/>
              </a:solidFill>
              <a:latin typeface="Arial"/>
            </a:endParaRPr>
          </a:p>
          <a:p>
            <a:pPr marL="864000" lvl="1" indent="-324000">
              <a:lnSpc>
                <a:spcPct val="90000"/>
              </a:lnSpc>
              <a:spcBef>
                <a:spcPts val="374"/>
              </a:spcBef>
              <a:buClr>
                <a:srgbClr val="000000"/>
              </a:buClr>
              <a:buSzPct val="75000"/>
              <a:buFont typeface="Symbol" charset="2"/>
              <a:buChar char=""/>
            </a:pPr>
            <a:r>
              <a:rPr lang="en-US" sz="1350" b="0" strike="noStrike" spc="-1" dirty="0">
                <a:solidFill>
                  <a:srgbClr val="004361"/>
                </a:solidFill>
                <a:latin typeface="Calibri"/>
                <a:ea typeface="Verdana"/>
              </a:rPr>
              <a:t>Second level</a:t>
            </a:r>
            <a:endParaRPr lang="en-US" sz="1350" b="0" strike="noStrike" spc="-1" dirty="0">
              <a:solidFill>
                <a:srgbClr val="153D6E"/>
              </a:solidFill>
              <a:latin typeface="Arial"/>
            </a:endParaRPr>
          </a:p>
          <a:p>
            <a:pPr marL="1296000" lvl="2" indent="-288000">
              <a:lnSpc>
                <a:spcPct val="90000"/>
              </a:lnSpc>
              <a:spcBef>
                <a:spcPts val="374"/>
              </a:spcBef>
              <a:buClr>
                <a:srgbClr val="000000"/>
              </a:buClr>
              <a:buSzPct val="45000"/>
              <a:buFont typeface="Wingdings" charset="2"/>
              <a:buChar char=""/>
            </a:pPr>
            <a:r>
              <a:rPr lang="en-US" sz="1200" b="0" strike="noStrike" spc="-1" dirty="0">
                <a:solidFill>
                  <a:srgbClr val="003F5E"/>
                </a:solidFill>
                <a:latin typeface="Calibri"/>
                <a:ea typeface="Verdana"/>
              </a:rPr>
              <a:t>Third level</a:t>
            </a:r>
            <a:endParaRPr lang="en-US" sz="1200" b="0" strike="noStrike" spc="-1" dirty="0">
              <a:solidFill>
                <a:srgbClr val="153D6E"/>
              </a:solidFill>
              <a:latin typeface="Arial"/>
            </a:endParaRPr>
          </a:p>
          <a:p>
            <a:pPr marL="1728000" lvl="3" indent="-216000">
              <a:lnSpc>
                <a:spcPct val="90000"/>
              </a:lnSpc>
              <a:spcBef>
                <a:spcPts val="374"/>
              </a:spcBef>
              <a:buClr>
                <a:srgbClr val="000000"/>
              </a:buClr>
              <a:buSzPct val="75000"/>
              <a:buFont typeface="Symbol" charset="2"/>
              <a:buChar char=""/>
            </a:pPr>
            <a:r>
              <a:rPr lang="en-US" sz="1200" b="0" strike="noStrike" spc="-1" dirty="0">
                <a:solidFill>
                  <a:srgbClr val="153D6E"/>
                </a:solidFill>
                <a:latin typeface="Calibri"/>
                <a:ea typeface="Verdana"/>
              </a:rPr>
              <a:t>Fourth level</a:t>
            </a:r>
            <a:endParaRPr lang="en-US" sz="1200" b="0" strike="noStrike" spc="-1" dirty="0">
              <a:solidFill>
                <a:srgbClr val="153D6E"/>
              </a:solidFill>
              <a:latin typeface="Arial"/>
            </a:endParaRPr>
          </a:p>
        </p:txBody>
      </p:sp>
      <p:sp>
        <p:nvSpPr>
          <p:cNvPr id="51" name="PlaceHolder 3"/>
          <p:cNvSpPr>
            <a:spLocks noGrp="1"/>
          </p:cNvSpPr>
          <p:nvPr>
            <p:ph type="sldNum"/>
          </p:nvPr>
        </p:nvSpPr>
        <p:spPr>
          <a:xfrm>
            <a:off x="6732000" y="4809600"/>
            <a:ext cx="2057040" cy="274320"/>
          </a:xfrm>
          <a:prstGeom prst="rect">
            <a:avLst/>
          </a:prstGeom>
        </p:spPr>
        <p:txBody>
          <a:bodyPr anchor="ctr"/>
          <a:lstStyle/>
          <a:p>
            <a:pPr algn="r">
              <a:lnSpc>
                <a:spcPct val="100000"/>
              </a:lnSpc>
            </a:pPr>
            <a:fld id="{1243B398-DAA9-4B27-8CC2-153829AD57BB}" type="slidenum">
              <a:rPr lang="en-US" sz="1000" b="0" strike="noStrike" spc="-1">
                <a:solidFill>
                  <a:srgbClr val="B2B2B2"/>
                </a:solidFill>
                <a:latin typeface="Calibri"/>
              </a:rPr>
              <a:t>‹#›</a:t>
            </a:fld>
            <a:endParaRPr lang="en-US" sz="1000" b="0" strike="noStrike" spc="-1">
              <a:latin typeface="Times New Roman"/>
            </a:endParaRPr>
          </a:p>
        </p:txBody>
      </p:sp>
      <p:sp>
        <p:nvSpPr>
          <p:cNvPr id="52" name="PlaceHolder 4"/>
          <p:cNvSpPr>
            <a:spLocks noGrp="1"/>
          </p:cNvSpPr>
          <p:nvPr>
            <p:ph type="title"/>
          </p:nvPr>
        </p:nvSpPr>
        <p:spPr>
          <a:xfrm>
            <a:off x="350280" y="131400"/>
            <a:ext cx="6437160" cy="695520"/>
          </a:xfrm>
          <a:prstGeom prst="rect">
            <a:avLst/>
          </a:prstGeom>
        </p:spPr>
        <p:txBody>
          <a:bodyPr anchor="ctr">
            <a:normAutofit/>
          </a:bodyPr>
          <a:lstStyle/>
          <a:p>
            <a:pPr>
              <a:lnSpc>
                <a:spcPct val="90000"/>
              </a:lnSpc>
            </a:pPr>
            <a:r>
              <a:rPr lang="en-US" sz="1600" b="1" strike="noStrike" spc="-1" dirty="0">
                <a:solidFill>
                  <a:srgbClr val="FFFFFF"/>
                </a:solidFill>
                <a:latin typeface="Arial"/>
                <a:ea typeface="Verdana"/>
              </a:rPr>
              <a:t>Slide Title</a:t>
            </a:r>
            <a:br>
              <a:rPr dirty="0"/>
            </a:br>
            <a:r>
              <a:rPr lang="en-US" sz="1600" b="1" strike="noStrike" spc="-1" dirty="0">
                <a:solidFill>
                  <a:srgbClr val="FFFFFF"/>
                </a:solidFill>
                <a:latin typeface="Arial"/>
                <a:ea typeface="Verdana"/>
              </a:rPr>
              <a:t>subtitle</a:t>
            </a:r>
            <a:endParaRPr lang="en-US" sz="1600" b="0" strike="noStrike" spc="-1" dirty="0">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1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9" name="Picture 10"/>
          <p:cNvPicPr/>
          <p:nvPr/>
        </p:nvPicPr>
        <p:blipFill>
          <a:blip r:embed="rId14"/>
          <a:srcRect l="-70053" t="17698" r="-35665" b="44115"/>
          <a:stretch/>
        </p:blipFill>
        <p:spPr>
          <a:xfrm>
            <a:off x="-2160" y="0"/>
            <a:ext cx="9143640" cy="953640"/>
          </a:xfrm>
          <a:prstGeom prst="rect">
            <a:avLst/>
          </a:prstGeom>
          <a:ln>
            <a:noFill/>
          </a:ln>
        </p:spPr>
      </p:pic>
      <p:pic>
        <p:nvPicPr>
          <p:cNvPr id="90" name="Picture 11"/>
          <p:cNvPicPr/>
          <p:nvPr/>
        </p:nvPicPr>
        <p:blipFill>
          <a:blip r:embed="rId15"/>
          <a:stretch/>
        </p:blipFill>
        <p:spPr>
          <a:xfrm>
            <a:off x="7227720" y="177480"/>
            <a:ext cx="1538280" cy="604800"/>
          </a:xfrm>
          <a:prstGeom prst="rect">
            <a:avLst/>
          </a:prstGeom>
          <a:ln>
            <a:noFill/>
          </a:ln>
        </p:spPr>
      </p:pic>
      <p:sp>
        <p:nvSpPr>
          <p:cNvPr id="91" name="Line 1"/>
          <p:cNvSpPr/>
          <p:nvPr/>
        </p:nvSpPr>
        <p:spPr>
          <a:xfrm>
            <a:off x="426600" y="4809600"/>
            <a:ext cx="8362800" cy="360"/>
          </a:xfrm>
          <a:prstGeom prst="line">
            <a:avLst/>
          </a:prstGeom>
          <a:ln w="3240">
            <a:solidFill>
              <a:srgbClr val="2D6B96"/>
            </a:solidFill>
            <a:miter/>
          </a:ln>
        </p:spPr>
        <p:style>
          <a:lnRef idx="0">
            <a:scrgbClr r="0" g="0" b="0"/>
          </a:lnRef>
          <a:fillRef idx="0">
            <a:scrgbClr r="0" g="0" b="0"/>
          </a:fillRef>
          <a:effectRef idx="0">
            <a:scrgbClr r="0" g="0" b="0"/>
          </a:effectRef>
          <a:fontRef idx="minor"/>
        </p:style>
      </p:sp>
      <p:pic>
        <p:nvPicPr>
          <p:cNvPr id="92" name="Picture 10"/>
          <p:cNvPicPr/>
          <p:nvPr userDrawn="1"/>
        </p:nvPicPr>
        <p:blipFill>
          <a:blip r:embed="rId16"/>
          <a:stretch/>
        </p:blipFill>
        <p:spPr>
          <a:xfrm>
            <a:off x="0" y="2160"/>
            <a:ext cx="9143640" cy="5138640"/>
          </a:xfrm>
          <a:prstGeom prst="rect">
            <a:avLst/>
          </a:prstGeom>
          <a:ln>
            <a:noFill/>
          </a:ln>
        </p:spPr>
      </p:pic>
      <p:pic>
        <p:nvPicPr>
          <p:cNvPr id="93" name="Picture 16"/>
          <p:cNvPicPr/>
          <p:nvPr/>
        </p:nvPicPr>
        <p:blipFill>
          <a:blip r:embed="rId17"/>
          <a:stretch/>
        </p:blipFill>
        <p:spPr>
          <a:xfrm>
            <a:off x="685440" y="684720"/>
            <a:ext cx="2388240" cy="938880"/>
          </a:xfrm>
          <a:prstGeom prst="rect">
            <a:avLst/>
          </a:prstGeom>
          <a:ln>
            <a:noFill/>
          </a:ln>
        </p:spPr>
      </p:pic>
      <p:sp>
        <p:nvSpPr>
          <p:cNvPr id="94" name="CustomShape 2"/>
          <p:cNvSpPr/>
          <p:nvPr/>
        </p:nvSpPr>
        <p:spPr>
          <a:xfrm>
            <a:off x="697680" y="2248200"/>
            <a:ext cx="2470680" cy="441720"/>
          </a:xfrm>
          <a:prstGeom prst="rect">
            <a:avLst/>
          </a:prstGeom>
          <a:noFill/>
          <a:ln>
            <a:noFill/>
          </a:ln>
        </p:spPr>
        <p:style>
          <a:lnRef idx="0">
            <a:scrgbClr r="0" g="0" b="0"/>
          </a:lnRef>
          <a:fillRef idx="0">
            <a:scrgbClr r="0" g="0" b="0"/>
          </a:fillRef>
          <a:effectRef idx="0">
            <a:scrgbClr r="0" g="0" b="0"/>
          </a:effectRef>
          <a:fontRef idx="minor"/>
        </p:style>
        <p:txBody>
          <a:bodyPr lIns="51480" tIns="25560" rIns="51480" bIns="25560" anchor="ctr"/>
          <a:lstStyle/>
          <a:p>
            <a:pPr>
              <a:lnSpc>
                <a:spcPct val="90000"/>
              </a:lnSpc>
            </a:pPr>
            <a:r>
              <a:rPr lang="en-US" sz="2400" b="1" strike="noStrike" spc="-1">
                <a:solidFill>
                  <a:srgbClr val="D01384"/>
                </a:solidFill>
                <a:latin typeface="Calibri"/>
                <a:ea typeface="Verdana"/>
              </a:rPr>
              <a:t>Thank you</a:t>
            </a:r>
            <a:endParaRPr lang="en-US" sz="2400" b="0" strike="noStrike" spc="-1">
              <a:latin typeface="Arial"/>
            </a:endParaRPr>
          </a:p>
        </p:txBody>
      </p:sp>
      <p:sp>
        <p:nvSpPr>
          <p:cNvPr id="96" name="CustomShape 4"/>
          <p:cNvSpPr/>
          <p:nvPr/>
        </p:nvSpPr>
        <p:spPr>
          <a:xfrm>
            <a:off x="697680" y="2617920"/>
            <a:ext cx="3704040" cy="441720"/>
          </a:xfrm>
          <a:prstGeom prst="rect">
            <a:avLst/>
          </a:prstGeom>
          <a:noFill/>
          <a:ln>
            <a:noFill/>
          </a:ln>
        </p:spPr>
        <p:style>
          <a:lnRef idx="0">
            <a:scrgbClr r="0" g="0" b="0"/>
          </a:lnRef>
          <a:fillRef idx="0">
            <a:scrgbClr r="0" g="0" b="0"/>
          </a:fillRef>
          <a:effectRef idx="0">
            <a:scrgbClr r="0" g="0" b="0"/>
          </a:effectRef>
          <a:fontRef idx="minor"/>
        </p:style>
        <p:txBody>
          <a:bodyPr lIns="51480" tIns="25560" rIns="51480" bIns="25560" anchor="ctr"/>
          <a:lstStyle/>
          <a:p>
            <a:pPr>
              <a:lnSpc>
                <a:spcPct val="90000"/>
              </a:lnSpc>
            </a:pPr>
            <a:r>
              <a:rPr lang="en-US" sz="2800" b="1" strike="noStrike" spc="-1">
                <a:solidFill>
                  <a:srgbClr val="D01384"/>
                </a:solidFill>
                <a:latin typeface="Calibri"/>
                <a:ea typeface="Verdana"/>
              </a:rPr>
              <a:t>Any Questions?</a:t>
            </a:r>
            <a:endParaRPr lang="en-US" sz="2800" b="0" strike="noStrike" spc="-1">
              <a:latin typeface="Arial"/>
            </a:endParaRPr>
          </a:p>
        </p:txBody>
      </p:sp>
      <p:sp>
        <p:nvSpPr>
          <p:cNvPr id="99" name="PlaceHolder 6"/>
          <p:cNvSpPr>
            <a:spLocks noGrp="1"/>
          </p:cNvSpPr>
          <p:nvPr>
            <p:ph type="title"/>
          </p:nvPr>
        </p:nvSpPr>
        <p:spPr>
          <a:xfrm>
            <a:off x="457200" y="205200"/>
            <a:ext cx="8229240" cy="858600"/>
          </a:xfrm>
          <a:prstGeom prst="rect">
            <a:avLst/>
          </a:prstGeom>
        </p:spPr>
        <p:txBody>
          <a:bodyPr lIns="0" tIns="0" rIns="0" bIns="0" anchor="ctr"/>
          <a:lstStyle/>
          <a:p>
            <a:r>
              <a:rPr lang="en-US" sz="1350" b="0" strike="noStrike" spc="-1" dirty="0">
                <a:solidFill>
                  <a:srgbClr val="000000"/>
                </a:solidFill>
                <a:latin typeface="Calibri"/>
              </a:rPr>
              <a:t>Click to edit the title text format</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36" name="Picture 7"/>
          <p:cNvPicPr/>
          <p:nvPr/>
        </p:nvPicPr>
        <p:blipFill>
          <a:blip r:embed="rId14"/>
          <a:srcRect l="-39168" t="35583" r="-20206" b="34645"/>
          <a:stretch/>
        </p:blipFill>
        <p:spPr>
          <a:xfrm>
            <a:off x="-2160" y="0"/>
            <a:ext cx="9143640" cy="959400"/>
          </a:xfrm>
          <a:prstGeom prst="rect">
            <a:avLst/>
          </a:prstGeom>
          <a:ln>
            <a:noFill/>
          </a:ln>
        </p:spPr>
      </p:pic>
      <p:sp>
        <p:nvSpPr>
          <p:cNvPr id="137" name="Line 1"/>
          <p:cNvSpPr/>
          <p:nvPr/>
        </p:nvSpPr>
        <p:spPr>
          <a:xfrm>
            <a:off x="426600" y="4809600"/>
            <a:ext cx="8362800" cy="360"/>
          </a:xfrm>
          <a:prstGeom prst="line">
            <a:avLst/>
          </a:prstGeom>
          <a:ln w="3240">
            <a:solidFill>
              <a:srgbClr val="2D6B96"/>
            </a:solidFill>
            <a:miter/>
          </a:ln>
        </p:spPr>
        <p:style>
          <a:lnRef idx="0">
            <a:scrgbClr r="0" g="0" b="0"/>
          </a:lnRef>
          <a:fillRef idx="0">
            <a:scrgbClr r="0" g="0" b="0"/>
          </a:fillRef>
          <a:effectRef idx="0">
            <a:scrgbClr r="0" g="0" b="0"/>
          </a:effectRef>
          <a:fontRef idx="minor"/>
        </p:style>
      </p:sp>
      <p:pic>
        <p:nvPicPr>
          <p:cNvPr id="138" name="Picture 9"/>
          <p:cNvPicPr/>
          <p:nvPr/>
        </p:nvPicPr>
        <p:blipFill>
          <a:blip r:embed="rId15"/>
          <a:stretch/>
        </p:blipFill>
        <p:spPr>
          <a:xfrm>
            <a:off x="7229520" y="176400"/>
            <a:ext cx="1536840" cy="605880"/>
          </a:xfrm>
          <a:prstGeom prst="rect">
            <a:avLst/>
          </a:prstGeom>
          <a:ln>
            <a:noFill/>
          </a:ln>
        </p:spPr>
      </p:pic>
      <p:pic>
        <p:nvPicPr>
          <p:cNvPr id="139" name="Picture 2"/>
          <p:cNvPicPr/>
          <p:nvPr/>
        </p:nvPicPr>
        <p:blipFill>
          <a:blip r:embed="rId16"/>
          <a:stretch/>
        </p:blipFill>
        <p:spPr>
          <a:xfrm>
            <a:off x="0" y="2160"/>
            <a:ext cx="9143640" cy="5138640"/>
          </a:xfrm>
          <a:prstGeom prst="rect">
            <a:avLst/>
          </a:prstGeom>
          <a:ln>
            <a:noFill/>
          </a:ln>
        </p:spPr>
      </p:pic>
      <p:sp>
        <p:nvSpPr>
          <p:cNvPr id="140" name="PlaceHolder 2"/>
          <p:cNvSpPr>
            <a:spLocks noGrp="1"/>
          </p:cNvSpPr>
          <p:nvPr>
            <p:ph type="body"/>
          </p:nvPr>
        </p:nvSpPr>
        <p:spPr>
          <a:xfrm>
            <a:off x="697680" y="3297600"/>
            <a:ext cx="3822480" cy="281160"/>
          </a:xfrm>
          <a:prstGeom prst="rect">
            <a:avLst/>
          </a:prstGeom>
        </p:spPr>
        <p:txBody>
          <a:bodyPr/>
          <a:lstStyle/>
          <a:p>
            <a:pPr marL="432000" indent="-324000">
              <a:lnSpc>
                <a:spcPct val="90000"/>
              </a:lnSpc>
              <a:spcBef>
                <a:spcPts val="751"/>
              </a:spcBef>
              <a:buClr>
                <a:srgbClr val="000000"/>
              </a:buClr>
              <a:buSzPct val="45000"/>
              <a:buFont typeface="Wingdings" charset="2"/>
              <a:buChar char=""/>
            </a:pPr>
            <a:r>
              <a:rPr lang="en-US" sz="1400" b="1" strike="noStrike" spc="-1">
                <a:solidFill>
                  <a:srgbClr val="FFFFFF"/>
                </a:solidFill>
                <a:latin typeface="Arial"/>
                <a:ea typeface="Verdana"/>
              </a:rPr>
              <a:t>Presenter</a:t>
            </a:r>
            <a:endParaRPr lang="en-US" sz="1400" b="0" strike="noStrike" spc="-1">
              <a:solidFill>
                <a:srgbClr val="153D6E"/>
              </a:solidFill>
              <a:latin typeface="Arial"/>
            </a:endParaRPr>
          </a:p>
        </p:txBody>
      </p:sp>
      <p:sp>
        <p:nvSpPr>
          <p:cNvPr id="141" name="PlaceHolder 3"/>
          <p:cNvSpPr>
            <a:spLocks noGrp="1"/>
          </p:cNvSpPr>
          <p:nvPr>
            <p:ph type="body"/>
          </p:nvPr>
        </p:nvSpPr>
        <p:spPr>
          <a:xfrm>
            <a:off x="697680" y="2767320"/>
            <a:ext cx="6984360" cy="376200"/>
          </a:xfrm>
          <a:prstGeom prst="rect">
            <a:avLst/>
          </a:prstGeom>
        </p:spPr>
        <p:txBody>
          <a:bodyPr>
            <a:normAutofit/>
          </a:bodyPr>
          <a:lstStyle/>
          <a:p>
            <a:pPr>
              <a:lnSpc>
                <a:spcPct val="90000"/>
              </a:lnSpc>
              <a:spcBef>
                <a:spcPts val="751"/>
              </a:spcBef>
            </a:pPr>
            <a:r>
              <a:rPr lang="en-US" sz="1600" b="1" strike="noStrike" spc="-1">
                <a:solidFill>
                  <a:srgbClr val="7E4792"/>
                </a:solidFill>
                <a:latin typeface="Arial"/>
                <a:ea typeface="Verdana"/>
              </a:rPr>
              <a:t>Subtitle</a:t>
            </a:r>
            <a:endParaRPr lang="en-US" sz="1600" b="0" strike="noStrike" spc="-1">
              <a:solidFill>
                <a:srgbClr val="153D6E"/>
              </a:solidFill>
              <a:latin typeface="Arial"/>
            </a:endParaRPr>
          </a:p>
        </p:txBody>
      </p:sp>
      <p:sp>
        <p:nvSpPr>
          <p:cNvPr id="142" name="PlaceHolder 4"/>
          <p:cNvSpPr>
            <a:spLocks noGrp="1"/>
          </p:cNvSpPr>
          <p:nvPr>
            <p:ph type="body"/>
          </p:nvPr>
        </p:nvSpPr>
        <p:spPr>
          <a:xfrm>
            <a:off x="697680" y="1992960"/>
            <a:ext cx="6984360" cy="426600"/>
          </a:xfrm>
          <a:prstGeom prst="rect">
            <a:avLst/>
          </a:prstGeom>
        </p:spPr>
        <p:txBody>
          <a:bodyPr/>
          <a:lstStyle/>
          <a:p>
            <a:pPr>
              <a:lnSpc>
                <a:spcPct val="70000"/>
              </a:lnSpc>
              <a:spcBef>
                <a:spcPts val="751"/>
              </a:spcBef>
            </a:pPr>
            <a:r>
              <a:rPr lang="en-US" sz="2400" b="1" strike="noStrike" spc="-1">
                <a:solidFill>
                  <a:srgbClr val="D01384"/>
                </a:solidFill>
                <a:latin typeface="Arial"/>
                <a:ea typeface="Verdana"/>
              </a:rPr>
              <a:t>Title</a:t>
            </a:r>
            <a:endParaRPr lang="en-US" sz="2400" b="0" strike="noStrike" spc="-1">
              <a:solidFill>
                <a:srgbClr val="153D6E"/>
              </a:solidFill>
              <a:latin typeface="Arial"/>
            </a:endParaRPr>
          </a:p>
        </p:txBody>
      </p:sp>
      <p:sp>
        <p:nvSpPr>
          <p:cNvPr id="143" name="PlaceHolder 5"/>
          <p:cNvSpPr>
            <a:spLocks noGrp="1"/>
          </p:cNvSpPr>
          <p:nvPr>
            <p:ph type="body"/>
          </p:nvPr>
        </p:nvSpPr>
        <p:spPr>
          <a:xfrm>
            <a:off x="697680" y="3952800"/>
            <a:ext cx="3822480" cy="326880"/>
          </a:xfrm>
          <a:prstGeom prst="rect">
            <a:avLst/>
          </a:prstGeom>
        </p:spPr>
        <p:txBody>
          <a:bodyPr/>
          <a:lstStyle/>
          <a:p>
            <a:pPr>
              <a:lnSpc>
                <a:spcPct val="90000"/>
              </a:lnSpc>
              <a:spcBef>
                <a:spcPts val="751"/>
              </a:spcBef>
            </a:pPr>
            <a:r>
              <a:rPr lang="en-US" sz="1200" b="0" strike="noStrike" spc="-1">
                <a:solidFill>
                  <a:srgbClr val="FFFFFF"/>
                </a:solidFill>
                <a:latin typeface="Arial"/>
                <a:ea typeface="Verdana"/>
              </a:rPr>
              <a:t>Location</a:t>
            </a:r>
            <a:endParaRPr lang="en-US" sz="1200" b="0" strike="noStrike" spc="-1">
              <a:solidFill>
                <a:srgbClr val="153D6E"/>
              </a:solidFill>
              <a:latin typeface="Arial"/>
            </a:endParaRPr>
          </a:p>
        </p:txBody>
      </p:sp>
      <p:sp>
        <p:nvSpPr>
          <p:cNvPr id="144" name="PlaceHolder 6"/>
          <p:cNvSpPr>
            <a:spLocks noGrp="1"/>
          </p:cNvSpPr>
          <p:nvPr>
            <p:ph type="body"/>
          </p:nvPr>
        </p:nvSpPr>
        <p:spPr>
          <a:xfrm>
            <a:off x="697680" y="4186080"/>
            <a:ext cx="3822480" cy="320760"/>
          </a:xfrm>
          <a:prstGeom prst="rect">
            <a:avLst/>
          </a:prstGeom>
        </p:spPr>
        <p:txBody>
          <a:bodyPr>
            <a:normAutofit/>
          </a:bodyPr>
          <a:lstStyle/>
          <a:p>
            <a:pPr>
              <a:lnSpc>
                <a:spcPct val="90000"/>
              </a:lnSpc>
              <a:spcBef>
                <a:spcPts val="751"/>
              </a:spcBef>
            </a:pPr>
            <a:r>
              <a:rPr lang="en-US" sz="1200" b="0" strike="noStrike" spc="-1">
                <a:solidFill>
                  <a:srgbClr val="FFFFFF"/>
                </a:solidFill>
                <a:latin typeface="Arial"/>
                <a:ea typeface="Verdana"/>
              </a:rPr>
              <a:t>Date</a:t>
            </a:r>
            <a:endParaRPr lang="en-US" sz="1200" b="0" strike="noStrike" spc="-1">
              <a:solidFill>
                <a:srgbClr val="153D6E"/>
              </a:solidFill>
              <a:latin typeface="Arial"/>
            </a:endParaRPr>
          </a:p>
        </p:txBody>
      </p:sp>
      <p:pic>
        <p:nvPicPr>
          <p:cNvPr id="145" name="Picture 5"/>
          <p:cNvPicPr/>
          <p:nvPr/>
        </p:nvPicPr>
        <p:blipFill>
          <a:blip r:embed="rId17"/>
          <a:stretch/>
        </p:blipFill>
        <p:spPr>
          <a:xfrm>
            <a:off x="697680" y="682200"/>
            <a:ext cx="2376000" cy="937080"/>
          </a:xfrm>
          <a:prstGeom prst="rect">
            <a:avLst/>
          </a:prstGeom>
          <a:ln>
            <a:noFill/>
          </a:ln>
        </p:spPr>
      </p:pic>
      <p:sp>
        <p:nvSpPr>
          <p:cNvPr id="146" name="CustomShape 7"/>
          <p:cNvSpPr/>
          <p:nvPr/>
        </p:nvSpPr>
        <p:spPr>
          <a:xfrm>
            <a:off x="601200" y="4653360"/>
            <a:ext cx="486432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800" b="0" strike="noStrike" spc="-1">
                <a:solidFill>
                  <a:srgbClr val="FFFFFF"/>
                </a:solidFill>
                <a:latin typeface="Calibri"/>
              </a:rPr>
              <a:t>This work is licensed under a </a:t>
            </a:r>
            <a:r>
              <a:rPr lang="en-US" sz="800" b="0" strike="noStrike" spc="-1">
                <a:solidFill>
                  <a:srgbClr val="0563C1"/>
                </a:solidFill>
                <a:latin typeface="Calibri"/>
                <a:hlinkClick r:id="rId18"/>
              </a:rPr>
              <a:t>Creative Commons Attribution-NonCommercial-ShareAlike 4.0 International License</a:t>
            </a:r>
            <a:endParaRPr lang="en-US" sz="800" b="0" strike="noStrike" spc="-1">
              <a:latin typeface="Arial"/>
            </a:endParaRPr>
          </a:p>
          <a:p>
            <a:pPr>
              <a:lnSpc>
                <a:spcPct val="100000"/>
              </a:lnSpc>
            </a:pPr>
            <a:endParaRPr lang="en-US" sz="800" b="0" strike="noStrike" spc="-1">
              <a:latin typeface="Arial"/>
            </a:endParaRPr>
          </a:p>
        </p:txBody>
      </p:sp>
      <p:pic>
        <p:nvPicPr>
          <p:cNvPr id="147" name="Picture 4"/>
          <p:cNvPicPr/>
          <p:nvPr/>
        </p:nvPicPr>
        <p:blipFill>
          <a:blip r:embed="rId19"/>
          <a:stretch/>
        </p:blipFill>
        <p:spPr>
          <a:xfrm>
            <a:off x="697680" y="4876200"/>
            <a:ext cx="558360" cy="190080"/>
          </a:xfrm>
          <a:prstGeom prst="rect">
            <a:avLst/>
          </a:prstGeom>
          <a:ln>
            <a:noFill/>
          </a:ln>
        </p:spPr>
      </p:pic>
      <p:sp>
        <p:nvSpPr>
          <p:cNvPr id="148" name="PlaceHolder 8"/>
          <p:cNvSpPr>
            <a:spLocks noGrp="1"/>
          </p:cNvSpPr>
          <p:nvPr>
            <p:ph type="title"/>
          </p:nvPr>
        </p:nvSpPr>
        <p:spPr>
          <a:xfrm>
            <a:off x="457200" y="205200"/>
            <a:ext cx="8229240" cy="858600"/>
          </a:xfrm>
          <a:prstGeom prst="rect">
            <a:avLst/>
          </a:prstGeom>
        </p:spPr>
        <p:txBody>
          <a:bodyPr lIns="0" tIns="0" rIns="0" bIns="0" anchor="ctr"/>
          <a:lstStyle/>
          <a:p>
            <a:r>
              <a:rPr lang="en-US" sz="1350" b="0" strike="noStrike" spc="-1">
                <a:solidFill>
                  <a:srgbClr val="000000"/>
                </a:solidFill>
                <a:latin typeface="Calibri"/>
              </a:rPr>
              <a:t>Click to edit the title text format</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nc-sa/4.0/"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www.youtube.com/watch?v=opRMrEfAIiI"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7.sv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6.png"/><Relationship Id="rId7" Type="http://schemas.openxmlformats.org/officeDocument/2006/relationships/diagramColors" Target="../diagrams/colors8.xm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hyperlink" Target="https://www.youtube.com/watch?v=ocu5N7VIfds"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hyperlink" Target="https://www.torproject.org/press/video.html.en"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hyperlink" Target="https://su2.info/contact/"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hyperlink" Target="https://darkwebnews.com/" TargetMode="Externa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hyperlink" Target="https://creativecommons.org/licenses/by-sa/2.0" TargetMode="External"/><Relationship Id="rId5" Type="http://schemas.openxmlformats.org/officeDocument/2006/relationships/hyperlink" Target="https://en.wikipedia.org/wiki/Computer_History_Museum" TargetMode="External"/><Relationship Id="rId4" Type="http://schemas.openxmlformats.org/officeDocument/2006/relationships/hyperlink" Target="https://en.wikipedia.org/wiki/Floppy_disk"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hyperlink" Target="https://creativecommons.org/licenses/by-nc-sa/4.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hyperlink" Target="https://www.honeynet.org/book/export/html/130" TargetMode="Externa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9.tiff"/><Relationship Id="rId7" Type="http://schemas.openxmlformats.org/officeDocument/2006/relationships/hyperlink" Target="http://blogs.cisco.com/author/AngelVillegas" TargetMode="External"/><Relationship Id="rId2" Type="http://schemas.openxmlformats.org/officeDocument/2006/relationships/notesSlide" Target="../notesSlides/notesSlide48.xml"/><Relationship Id="rId1" Type="http://schemas.openxmlformats.org/officeDocument/2006/relationships/slideLayout" Target="../slideLayouts/slideLayout13.xml"/><Relationship Id="rId6" Type="http://schemas.openxmlformats.org/officeDocument/2006/relationships/hyperlink" Target="http://blogs.cisco.com/author/AlexanderChiu" TargetMode="External"/><Relationship Id="rId5" Type="http://schemas.openxmlformats.org/officeDocument/2006/relationships/hyperlink" Target="https://blogs.cisco.com/security/talos/threat-spotlight-dyre" TargetMode="External"/><Relationship Id="rId4" Type="http://schemas.openxmlformats.org/officeDocument/2006/relationships/image" Target="../media/image60.tiff"/></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diagramColors" Target="../diagrams/colors2.xml"/><Relationship Id="rId5" Type="http://schemas.openxmlformats.org/officeDocument/2006/relationships/image" Target="../media/image13.png"/><Relationship Id="rId10" Type="http://schemas.openxmlformats.org/officeDocument/2006/relationships/diagramQuickStyle" Target="../diagrams/quickStyle2.xml"/><Relationship Id="rId4" Type="http://schemas.openxmlformats.org/officeDocument/2006/relationships/image" Target="../media/image12.png"/><Relationship Id="rId9"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67.xml"/><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13.xml"/><Relationship Id="rId5" Type="http://schemas.openxmlformats.org/officeDocument/2006/relationships/image" Target="../media/image78.png"/><Relationship Id="rId4" Type="http://schemas.openxmlformats.org/officeDocument/2006/relationships/image" Target="../media/image77.png"/></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3.xml"/><Relationship Id="rId1" Type="http://schemas.openxmlformats.org/officeDocument/2006/relationships/slideLayout" Target="../slideLayouts/slideLayout1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5.xml"/><Relationship Id="rId1" Type="http://schemas.openxmlformats.org/officeDocument/2006/relationships/slideLayout" Target="../slideLayouts/slideLayout13.xml"/><Relationship Id="rId4" Type="http://schemas.openxmlformats.org/officeDocument/2006/relationships/hyperlink" Target="https://thenextweb.com/security/2017/05/24/attack-subtitles-media-player-exploit/"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85.xml"/><Relationship Id="rId1" Type="http://schemas.openxmlformats.org/officeDocument/2006/relationships/slideLayout" Target="../slideLayouts/slideLayout1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6.xml"/><Relationship Id="rId1" Type="http://schemas.openxmlformats.org/officeDocument/2006/relationships/slideLayout" Target="../slideLayouts/slideLayout13.xml"/><Relationship Id="rId4" Type="http://schemas.openxmlformats.org/officeDocument/2006/relationships/hyperlink" Target="http://csirt.egi.eu/activities/"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94.xml"/><Relationship Id="rId1" Type="http://schemas.openxmlformats.org/officeDocument/2006/relationships/slideLayout" Target="../slideLayouts/slideLayout1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hyperlink" Target="https://creativecommons.org/licenses/by-nc-sa/4.0/" TargetMode="External"/><Relationship Id="rId2" Type="http://schemas.openxmlformats.org/officeDocument/2006/relationships/notesSlide" Target="../notesSlides/notesSlide9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extShape 2"/>
          <p:cNvSpPr txBox="1"/>
          <p:nvPr/>
        </p:nvSpPr>
        <p:spPr>
          <a:xfrm>
            <a:off x="697680" y="2557406"/>
            <a:ext cx="6984360" cy="376200"/>
          </a:xfrm>
          <a:prstGeom prst="rect">
            <a:avLst/>
          </a:prstGeom>
          <a:noFill/>
          <a:ln>
            <a:noFill/>
          </a:ln>
        </p:spPr>
        <p:txBody>
          <a:bodyPr/>
          <a:lstStyle/>
          <a:p>
            <a:pPr>
              <a:lnSpc>
                <a:spcPct val="90000"/>
              </a:lnSpc>
              <a:spcBef>
                <a:spcPts val="751"/>
              </a:spcBef>
            </a:pPr>
            <a:r>
              <a:rPr lang="en-US" sz="1600" b="1" strike="noStrike" spc="-1" dirty="0">
                <a:solidFill>
                  <a:srgbClr val="7E4792"/>
                </a:solidFill>
                <a:latin typeface="Arial"/>
                <a:ea typeface="Verdana"/>
              </a:rPr>
              <a:t>Technical Module</a:t>
            </a:r>
            <a:endParaRPr lang="en-US" sz="1600" b="0" strike="noStrike" spc="-1" dirty="0">
              <a:solidFill>
                <a:srgbClr val="153D6E"/>
              </a:solidFill>
              <a:latin typeface="Arial"/>
            </a:endParaRPr>
          </a:p>
        </p:txBody>
      </p:sp>
      <p:sp>
        <p:nvSpPr>
          <p:cNvPr id="193" name="TextShape 3"/>
          <p:cNvSpPr txBox="1"/>
          <p:nvPr/>
        </p:nvSpPr>
        <p:spPr>
          <a:xfrm>
            <a:off x="697680" y="1992960"/>
            <a:ext cx="6984360" cy="426600"/>
          </a:xfrm>
          <a:prstGeom prst="rect">
            <a:avLst/>
          </a:prstGeom>
          <a:noFill/>
          <a:ln>
            <a:noFill/>
          </a:ln>
        </p:spPr>
        <p:txBody>
          <a:bodyPr/>
          <a:lstStyle/>
          <a:p>
            <a:pPr>
              <a:lnSpc>
                <a:spcPct val="70000"/>
              </a:lnSpc>
              <a:spcBef>
                <a:spcPts val="751"/>
              </a:spcBef>
            </a:pPr>
            <a:r>
              <a:rPr lang="en-US" sz="2400" b="1" strike="noStrike" spc="-1" dirty="0">
                <a:solidFill>
                  <a:srgbClr val="D01384"/>
                </a:solidFill>
                <a:latin typeface="Arial"/>
                <a:ea typeface="Verdana"/>
              </a:rPr>
              <a:t>TRANSITS I</a:t>
            </a:r>
            <a:endParaRPr lang="en-US" sz="2400" b="0" strike="noStrike" spc="-1" dirty="0">
              <a:solidFill>
                <a:srgbClr val="153D6E"/>
              </a:solidFill>
              <a:latin typeface="Arial"/>
            </a:endParaRPr>
          </a:p>
        </p:txBody>
      </p:sp>
      <p:sp>
        <p:nvSpPr>
          <p:cNvPr id="2" name="Rectangle 1">
            <a:extLst>
              <a:ext uri="{FF2B5EF4-FFF2-40B4-BE49-F238E27FC236}">
                <a16:creationId xmlns:a16="http://schemas.microsoft.com/office/drawing/2014/main" id="{3DD1FDA3-D868-FA4A-A1D3-847F6C80A877}"/>
              </a:ext>
            </a:extLst>
          </p:cNvPr>
          <p:cNvSpPr/>
          <p:nvPr/>
        </p:nvSpPr>
        <p:spPr>
          <a:xfrm>
            <a:off x="147453" y="4127416"/>
            <a:ext cx="8996547" cy="830997"/>
          </a:xfrm>
          <a:prstGeom prst="rect">
            <a:avLst/>
          </a:prstGeom>
        </p:spPr>
        <p:txBody>
          <a:bodyPr wrap="square">
            <a:spAutoFit/>
          </a:bodyPr>
          <a:lstStyle/>
          <a:p>
            <a:r>
              <a:rPr lang="en-US" sz="1200" dirty="0">
                <a:solidFill>
                  <a:schemeClr val="bg1"/>
                </a:solidFill>
              </a:rPr>
              <a:t>Authors:  </a:t>
            </a:r>
            <a:r>
              <a:rPr lang="en-US" sz="1200" spc="-1" dirty="0" err="1">
                <a:solidFill>
                  <a:schemeClr val="bg1"/>
                </a:solidFill>
                <a:ea typeface="ＭＳ Ｐゴシック"/>
              </a:rPr>
              <a:t>Slavo</a:t>
            </a:r>
            <a:r>
              <a:rPr lang="en-US" sz="1200" spc="-1" dirty="0">
                <a:solidFill>
                  <a:schemeClr val="bg1"/>
                </a:solidFill>
                <a:ea typeface="ＭＳ Ｐゴシック"/>
              </a:rPr>
              <a:t> </a:t>
            </a:r>
            <a:r>
              <a:rPr lang="en-US" sz="1200" spc="-1" dirty="0" err="1">
                <a:solidFill>
                  <a:schemeClr val="bg1"/>
                </a:solidFill>
                <a:ea typeface="ＭＳ Ｐゴシック"/>
              </a:rPr>
              <a:t>Greminger</a:t>
            </a:r>
            <a:r>
              <a:rPr lang="en-US" sz="1200" spc="-1" dirty="0">
                <a:solidFill>
                  <a:schemeClr val="bg1"/>
                </a:solidFill>
                <a:ea typeface="ＭＳ Ｐゴシック"/>
              </a:rPr>
              <a:t>, </a:t>
            </a:r>
            <a:r>
              <a:rPr lang="en-US" sz="1200" spc="-1" dirty="0" err="1">
                <a:solidFill>
                  <a:schemeClr val="bg1"/>
                </a:solidFill>
                <a:ea typeface="ＭＳ Ｐゴシック"/>
              </a:rPr>
              <a:t>Jeffeny</a:t>
            </a:r>
            <a:r>
              <a:rPr lang="en-US" sz="1200" spc="-1" dirty="0">
                <a:solidFill>
                  <a:schemeClr val="bg1"/>
                </a:solidFill>
                <a:ea typeface="ＭＳ Ｐゴシック"/>
              </a:rPr>
              <a:t> </a:t>
            </a:r>
            <a:r>
              <a:rPr lang="en-US" sz="1200" spc="-1" dirty="0" err="1">
                <a:solidFill>
                  <a:schemeClr val="bg1"/>
                </a:solidFill>
                <a:ea typeface="ＭＳ Ｐゴシック"/>
              </a:rPr>
              <a:t>Hoogervorst</a:t>
            </a:r>
            <a:r>
              <a:rPr lang="en-US" sz="1200" spc="-1" dirty="0">
                <a:solidFill>
                  <a:schemeClr val="bg1"/>
                </a:solidFill>
                <a:ea typeface="ＭＳ Ｐゴシック"/>
              </a:rPr>
              <a:t>, Antonio Merola, Melanie </a:t>
            </a:r>
            <a:r>
              <a:rPr lang="en-US" sz="1200" spc="-1" dirty="0" err="1">
                <a:solidFill>
                  <a:schemeClr val="bg1"/>
                </a:solidFill>
                <a:ea typeface="ＭＳ Ｐゴシック"/>
              </a:rPr>
              <a:t>Rieback</a:t>
            </a:r>
            <a:r>
              <a:rPr lang="en-US" sz="1200" spc="-1" dirty="0">
                <a:solidFill>
                  <a:schemeClr val="bg1"/>
                </a:solidFill>
                <a:ea typeface="ＭＳ Ｐゴシック"/>
              </a:rPr>
              <a:t>, Sven Gabriel. Jeroen van der Ham, Serge </a:t>
            </a:r>
            <a:r>
              <a:rPr lang="en-US" sz="1200" spc="-1" dirty="0" err="1">
                <a:solidFill>
                  <a:schemeClr val="bg1"/>
                </a:solidFill>
                <a:ea typeface="ＭＳ Ｐゴシック"/>
              </a:rPr>
              <a:t>Droz</a:t>
            </a:r>
            <a:r>
              <a:rPr lang="en-US" sz="1200" spc="-1" dirty="0">
                <a:solidFill>
                  <a:schemeClr val="bg1"/>
                </a:solidFill>
                <a:ea typeface="ＭＳ Ｐゴシック"/>
              </a:rPr>
              <a:t>, Daniel Roethlisberger, </a:t>
            </a:r>
            <a:r>
              <a:rPr lang="en-US" sz="1200" spc="-1" dirty="0" err="1">
                <a:solidFill>
                  <a:schemeClr val="bg1"/>
                </a:solidFill>
                <a:ea typeface="ＭＳ Ｐゴシック"/>
              </a:rPr>
              <a:t>Patric</a:t>
            </a:r>
            <a:r>
              <a:rPr lang="en-US" sz="1200" spc="-1" dirty="0">
                <a:solidFill>
                  <a:schemeClr val="bg1"/>
                </a:solidFill>
                <a:ea typeface="ＭＳ Ｐゴシック"/>
              </a:rPr>
              <a:t> </a:t>
            </a:r>
            <a:r>
              <a:rPr lang="en-US" sz="1200" spc="-1" dirty="0" err="1">
                <a:solidFill>
                  <a:schemeClr val="bg1"/>
                </a:solidFill>
                <a:ea typeface="ＭＳ Ｐゴシック"/>
              </a:rPr>
              <a:t>Lichtensteiger</a:t>
            </a:r>
            <a:r>
              <a:rPr lang="en-US" sz="1200" spc="-1" dirty="0">
                <a:solidFill>
                  <a:schemeClr val="bg1"/>
                </a:solidFill>
                <a:ea typeface="ＭＳ Ｐゴシック"/>
              </a:rPr>
              <a:t>, Silvio </a:t>
            </a:r>
            <a:r>
              <a:rPr lang="en-US" sz="1200" spc="-1" dirty="0" err="1">
                <a:solidFill>
                  <a:schemeClr val="bg1"/>
                </a:solidFill>
                <a:ea typeface="ＭＳ Ｐゴシック"/>
              </a:rPr>
              <a:t>Oertli</a:t>
            </a:r>
            <a:r>
              <a:rPr lang="en-US" sz="1200" spc="-1" dirty="0">
                <a:solidFill>
                  <a:schemeClr val="bg1"/>
                </a:solidFill>
                <a:ea typeface="ＭＳ Ｐゴシック"/>
              </a:rPr>
              <a:t>, Don </a:t>
            </a:r>
            <a:r>
              <a:rPr lang="en-US" sz="1200" spc="-1" dirty="0" err="1">
                <a:solidFill>
                  <a:schemeClr val="bg1"/>
                </a:solidFill>
                <a:ea typeface="ＭＳ Ｐゴシック"/>
              </a:rPr>
              <a:t>Stikvoort</a:t>
            </a:r>
            <a:r>
              <a:rPr lang="en-US" sz="1200" spc="-1" dirty="0">
                <a:solidFill>
                  <a:schemeClr val="bg1"/>
                </a:solidFill>
                <a:ea typeface="ＭＳ Ｐゴシック"/>
              </a:rPr>
              <a:t>. </a:t>
            </a:r>
            <a:endParaRPr lang="en-US" sz="1200" dirty="0">
              <a:solidFill>
                <a:schemeClr val="bg1"/>
              </a:solidFill>
            </a:endParaRPr>
          </a:p>
          <a:p>
            <a:r>
              <a:rPr lang="en-US" sz="1200" dirty="0">
                <a:solidFill>
                  <a:schemeClr val="bg1"/>
                </a:solidFill>
              </a:rPr>
              <a:t>Version: 7.1.</a:t>
            </a:r>
          </a:p>
          <a:p>
            <a:r>
              <a:rPr lang="en-GB" sz="1200" dirty="0">
                <a:solidFill>
                  <a:schemeClr val="bg1"/>
                </a:solidFill>
              </a:rPr>
              <a:t>This work is licensed under a </a:t>
            </a:r>
            <a:r>
              <a:rPr lang="en-GB" sz="1200" dirty="0">
                <a:solidFill>
                  <a:schemeClr val="bg1"/>
                </a:solidFill>
                <a:hlinkClick r:id="rId3">
                  <a:extLst>
                    <a:ext uri="{A12FA001-AC4F-418D-AE19-62706E023703}">
                      <ahyp:hlinkClr xmlns:ahyp="http://schemas.microsoft.com/office/drawing/2018/hyperlinkcolor" val="tx"/>
                    </a:ext>
                  </a:extLst>
                </a:hlinkClick>
              </a:rPr>
              <a:t>Creative Commons Attribution-NonCommercial-ShareAlike 4.0 International License</a:t>
            </a:r>
            <a:r>
              <a:rPr lang="en-GB" sz="1200" dirty="0">
                <a:solidFill>
                  <a:schemeClr val="bg1"/>
                </a:solidFill>
              </a:rPr>
              <a:t>.  </a:t>
            </a:r>
            <a:endParaRPr lang="en-US" sz="1200" dirty="0">
              <a:solidFill>
                <a:schemeClr val="bg1"/>
              </a:solidFill>
            </a:endParaRPr>
          </a:p>
        </p:txBody>
      </p:sp>
      <p:sp>
        <p:nvSpPr>
          <p:cNvPr id="9" name="Text Placeholder 1">
            <a:extLst>
              <a:ext uri="{FF2B5EF4-FFF2-40B4-BE49-F238E27FC236}">
                <a16:creationId xmlns:a16="http://schemas.microsoft.com/office/drawing/2014/main" id="{3E1C2785-6763-0F41-92B4-0B1493E4C873}"/>
              </a:ext>
            </a:extLst>
          </p:cNvPr>
          <p:cNvSpPr txBox="1">
            <a:spLocks/>
          </p:cNvSpPr>
          <p:nvPr/>
        </p:nvSpPr>
        <p:spPr>
          <a:xfrm>
            <a:off x="697680" y="3038122"/>
            <a:ext cx="3822700" cy="28146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solidFill>
                  <a:schemeClr val="bg1"/>
                </a:solidFill>
              </a:rPr>
              <a:t>Presenter</a:t>
            </a:r>
          </a:p>
        </p:txBody>
      </p:sp>
      <p:sp>
        <p:nvSpPr>
          <p:cNvPr id="10" name="Text Placeholder 1">
            <a:extLst>
              <a:ext uri="{FF2B5EF4-FFF2-40B4-BE49-F238E27FC236}">
                <a16:creationId xmlns:a16="http://schemas.microsoft.com/office/drawing/2014/main" id="{09195B5D-4838-B840-A6EB-7718FFD60D11}"/>
              </a:ext>
            </a:extLst>
          </p:cNvPr>
          <p:cNvSpPr txBox="1">
            <a:spLocks/>
          </p:cNvSpPr>
          <p:nvPr/>
        </p:nvSpPr>
        <p:spPr>
          <a:xfrm>
            <a:off x="697680" y="3319589"/>
            <a:ext cx="3822700" cy="28146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solidFill>
                  <a:schemeClr val="bg1"/>
                </a:solidFill>
              </a:rPr>
              <a:t>Location</a:t>
            </a:r>
          </a:p>
        </p:txBody>
      </p:sp>
      <p:sp>
        <p:nvSpPr>
          <p:cNvPr id="11" name="Text Placeholder 1">
            <a:extLst>
              <a:ext uri="{FF2B5EF4-FFF2-40B4-BE49-F238E27FC236}">
                <a16:creationId xmlns:a16="http://schemas.microsoft.com/office/drawing/2014/main" id="{B70ACD1D-CFCC-AF4E-B4C1-821DBD53592F}"/>
              </a:ext>
            </a:extLst>
          </p:cNvPr>
          <p:cNvSpPr txBox="1">
            <a:spLocks/>
          </p:cNvSpPr>
          <p:nvPr/>
        </p:nvSpPr>
        <p:spPr>
          <a:xfrm>
            <a:off x="697680" y="3628633"/>
            <a:ext cx="3822700" cy="28146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solidFill>
                  <a:schemeClr val="bg1"/>
                </a:solidFill>
              </a:rPr>
              <a:t>Date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extShape 1"/>
          <p:cNvSpPr txBox="1"/>
          <p:nvPr/>
        </p:nvSpPr>
        <p:spPr>
          <a:xfrm>
            <a:off x="350280" y="114984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Botnet: foundation of many threats</a:t>
            </a:r>
          </a:p>
          <a:p>
            <a:pPr marL="864000" lvl="1" indent="-324000">
              <a:spcBef>
                <a:spcPts val="1134"/>
              </a:spcBef>
              <a:buClr>
                <a:srgbClr val="000000"/>
              </a:buClr>
              <a:buSzPct val="75000"/>
              <a:buFont typeface="Symbol" charset="2"/>
              <a:buChar char=""/>
            </a:pPr>
            <a:r>
              <a:rPr lang="en-US" sz="1400" b="0" strike="noStrike" spc="-1" dirty="0">
                <a:solidFill>
                  <a:srgbClr val="153D6E"/>
                </a:solidFill>
                <a:latin typeface="Arial"/>
              </a:rPr>
              <a:t>infected machines, called bots or drones or zombies</a:t>
            </a:r>
          </a:p>
          <a:p>
            <a:pPr marL="864000" lvl="1" indent="-324000">
              <a:spcBef>
                <a:spcPts val="1134"/>
              </a:spcBef>
              <a:buClr>
                <a:srgbClr val="000000"/>
              </a:buClr>
              <a:buSzPct val="75000"/>
              <a:buFont typeface="Symbol" charset="2"/>
              <a:buChar char=""/>
            </a:pPr>
            <a:r>
              <a:rPr lang="en-US" sz="1400" b="0" strike="noStrike" spc="-1" dirty="0">
                <a:solidFill>
                  <a:srgbClr val="153D6E"/>
                </a:solidFill>
                <a:latin typeface="Arial"/>
              </a:rPr>
              <a:t>remotely controllable by an entity called bot herder</a:t>
            </a:r>
          </a:p>
          <a:p>
            <a:pPr marL="864000" lvl="1" indent="-324000">
              <a:spcBef>
                <a:spcPts val="1134"/>
              </a:spcBef>
              <a:buClr>
                <a:srgbClr val="000000"/>
              </a:buClr>
              <a:buSzPct val="75000"/>
              <a:buFont typeface="Symbol" charset="2"/>
              <a:buChar char=""/>
            </a:pPr>
            <a:r>
              <a:rPr lang="en-US" sz="1400" b="0" strike="noStrike" spc="-1" dirty="0">
                <a:solidFill>
                  <a:srgbClr val="153D6E"/>
                </a:solidFill>
                <a:latin typeface="Arial"/>
              </a:rPr>
              <a:t>centralized (IRC,HTTP) or decentralized (P2P)</a:t>
            </a:r>
          </a:p>
        </p:txBody>
      </p:sp>
      <p:sp>
        <p:nvSpPr>
          <p:cNvPr id="230" name="TextShape 2"/>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dirty="0">
                <a:solidFill>
                  <a:srgbClr val="FFFFFF"/>
                </a:solidFill>
                <a:latin typeface="Arial"/>
                <a:ea typeface="Verdana"/>
              </a:rPr>
              <a:t>Threat Landscape – Botnet</a:t>
            </a:r>
            <a:endParaRPr lang="en-US" b="0" strike="noStrike" spc="-1" dirty="0">
              <a:solidFill>
                <a:srgbClr val="000000"/>
              </a:solidFill>
              <a:latin typeface="Calibri"/>
            </a:endParaRPr>
          </a:p>
        </p:txBody>
      </p:sp>
      <p:sp>
        <p:nvSpPr>
          <p:cNvPr id="231" name="TextShape 3"/>
          <p:cNvSpPr txBox="1"/>
          <p:nvPr/>
        </p:nvSpPr>
        <p:spPr>
          <a:xfrm>
            <a:off x="6732000" y="4809600"/>
            <a:ext cx="2057040" cy="274320"/>
          </a:xfrm>
          <a:prstGeom prst="rect">
            <a:avLst/>
          </a:prstGeom>
          <a:noFill/>
          <a:ln>
            <a:noFill/>
          </a:ln>
        </p:spPr>
        <p:txBody>
          <a:bodyPr anchor="ctr"/>
          <a:lstStyle/>
          <a:p>
            <a:pPr algn="r">
              <a:lnSpc>
                <a:spcPct val="100000"/>
              </a:lnSpc>
            </a:pPr>
            <a:fld id="{0F4B2092-3338-41C7-9203-058B0037FACE}" type="slidenum">
              <a:rPr lang="en-US" sz="1000" b="0" strike="noStrike" spc="-1">
                <a:solidFill>
                  <a:srgbClr val="B2B2B2"/>
                </a:solidFill>
                <a:latin typeface="Calibri"/>
              </a:rPr>
              <a:t>10</a:t>
            </a:fld>
            <a:endParaRPr lang="en-US" sz="1000" b="0" strike="noStrike" spc="-1">
              <a:latin typeface="Times New Roman"/>
            </a:endParaRPr>
          </a:p>
        </p:txBody>
      </p:sp>
      <p:pic>
        <p:nvPicPr>
          <p:cNvPr id="232" name="Content Placeholder 5"/>
          <p:cNvPicPr/>
          <p:nvPr/>
        </p:nvPicPr>
        <p:blipFill>
          <a:blip r:embed="rId3"/>
          <a:stretch/>
        </p:blipFill>
        <p:spPr>
          <a:xfrm>
            <a:off x="5151240" y="2651760"/>
            <a:ext cx="1798200" cy="1882440"/>
          </a:xfrm>
          <a:prstGeom prst="rect">
            <a:avLst/>
          </a:prstGeom>
          <a:ln>
            <a:noFill/>
          </a:ln>
        </p:spPr>
      </p:pic>
      <p:pic>
        <p:nvPicPr>
          <p:cNvPr id="233" name="Content Placeholder 4"/>
          <p:cNvPicPr/>
          <p:nvPr/>
        </p:nvPicPr>
        <p:blipFill>
          <a:blip r:embed="rId4"/>
          <a:stretch/>
        </p:blipFill>
        <p:spPr>
          <a:xfrm>
            <a:off x="1645920" y="2651760"/>
            <a:ext cx="1799640" cy="1883520"/>
          </a:xfrm>
          <a:prstGeom prst="rect">
            <a:avLst/>
          </a:prstGeom>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350280" y="1149840"/>
            <a:ext cx="8438760" cy="3489480"/>
          </a:xfrm>
          <a:prstGeom prst="rect">
            <a:avLst/>
          </a:prstGeom>
          <a:noFill/>
          <a:ln>
            <a:noFill/>
          </a:ln>
        </p:spPr>
        <p:txBody>
          <a:bodyPr lIns="0" tIns="0" rIns="0" bIns="0">
            <a:noAutofit/>
          </a:bodyPr>
          <a:lstStyle/>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Various ways to earn money as a bot herder</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as an Actor</a:t>
            </a:r>
            <a:br>
              <a:rPr sz="1600" dirty="0"/>
            </a:br>
            <a:r>
              <a:rPr lang="en-US" sz="1600" b="0" strike="noStrike" spc="-1" dirty="0">
                <a:solidFill>
                  <a:srgbClr val="153D6E"/>
                </a:solidFill>
                <a:latin typeface="Arial"/>
              </a:rPr>
              <a:t>e.g. by mining bitcoins on your bots</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as a Service Provider</a:t>
            </a:r>
            <a:br>
              <a:rPr sz="1600" dirty="0"/>
            </a:br>
            <a:r>
              <a:rPr lang="en-US" sz="1600" b="0" strike="noStrike" spc="-1" dirty="0">
                <a:solidFill>
                  <a:srgbClr val="153D6E"/>
                </a:solidFill>
                <a:latin typeface="Arial"/>
              </a:rPr>
              <a:t>e.g. by distributing Malware for 1$ per installation</a:t>
            </a:r>
            <a:br>
              <a:rPr sz="1600" dirty="0"/>
            </a:br>
            <a:r>
              <a:rPr lang="en-US" sz="1600" b="0" strike="noStrike" spc="-1" dirty="0">
                <a:solidFill>
                  <a:srgbClr val="153D6E"/>
                </a:solidFill>
                <a:latin typeface="Arial"/>
              </a:rPr>
              <a:t>e.g. by renting your botnet to someone</a:t>
            </a:r>
            <a:br>
              <a:rPr sz="1600" dirty="0"/>
            </a:br>
            <a:r>
              <a:rPr lang="en-US" sz="1600" b="0" strike="noStrike" spc="-1" dirty="0">
                <a:solidFill>
                  <a:srgbClr val="153D6E"/>
                </a:solidFill>
                <a:latin typeface="Arial"/>
              </a:rPr>
              <a:t>e.g. by sending spam on behalf of a </a:t>
            </a:r>
            <a:r>
              <a:rPr lang="en-US" sz="1600" b="0" strike="noStrike" spc="-1" dirty="0">
                <a:solidFill>
                  <a:srgbClr val="94070A"/>
                </a:solidFill>
                <a:latin typeface="Arial"/>
              </a:rPr>
              <a:t>spammer</a:t>
            </a:r>
            <a:endParaRPr lang="en-US" sz="1600" b="0" strike="noStrike" spc="-1" dirty="0">
              <a:solidFill>
                <a:srgbClr val="153D6E"/>
              </a:solidFill>
              <a:latin typeface="Arial"/>
            </a:endParaRPr>
          </a:p>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Various ways to earn money as a </a:t>
            </a:r>
            <a:r>
              <a:rPr lang="en-US" sz="1600" b="0" strike="noStrike" spc="-1" dirty="0">
                <a:solidFill>
                  <a:srgbClr val="94070A"/>
                </a:solidFill>
                <a:latin typeface="Arial"/>
              </a:rPr>
              <a:t>spammer</a:t>
            </a:r>
            <a:endParaRPr lang="en-US" sz="1600" b="0" strike="noStrike" spc="-1" dirty="0">
              <a:solidFill>
                <a:srgbClr val="153D6E"/>
              </a:solidFill>
              <a:latin typeface="Arial"/>
            </a:endParaRP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as a Service Provider</a:t>
            </a:r>
            <a:br>
              <a:rPr sz="1600" dirty="0"/>
            </a:br>
            <a:r>
              <a:rPr lang="en-US" sz="1600" b="0" strike="noStrike" spc="-1" dirty="0">
                <a:solidFill>
                  <a:srgbClr val="153D6E"/>
                </a:solidFill>
                <a:latin typeface="Arial"/>
              </a:rPr>
              <a:t>e.g. by sending advertisements and scams</a:t>
            </a:r>
            <a:br>
              <a:rPr sz="1600" dirty="0"/>
            </a:br>
            <a:r>
              <a:rPr lang="en-US" sz="1600" b="0" strike="noStrike" spc="-1" dirty="0">
                <a:solidFill>
                  <a:srgbClr val="153D6E"/>
                </a:solidFill>
                <a:latin typeface="Arial"/>
              </a:rPr>
              <a:t>e.g. by sending malware</a:t>
            </a:r>
            <a:br>
              <a:rPr sz="1600" dirty="0"/>
            </a:br>
            <a:r>
              <a:rPr lang="en-US" sz="1600" b="0" strike="noStrike" spc="-1" dirty="0">
                <a:solidFill>
                  <a:srgbClr val="153D6E"/>
                </a:solidFill>
                <a:latin typeface="Arial"/>
              </a:rPr>
              <a:t>e.g. by sending links to drive-by sites / phishing sites</a:t>
            </a:r>
          </a:p>
        </p:txBody>
      </p:sp>
      <p:sp>
        <p:nvSpPr>
          <p:cNvPr id="235" name="TextShape 2"/>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a:solidFill>
                  <a:srgbClr val="FFFFFF"/>
                </a:solidFill>
                <a:latin typeface="Arial"/>
                <a:ea typeface="Verdana"/>
              </a:rPr>
              <a:t>Threat Landscape – Underground Economy</a:t>
            </a:r>
            <a:endParaRPr lang="en-US" b="0" strike="noStrike" spc="-1">
              <a:solidFill>
                <a:srgbClr val="000000"/>
              </a:solidFill>
              <a:latin typeface="Calibri"/>
            </a:endParaRPr>
          </a:p>
        </p:txBody>
      </p:sp>
      <p:sp>
        <p:nvSpPr>
          <p:cNvPr id="236" name="TextShape 3"/>
          <p:cNvSpPr txBox="1"/>
          <p:nvPr/>
        </p:nvSpPr>
        <p:spPr>
          <a:xfrm>
            <a:off x="6732000" y="4809600"/>
            <a:ext cx="2057040" cy="274320"/>
          </a:xfrm>
          <a:prstGeom prst="rect">
            <a:avLst/>
          </a:prstGeom>
          <a:noFill/>
          <a:ln>
            <a:noFill/>
          </a:ln>
        </p:spPr>
        <p:txBody>
          <a:bodyPr anchor="ctr"/>
          <a:lstStyle/>
          <a:p>
            <a:pPr algn="r">
              <a:lnSpc>
                <a:spcPct val="100000"/>
              </a:lnSpc>
            </a:pPr>
            <a:fld id="{067EF827-5BA8-4E88-8E20-28A5367C30D6}" type="slidenum">
              <a:rPr lang="en-US" sz="1000" b="0" strike="noStrike" spc="-1">
                <a:solidFill>
                  <a:srgbClr val="B2B2B2"/>
                </a:solidFill>
                <a:latin typeface="Calibri"/>
              </a:rPr>
              <a:t>11</a:t>
            </a:fld>
            <a:endParaRPr lang="en-US" sz="1000" b="0" strike="noStrike" spc="-1">
              <a:latin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TextShape 1"/>
          <p:cNvSpPr txBox="1"/>
          <p:nvPr/>
        </p:nvSpPr>
        <p:spPr>
          <a:xfrm>
            <a:off x="350280" y="114984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dirty="0">
                <a:solidFill>
                  <a:srgbClr val="153D6E"/>
                </a:solidFill>
                <a:latin typeface="Arial"/>
              </a:rPr>
              <a:t>Definition of underground economy:</a:t>
            </a:r>
            <a:br>
              <a:rPr lang="en-US" sz="2000" b="0" strike="noStrike" spc="-1" dirty="0">
                <a:solidFill>
                  <a:srgbClr val="153D6E"/>
                </a:solidFill>
                <a:latin typeface="Arial"/>
              </a:rPr>
            </a:br>
            <a:endParaRPr lang="en-US" sz="2000" b="0" strike="noStrike" spc="-1" dirty="0">
              <a:solidFill>
                <a:srgbClr val="153D6E"/>
              </a:solidFill>
              <a:latin typeface="Arial"/>
            </a:endParaRPr>
          </a:p>
          <a:p>
            <a:pPr marL="108000" algn="ctr">
              <a:spcBef>
                <a:spcPts val="1417"/>
              </a:spcBef>
              <a:buClr>
                <a:srgbClr val="000000"/>
              </a:buClr>
              <a:buSzPct val="45000"/>
            </a:pPr>
            <a:r>
              <a:rPr lang="en-US" sz="2000" b="1" i="1" strike="noStrike" spc="-1" dirty="0">
                <a:solidFill>
                  <a:srgbClr val="153D6E"/>
                </a:solidFill>
                <a:latin typeface="Arial"/>
              </a:rPr>
              <a:t>“ Underground economy or black market is the market in which goods or services are traded illegally. More precisely, the transaction itself is illegal, not necessarily the goods or services.”</a:t>
            </a:r>
            <a:br>
              <a:rPr lang="en-US" sz="2000" b="0" i="1" strike="noStrike" spc="-1" dirty="0">
                <a:solidFill>
                  <a:srgbClr val="153D6E"/>
                </a:solidFill>
                <a:latin typeface="Arial"/>
              </a:rPr>
            </a:br>
            <a:endParaRPr lang="en-US" sz="2000" b="0" strike="noStrike" spc="-1" dirty="0">
              <a:solidFill>
                <a:srgbClr val="153D6E"/>
              </a:solidFill>
              <a:latin typeface="Arial"/>
            </a:endParaRPr>
          </a:p>
          <a:p>
            <a:pPr marL="432000" indent="-324000">
              <a:spcBef>
                <a:spcPts val="1417"/>
              </a:spcBef>
              <a:buClr>
                <a:srgbClr val="000000"/>
              </a:buClr>
              <a:buSzPct val="45000"/>
              <a:buFont typeface="Wingdings" charset="2"/>
              <a:buChar char=""/>
            </a:pPr>
            <a:r>
              <a:rPr lang="en-US" sz="2000" b="0" strike="noStrike" spc="-1" dirty="0">
                <a:solidFill>
                  <a:srgbClr val="153D6E"/>
                </a:solidFill>
                <a:latin typeface="Arial"/>
              </a:rPr>
              <a:t>Various types of people one would not think of are involved:</a:t>
            </a:r>
            <a:br>
              <a:rPr sz="2000" dirty="0"/>
            </a:br>
            <a:r>
              <a:rPr lang="en-US" sz="2000" b="0" strike="noStrike" spc="-1" dirty="0">
                <a:solidFill>
                  <a:srgbClr val="153D6E"/>
                </a:solidFill>
                <a:latin typeface="Arial"/>
              </a:rPr>
              <a:t>money mules, translators, hotline operators, video creators etc.</a:t>
            </a:r>
          </a:p>
        </p:txBody>
      </p:sp>
      <p:sp>
        <p:nvSpPr>
          <p:cNvPr id="238" name="TextShape 2"/>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dirty="0">
                <a:solidFill>
                  <a:srgbClr val="FFFFFF"/>
                </a:solidFill>
                <a:latin typeface="Arial"/>
                <a:ea typeface="Verdana"/>
              </a:rPr>
              <a:t>Threat Landscape – Underground Economy</a:t>
            </a:r>
            <a:endParaRPr lang="en-US" b="0" strike="noStrike" spc="-1" dirty="0">
              <a:solidFill>
                <a:srgbClr val="000000"/>
              </a:solidFill>
              <a:latin typeface="Calibri"/>
            </a:endParaRPr>
          </a:p>
        </p:txBody>
      </p:sp>
      <p:sp>
        <p:nvSpPr>
          <p:cNvPr id="239" name="TextShape 3"/>
          <p:cNvSpPr txBox="1"/>
          <p:nvPr/>
        </p:nvSpPr>
        <p:spPr>
          <a:xfrm>
            <a:off x="6732000" y="4809600"/>
            <a:ext cx="2057040" cy="274320"/>
          </a:xfrm>
          <a:prstGeom prst="rect">
            <a:avLst/>
          </a:prstGeom>
          <a:noFill/>
          <a:ln>
            <a:noFill/>
          </a:ln>
        </p:spPr>
        <p:txBody>
          <a:bodyPr anchor="ctr"/>
          <a:lstStyle/>
          <a:p>
            <a:pPr algn="r">
              <a:lnSpc>
                <a:spcPct val="100000"/>
              </a:lnSpc>
            </a:pPr>
            <a:fld id="{5A0B233E-8063-47C6-95D8-A7FE6C699D9F}" type="slidenum">
              <a:rPr lang="en-US" sz="1000" b="0" strike="noStrike" spc="-1">
                <a:solidFill>
                  <a:srgbClr val="B2B2B2"/>
                </a:solidFill>
                <a:latin typeface="Calibri"/>
              </a:rPr>
              <a:t>12</a:t>
            </a:fld>
            <a:endParaRPr lang="en-US" sz="1000" b="0" strike="noStrike" spc="-1">
              <a:latin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352620" y="1075034"/>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A </a:t>
            </a:r>
            <a:r>
              <a:rPr lang="en-US" sz="1600" b="1" strike="noStrike" spc="-1" dirty="0">
                <a:solidFill>
                  <a:srgbClr val="153D6E"/>
                </a:solidFill>
                <a:latin typeface="Arial"/>
              </a:rPr>
              <a:t>D</a:t>
            </a:r>
            <a:r>
              <a:rPr lang="en-US" sz="1600" b="0" strike="noStrike" spc="-1" dirty="0">
                <a:solidFill>
                  <a:srgbClr val="153D6E"/>
                </a:solidFill>
                <a:latin typeface="Arial"/>
              </a:rPr>
              <a:t>enial </a:t>
            </a:r>
            <a:r>
              <a:rPr lang="en-US" sz="1600" b="1" strike="noStrike" spc="-1" dirty="0">
                <a:solidFill>
                  <a:srgbClr val="153D6E"/>
                </a:solidFill>
                <a:latin typeface="Arial"/>
              </a:rPr>
              <a:t>o</a:t>
            </a:r>
            <a:r>
              <a:rPr lang="en-US" sz="1600" b="0" strike="noStrike" spc="-1" dirty="0">
                <a:solidFill>
                  <a:srgbClr val="153D6E"/>
                </a:solidFill>
                <a:latin typeface="Arial"/>
              </a:rPr>
              <a:t>f </a:t>
            </a:r>
            <a:r>
              <a:rPr lang="en-US" sz="1600" b="1" strike="noStrike" spc="-1" dirty="0">
                <a:solidFill>
                  <a:srgbClr val="153D6E"/>
                </a:solidFill>
                <a:latin typeface="Arial"/>
              </a:rPr>
              <a:t>S</a:t>
            </a:r>
            <a:r>
              <a:rPr lang="en-US" sz="1600" b="0" strike="noStrike" spc="-1" dirty="0">
                <a:solidFill>
                  <a:srgbClr val="153D6E"/>
                </a:solidFill>
                <a:latin typeface="Arial"/>
              </a:rPr>
              <a:t>ervice attack aims to disrupt the availability of a service such as a machine or network resource by:</a:t>
            </a:r>
          </a:p>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flooding</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bandwidth</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number of connections</a:t>
            </a:r>
          </a:p>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a:t>
            </a:r>
          </a:p>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crashing the service</a:t>
            </a:r>
          </a:p>
        </p:txBody>
      </p:sp>
      <p:sp>
        <p:nvSpPr>
          <p:cNvPr id="241" name="TextShape 2"/>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dirty="0">
                <a:solidFill>
                  <a:srgbClr val="FFFFFF"/>
                </a:solidFill>
                <a:latin typeface="Arial"/>
                <a:ea typeface="Verdana"/>
              </a:rPr>
              <a:t>Threat Landscape – [DR]</a:t>
            </a:r>
            <a:r>
              <a:rPr lang="en-US" b="1" strike="noStrike" spc="-1" dirty="0" err="1">
                <a:solidFill>
                  <a:srgbClr val="FFFFFF"/>
                </a:solidFill>
                <a:latin typeface="Arial"/>
                <a:ea typeface="Verdana"/>
              </a:rPr>
              <a:t>DoS</a:t>
            </a:r>
            <a:endParaRPr lang="en-US" b="0" strike="noStrike" spc="-1" dirty="0">
              <a:solidFill>
                <a:srgbClr val="000000"/>
              </a:solidFill>
              <a:latin typeface="Calibri"/>
            </a:endParaRPr>
          </a:p>
        </p:txBody>
      </p:sp>
      <p:sp>
        <p:nvSpPr>
          <p:cNvPr id="242" name="TextShape 3"/>
          <p:cNvSpPr txBox="1"/>
          <p:nvPr/>
        </p:nvSpPr>
        <p:spPr>
          <a:xfrm>
            <a:off x="6732000" y="4809600"/>
            <a:ext cx="2057040" cy="274320"/>
          </a:xfrm>
          <a:prstGeom prst="rect">
            <a:avLst/>
          </a:prstGeom>
          <a:noFill/>
          <a:ln>
            <a:noFill/>
          </a:ln>
        </p:spPr>
        <p:txBody>
          <a:bodyPr anchor="ctr"/>
          <a:lstStyle/>
          <a:p>
            <a:pPr algn="r">
              <a:lnSpc>
                <a:spcPct val="100000"/>
              </a:lnSpc>
            </a:pPr>
            <a:fld id="{CA798DD9-147E-4C2F-9F12-0305721C4BF8}" type="slidenum">
              <a:rPr lang="en-US" sz="1000" b="0" strike="noStrike" spc="-1">
                <a:solidFill>
                  <a:srgbClr val="B2B2B2"/>
                </a:solidFill>
                <a:latin typeface="Calibri"/>
              </a:rPr>
              <a:t>13</a:t>
            </a:fld>
            <a:endParaRPr lang="en-US" sz="1000" b="0" strike="noStrike" spc="-1">
              <a:latin typeface="Times New Roman"/>
            </a:endParaRPr>
          </a:p>
        </p:txBody>
      </p:sp>
      <p:graphicFrame>
        <p:nvGraphicFramePr>
          <p:cNvPr id="2" name="Diagram 1">
            <a:extLst>
              <a:ext uri="{FF2B5EF4-FFF2-40B4-BE49-F238E27FC236}">
                <a16:creationId xmlns:a16="http://schemas.microsoft.com/office/drawing/2014/main" id="{688B79AB-4843-A448-AC4E-3611FB69CC94}"/>
              </a:ext>
            </a:extLst>
          </p:cNvPr>
          <p:cNvGraphicFramePr/>
          <p:nvPr>
            <p:extLst>
              <p:ext uri="{D42A27DB-BD31-4B8C-83A1-F6EECF244321}">
                <p14:modId xmlns:p14="http://schemas.microsoft.com/office/powerpoint/2010/main" val="1872520426"/>
              </p:ext>
            </p:extLst>
          </p:nvPr>
        </p:nvGraphicFramePr>
        <p:xfrm>
          <a:off x="1739596" y="3718726"/>
          <a:ext cx="5185401" cy="699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F20907CA-E335-4BDC-87F4-838B10F180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19679" y="1760408"/>
            <a:ext cx="2940841" cy="162268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350280" y="114984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600" b="1" strike="noStrike" spc="-1" dirty="0">
                <a:solidFill>
                  <a:srgbClr val="153D6E"/>
                </a:solidFill>
                <a:latin typeface="Arial"/>
              </a:rPr>
              <a:t>D</a:t>
            </a:r>
            <a:r>
              <a:rPr lang="en-US" sz="1600" b="0" strike="noStrike" spc="-1" dirty="0">
                <a:solidFill>
                  <a:srgbClr val="153D6E"/>
                </a:solidFill>
                <a:latin typeface="Arial"/>
              </a:rPr>
              <a:t>istributed </a:t>
            </a:r>
            <a:r>
              <a:rPr lang="en-US" sz="1600" b="1" strike="noStrike" spc="-1" dirty="0">
                <a:solidFill>
                  <a:srgbClr val="153D6E"/>
                </a:solidFill>
                <a:latin typeface="Arial"/>
              </a:rPr>
              <a:t>D</a:t>
            </a:r>
            <a:r>
              <a:rPr lang="en-US" sz="1600" b="0" strike="noStrike" spc="-1" dirty="0">
                <a:solidFill>
                  <a:srgbClr val="153D6E"/>
                </a:solidFill>
                <a:latin typeface="Arial"/>
              </a:rPr>
              <a:t>enial </a:t>
            </a:r>
            <a:r>
              <a:rPr lang="en-US" sz="1600" b="1" strike="noStrike" spc="-1" dirty="0">
                <a:solidFill>
                  <a:srgbClr val="153D6E"/>
                </a:solidFill>
                <a:latin typeface="Arial"/>
              </a:rPr>
              <a:t>o</a:t>
            </a:r>
            <a:r>
              <a:rPr lang="en-US" sz="1600" b="0" strike="noStrike" spc="-1" dirty="0">
                <a:solidFill>
                  <a:srgbClr val="153D6E"/>
                </a:solidFill>
                <a:latin typeface="Arial"/>
              </a:rPr>
              <a:t>f </a:t>
            </a:r>
            <a:r>
              <a:rPr lang="en-US" sz="1600" b="1" strike="noStrike" spc="-1" dirty="0">
                <a:solidFill>
                  <a:srgbClr val="153D6E"/>
                </a:solidFill>
                <a:latin typeface="Arial"/>
              </a:rPr>
              <a:t>S</a:t>
            </a:r>
            <a:r>
              <a:rPr lang="en-US" sz="1600" b="0" strike="noStrike" spc="-1" dirty="0">
                <a:solidFill>
                  <a:srgbClr val="153D6E"/>
                </a:solidFill>
                <a:latin typeface="Arial"/>
              </a:rPr>
              <a:t>ervice attack</a:t>
            </a:r>
          </a:p>
        </p:txBody>
      </p:sp>
      <p:sp>
        <p:nvSpPr>
          <p:cNvPr id="245" name="TextShape 2"/>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dirty="0">
                <a:solidFill>
                  <a:srgbClr val="FFFFFF"/>
                </a:solidFill>
                <a:latin typeface="Arial"/>
                <a:ea typeface="Verdana"/>
              </a:rPr>
              <a:t>Threat Landscape – [D]DoS</a:t>
            </a:r>
            <a:endParaRPr lang="en-US" b="0" strike="noStrike" spc="-1" dirty="0">
              <a:solidFill>
                <a:srgbClr val="000000"/>
              </a:solidFill>
              <a:latin typeface="Calibri"/>
            </a:endParaRPr>
          </a:p>
        </p:txBody>
      </p:sp>
      <p:sp>
        <p:nvSpPr>
          <p:cNvPr id="246" name="TextShape 3"/>
          <p:cNvSpPr txBox="1"/>
          <p:nvPr/>
        </p:nvSpPr>
        <p:spPr>
          <a:xfrm>
            <a:off x="6732000" y="4809600"/>
            <a:ext cx="2057040" cy="274320"/>
          </a:xfrm>
          <a:prstGeom prst="rect">
            <a:avLst/>
          </a:prstGeom>
          <a:noFill/>
          <a:ln>
            <a:noFill/>
          </a:ln>
        </p:spPr>
        <p:txBody>
          <a:bodyPr anchor="ctr"/>
          <a:lstStyle/>
          <a:p>
            <a:pPr algn="r">
              <a:lnSpc>
                <a:spcPct val="100000"/>
              </a:lnSpc>
            </a:pPr>
            <a:fld id="{4CE2E90B-1D8B-4E6C-94C5-3702396D039F}" type="slidenum">
              <a:rPr lang="en-US" sz="1000" b="0" strike="noStrike" spc="-1">
                <a:solidFill>
                  <a:srgbClr val="B2B2B2"/>
                </a:solidFill>
                <a:latin typeface="Calibri"/>
              </a:rPr>
              <a:t>14</a:t>
            </a:fld>
            <a:endParaRPr lang="en-US" sz="1000" b="0" strike="noStrike" spc="-1" dirty="0">
              <a:latin typeface="Times New Roman"/>
            </a:endParaRPr>
          </a:p>
        </p:txBody>
      </p:sp>
      <p:pic>
        <p:nvPicPr>
          <p:cNvPr id="247" name="Picture 246"/>
          <p:cNvPicPr/>
          <p:nvPr/>
        </p:nvPicPr>
        <p:blipFill>
          <a:blip r:embed="rId3"/>
          <a:stretch/>
        </p:blipFill>
        <p:spPr>
          <a:xfrm>
            <a:off x="1268730" y="1503990"/>
            <a:ext cx="6791040" cy="3134160"/>
          </a:xfrm>
          <a:prstGeom prst="rect">
            <a:avLst/>
          </a:prstGeom>
          <a:ln>
            <a:noFill/>
          </a:ln>
        </p:spPr>
      </p:pic>
      <p:sp>
        <p:nvSpPr>
          <p:cNvPr id="6" name="TextShape 4">
            <a:extLst>
              <a:ext uri="{FF2B5EF4-FFF2-40B4-BE49-F238E27FC236}">
                <a16:creationId xmlns:a16="http://schemas.microsoft.com/office/drawing/2014/main" id="{1483DBCD-6637-4432-A4E7-99F3E16FCBD0}"/>
              </a:ext>
            </a:extLst>
          </p:cNvPr>
          <p:cNvSpPr txBox="1"/>
          <p:nvPr/>
        </p:nvSpPr>
        <p:spPr>
          <a:xfrm>
            <a:off x="354961" y="4855140"/>
            <a:ext cx="5596660" cy="274320"/>
          </a:xfrm>
          <a:prstGeom prst="rect">
            <a:avLst/>
          </a:prstGeom>
          <a:noFill/>
          <a:ln>
            <a:noFill/>
          </a:ln>
        </p:spPr>
        <p:txBody>
          <a:bodyPr lIns="90000" tIns="45000" rIns="90000" bIns="45000"/>
          <a:lstStyle/>
          <a:p>
            <a:r>
              <a:rPr lang="en-US" sz="1200" spc="-1" dirty="0">
                <a:solidFill>
                  <a:srgbClr val="002060"/>
                </a:solidFill>
                <a:latin typeface="Arial" panose="020B0604020202020204" pitchFamily="34" charset="0"/>
                <a:ea typeface="ＭＳ Ｐゴシック"/>
                <a:cs typeface="Arial" panose="020B0604020202020204" pitchFamily="34" charset="0"/>
              </a:rPr>
              <a:t>Source: </a:t>
            </a:r>
            <a:r>
              <a:rPr lang="en-US" sz="1200" spc="-1" dirty="0" err="1">
                <a:solidFill>
                  <a:srgbClr val="002060"/>
                </a:solidFill>
                <a:latin typeface="Arial" panose="020B0604020202020204" pitchFamily="34" charset="0"/>
                <a:ea typeface="ＭＳ Ｐゴシック"/>
                <a:cs typeface="Arial" panose="020B0604020202020204" pitchFamily="34" charset="0"/>
              </a:rPr>
              <a:t>howtogeek.com</a:t>
            </a:r>
            <a:r>
              <a:rPr lang="en-US" sz="1200" spc="-1" dirty="0">
                <a:solidFill>
                  <a:srgbClr val="002060"/>
                </a:solidFill>
                <a:latin typeface="Arial" panose="020B0604020202020204" pitchFamily="34" charset="0"/>
                <a:ea typeface="ＭＳ Ｐゴシック"/>
                <a:cs typeface="Arial" panose="020B0604020202020204" pitchFamily="34" charset="0"/>
              </a:rPr>
              <a:t>, copyright unknown</a:t>
            </a:r>
            <a:endParaRPr lang="en-US" sz="1200" b="0" strike="noStrike" spc="-1" dirty="0">
              <a:solidFill>
                <a:srgbClr val="002060"/>
              </a:solidFill>
              <a:latin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extShape 1"/>
          <p:cNvSpPr txBox="1"/>
          <p:nvPr/>
        </p:nvSpPr>
        <p:spPr>
          <a:xfrm>
            <a:off x="350280" y="114984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500" b="1" strike="noStrike" spc="-1">
                <a:solidFill>
                  <a:srgbClr val="153D6E"/>
                </a:solidFill>
                <a:latin typeface="Arial"/>
              </a:rPr>
              <a:t>D</a:t>
            </a:r>
            <a:r>
              <a:rPr lang="en-US" sz="1500" b="0" strike="noStrike" spc="-1">
                <a:solidFill>
                  <a:srgbClr val="153D6E"/>
                </a:solidFill>
                <a:latin typeface="Arial"/>
              </a:rPr>
              <a:t>istributed </a:t>
            </a:r>
            <a:r>
              <a:rPr lang="en-US" sz="1500" b="1" strike="noStrike" spc="-1">
                <a:solidFill>
                  <a:srgbClr val="153D6E"/>
                </a:solidFill>
                <a:latin typeface="Arial"/>
              </a:rPr>
              <a:t>D</a:t>
            </a:r>
            <a:r>
              <a:rPr lang="en-US" sz="1500" b="0" strike="noStrike" spc="-1">
                <a:solidFill>
                  <a:srgbClr val="153D6E"/>
                </a:solidFill>
                <a:latin typeface="Arial"/>
              </a:rPr>
              <a:t>enial </a:t>
            </a:r>
            <a:r>
              <a:rPr lang="en-US" sz="1500" b="1" strike="noStrike" spc="-1">
                <a:solidFill>
                  <a:srgbClr val="153D6E"/>
                </a:solidFill>
                <a:latin typeface="Arial"/>
              </a:rPr>
              <a:t>o</a:t>
            </a:r>
            <a:r>
              <a:rPr lang="en-US" sz="1500" b="0" strike="noStrike" spc="-1">
                <a:solidFill>
                  <a:srgbClr val="153D6E"/>
                </a:solidFill>
                <a:latin typeface="Arial"/>
              </a:rPr>
              <a:t>f </a:t>
            </a:r>
            <a:r>
              <a:rPr lang="en-US" sz="1500" b="1" strike="noStrike" spc="-1">
                <a:solidFill>
                  <a:srgbClr val="153D6E"/>
                </a:solidFill>
                <a:latin typeface="Arial"/>
              </a:rPr>
              <a:t>S</a:t>
            </a:r>
            <a:r>
              <a:rPr lang="en-US" sz="1500" b="0" strike="noStrike" spc="-1">
                <a:solidFill>
                  <a:srgbClr val="153D6E"/>
                </a:solidFill>
                <a:latin typeface="Arial"/>
              </a:rPr>
              <a:t>ervice attack</a:t>
            </a:r>
          </a:p>
          <a:p>
            <a:pPr marL="864000" lvl="1" indent="-324000">
              <a:spcBef>
                <a:spcPts val="1134"/>
              </a:spcBef>
              <a:buClr>
                <a:srgbClr val="000000"/>
              </a:buClr>
              <a:buSzPct val="75000"/>
              <a:buFont typeface="Symbol" charset="2"/>
              <a:buChar char=""/>
            </a:pPr>
            <a:r>
              <a:rPr lang="en-US" sz="1200" b="0" strike="noStrike" spc="-1">
                <a:solidFill>
                  <a:srgbClr val="153D6E"/>
                </a:solidFill>
                <a:latin typeface="Arial"/>
              </a:rPr>
              <a:t>Booters are on the rise</a:t>
            </a:r>
          </a:p>
          <a:p>
            <a:pPr marL="864000" lvl="1" indent="-324000">
              <a:spcBef>
                <a:spcPts val="1134"/>
              </a:spcBef>
              <a:buClr>
                <a:srgbClr val="000000"/>
              </a:buClr>
              <a:buSzPct val="75000"/>
              <a:buFont typeface="Symbol" charset="2"/>
              <a:buChar char=""/>
            </a:pPr>
            <a:r>
              <a:rPr lang="en-US" sz="1200" b="0" strike="noStrike" spc="-1">
                <a:solidFill>
                  <a:srgbClr val="153D6E"/>
                </a:solidFill>
                <a:latin typeface="Arial"/>
              </a:rPr>
              <a:t>A booter shell script is a PHP/ASP/Perl script with the functionality of sending floods of traffic. It is typically hosted on an (innocent) website.</a:t>
            </a:r>
          </a:p>
        </p:txBody>
      </p:sp>
      <p:sp>
        <p:nvSpPr>
          <p:cNvPr id="249" name="TextShape 2"/>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dirty="0">
                <a:solidFill>
                  <a:srgbClr val="FFFFFF"/>
                </a:solidFill>
                <a:latin typeface="Arial"/>
                <a:ea typeface="Verdana"/>
              </a:rPr>
              <a:t>Threat Landscape – [D]DoS</a:t>
            </a:r>
            <a:endParaRPr lang="en-US" b="0" strike="noStrike" spc="-1" dirty="0">
              <a:solidFill>
                <a:srgbClr val="000000"/>
              </a:solidFill>
              <a:latin typeface="Calibri"/>
            </a:endParaRPr>
          </a:p>
        </p:txBody>
      </p:sp>
      <p:sp>
        <p:nvSpPr>
          <p:cNvPr id="250" name="TextShape 3"/>
          <p:cNvSpPr txBox="1"/>
          <p:nvPr/>
        </p:nvSpPr>
        <p:spPr>
          <a:xfrm>
            <a:off x="6732000" y="4809600"/>
            <a:ext cx="2057040" cy="274320"/>
          </a:xfrm>
          <a:prstGeom prst="rect">
            <a:avLst/>
          </a:prstGeom>
          <a:noFill/>
          <a:ln>
            <a:noFill/>
          </a:ln>
        </p:spPr>
        <p:txBody>
          <a:bodyPr anchor="ctr"/>
          <a:lstStyle/>
          <a:p>
            <a:pPr algn="r">
              <a:lnSpc>
                <a:spcPct val="100000"/>
              </a:lnSpc>
            </a:pPr>
            <a:fld id="{5F5067C0-FBF5-4160-8BED-9B8D80DD37D1}" type="slidenum">
              <a:rPr lang="en-US" sz="1000" b="0" strike="noStrike" spc="-1">
                <a:solidFill>
                  <a:srgbClr val="B2B2B2"/>
                </a:solidFill>
                <a:latin typeface="Calibri"/>
              </a:rPr>
              <a:t>15</a:t>
            </a:fld>
            <a:endParaRPr lang="en-US" sz="1000" b="0" strike="noStrike" spc="-1">
              <a:latin typeface="Times New Roman"/>
            </a:endParaRPr>
          </a:p>
        </p:txBody>
      </p:sp>
      <p:pic>
        <p:nvPicPr>
          <p:cNvPr id="251" name="Picture 8"/>
          <p:cNvPicPr/>
          <p:nvPr/>
        </p:nvPicPr>
        <p:blipFill>
          <a:blip r:embed="rId3"/>
          <a:stretch/>
        </p:blipFill>
        <p:spPr>
          <a:xfrm>
            <a:off x="353520" y="2286000"/>
            <a:ext cx="7236000" cy="2421000"/>
          </a:xfrm>
          <a:prstGeom prst="rect">
            <a:avLst/>
          </a:prstGeom>
          <a:ln>
            <a:noFill/>
          </a:ln>
        </p:spPr>
      </p:pic>
      <p:sp>
        <p:nvSpPr>
          <p:cNvPr id="252" name="TextShape 4"/>
          <p:cNvSpPr txBox="1"/>
          <p:nvPr/>
        </p:nvSpPr>
        <p:spPr>
          <a:xfrm>
            <a:off x="341639" y="4828140"/>
            <a:ext cx="5591327" cy="315360"/>
          </a:xfrm>
          <a:prstGeom prst="rect">
            <a:avLst/>
          </a:prstGeom>
          <a:noFill/>
          <a:ln>
            <a:noFill/>
          </a:ln>
        </p:spPr>
        <p:txBody>
          <a:bodyPr lIns="90000" tIns="45000" rIns="90000" bIns="45000"/>
          <a:lstStyle/>
          <a:p>
            <a:r>
              <a:rPr lang="en-US" sz="1200" spc="-1" dirty="0">
                <a:solidFill>
                  <a:srgbClr val="002060"/>
                </a:solidFill>
                <a:latin typeface="Verdana"/>
                <a:ea typeface="ＭＳ Ｐゴシック"/>
              </a:rPr>
              <a:t>Image</a:t>
            </a:r>
            <a:r>
              <a:rPr lang="en-US" sz="1200" b="0" strike="noStrike" spc="-1" dirty="0">
                <a:solidFill>
                  <a:srgbClr val="002060"/>
                </a:solidFill>
                <a:latin typeface="Verdana"/>
                <a:ea typeface="ＭＳ Ｐゴシック"/>
              </a:rPr>
              <a:t>: </a:t>
            </a:r>
            <a:r>
              <a:rPr lang="en-GB" sz="1200" dirty="0">
                <a:solidFill>
                  <a:srgbClr val="002060"/>
                </a:solidFill>
              </a:rPr>
              <a:t>©</a:t>
            </a:r>
            <a:r>
              <a:rPr lang="en-US" sz="1200" b="0" strike="noStrike" spc="-1" dirty="0">
                <a:solidFill>
                  <a:srgbClr val="002060"/>
                </a:solidFill>
                <a:latin typeface="Verdana"/>
                <a:ea typeface="ＭＳ Ｐゴシック"/>
              </a:rPr>
              <a:t> </a:t>
            </a:r>
            <a:r>
              <a:rPr lang="en-US" sz="1200" b="0" strike="noStrike" spc="-1" dirty="0" err="1">
                <a:solidFill>
                  <a:srgbClr val="002060"/>
                </a:solidFill>
                <a:latin typeface="Verdana"/>
                <a:ea typeface="ＭＳ Ｐゴシック"/>
              </a:rPr>
              <a:t>Prolexic</a:t>
            </a:r>
            <a:r>
              <a:rPr lang="en-US" sz="1200" spc="-1" dirty="0">
                <a:solidFill>
                  <a:srgbClr val="002060"/>
                </a:solidFill>
                <a:latin typeface="Verdana"/>
                <a:ea typeface="ＭＳ Ｐゴシック"/>
              </a:rPr>
              <a:t>, screenshot from</a:t>
            </a:r>
            <a:r>
              <a:rPr lang="en-US" sz="1200" b="0" strike="noStrike" spc="-1" dirty="0">
                <a:solidFill>
                  <a:srgbClr val="002060"/>
                </a:solidFill>
                <a:latin typeface="Verdana"/>
                <a:ea typeface="ＭＳ Ｐゴシック"/>
              </a:rPr>
              <a:t> </a:t>
            </a:r>
            <a:r>
              <a:rPr lang="en-US" sz="1200" spc="-1" dirty="0">
                <a:solidFill>
                  <a:srgbClr val="002060"/>
                </a:solidFill>
                <a:latin typeface="Verdana"/>
                <a:ea typeface="ＭＳ Ｐゴシック"/>
              </a:rPr>
              <a:t>Threat Advisory GSI ID - 1050</a:t>
            </a:r>
          </a:p>
        </p:txBody>
      </p:sp>
      <p:pic>
        <p:nvPicPr>
          <p:cNvPr id="253" name="Picture 6"/>
          <p:cNvPicPr/>
          <p:nvPr/>
        </p:nvPicPr>
        <p:blipFill>
          <a:blip r:embed="rId4"/>
          <a:stretch/>
        </p:blipFill>
        <p:spPr>
          <a:xfrm>
            <a:off x="7473600" y="1005840"/>
            <a:ext cx="1487520" cy="72936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Shape 1"/>
          <p:cNvSpPr txBox="1"/>
          <p:nvPr/>
        </p:nvSpPr>
        <p:spPr>
          <a:xfrm>
            <a:off x="350280" y="114984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600" b="1" strike="noStrike" spc="-1" dirty="0">
                <a:solidFill>
                  <a:srgbClr val="153D6E"/>
                </a:solidFill>
                <a:latin typeface="Arial"/>
              </a:rPr>
              <a:t>D</a:t>
            </a:r>
            <a:r>
              <a:rPr lang="en-US" sz="1600" b="0" strike="noStrike" spc="-1" dirty="0">
                <a:solidFill>
                  <a:srgbClr val="153D6E"/>
                </a:solidFill>
                <a:latin typeface="Arial"/>
              </a:rPr>
              <a:t>istributed </a:t>
            </a:r>
            <a:r>
              <a:rPr lang="en-US" sz="1600" b="1" strike="noStrike" spc="-1" dirty="0">
                <a:solidFill>
                  <a:srgbClr val="153D6E"/>
                </a:solidFill>
                <a:latin typeface="Arial"/>
              </a:rPr>
              <a:t>R</a:t>
            </a:r>
            <a:r>
              <a:rPr lang="en-US" sz="1600" b="0" strike="noStrike" spc="-1" dirty="0">
                <a:solidFill>
                  <a:srgbClr val="153D6E"/>
                </a:solidFill>
                <a:latin typeface="Arial"/>
              </a:rPr>
              <a:t>eflection </a:t>
            </a:r>
            <a:r>
              <a:rPr lang="en-US" sz="1600" b="1" strike="noStrike" spc="-1" dirty="0">
                <a:solidFill>
                  <a:srgbClr val="153D6E"/>
                </a:solidFill>
                <a:latin typeface="Arial"/>
              </a:rPr>
              <a:t>D</a:t>
            </a:r>
            <a:r>
              <a:rPr lang="en-US" sz="1600" b="0" strike="noStrike" spc="-1" dirty="0">
                <a:solidFill>
                  <a:srgbClr val="153D6E"/>
                </a:solidFill>
                <a:latin typeface="Arial"/>
              </a:rPr>
              <a:t>enial </a:t>
            </a:r>
            <a:r>
              <a:rPr lang="en-US" sz="1600" b="1" strike="noStrike" spc="-1" dirty="0">
                <a:solidFill>
                  <a:srgbClr val="153D6E"/>
                </a:solidFill>
                <a:latin typeface="Arial"/>
              </a:rPr>
              <a:t>o</a:t>
            </a:r>
            <a:r>
              <a:rPr lang="en-US" sz="1600" b="0" strike="noStrike" spc="-1" dirty="0">
                <a:solidFill>
                  <a:srgbClr val="153D6E"/>
                </a:solidFill>
                <a:latin typeface="Arial"/>
              </a:rPr>
              <a:t>f </a:t>
            </a:r>
            <a:r>
              <a:rPr lang="en-US" sz="1600" b="1" strike="noStrike" spc="-1" dirty="0">
                <a:solidFill>
                  <a:srgbClr val="153D6E"/>
                </a:solidFill>
                <a:latin typeface="Arial"/>
              </a:rPr>
              <a:t>S</a:t>
            </a:r>
            <a:r>
              <a:rPr lang="en-US" sz="1600" b="0" strike="noStrike" spc="-1" dirty="0">
                <a:solidFill>
                  <a:srgbClr val="153D6E"/>
                </a:solidFill>
                <a:latin typeface="Arial"/>
              </a:rPr>
              <a:t>ervice attack</a:t>
            </a:r>
          </a:p>
          <a:p>
            <a:pPr marL="864000" lvl="1" indent="-324000">
              <a:spcBef>
                <a:spcPts val="1134"/>
              </a:spcBef>
              <a:buClr>
                <a:srgbClr val="000000"/>
              </a:buClr>
              <a:buSzPct val="75000"/>
              <a:buFont typeface="Symbol" charset="2"/>
              <a:buChar char=""/>
            </a:pPr>
            <a:r>
              <a:rPr lang="en-US" sz="1400" b="0" strike="noStrike" spc="-1" dirty="0">
                <a:solidFill>
                  <a:srgbClr val="153D6E"/>
                </a:solidFill>
                <a:latin typeface="Arial"/>
              </a:rPr>
              <a:t>No need for a botnet, just use existing servers with UDP services.</a:t>
            </a:r>
          </a:p>
          <a:p>
            <a:pPr marL="864000" lvl="1" indent="-324000">
              <a:spcBef>
                <a:spcPts val="1134"/>
              </a:spcBef>
              <a:buClr>
                <a:srgbClr val="000000"/>
              </a:buClr>
              <a:buSzPct val="75000"/>
              <a:buFont typeface="Symbol" charset="2"/>
              <a:buChar char=""/>
            </a:pPr>
            <a:r>
              <a:rPr lang="en-US" sz="1400" b="0" strike="noStrike" spc="-1" dirty="0">
                <a:solidFill>
                  <a:srgbClr val="153D6E"/>
                </a:solidFill>
                <a:latin typeface="Arial"/>
              </a:rPr>
              <a:t>Some services can be misused because they </a:t>
            </a:r>
            <a:r>
              <a:rPr lang="en-US" sz="1400" b="1" strike="noStrike" spc="-1" dirty="0">
                <a:solidFill>
                  <a:srgbClr val="94070A"/>
                </a:solidFill>
                <a:latin typeface="Arial"/>
              </a:rPr>
              <a:t>amplify</a:t>
            </a:r>
            <a:r>
              <a:rPr lang="en-US" sz="1400" b="0" strike="noStrike" spc="-1" dirty="0">
                <a:solidFill>
                  <a:srgbClr val="153D6E"/>
                </a:solidFill>
                <a:latin typeface="Arial"/>
              </a:rPr>
              <a:t> the request: DNS, NTP, SNMP, …</a:t>
            </a:r>
            <a:br>
              <a:rPr sz="1400" dirty="0"/>
            </a:br>
            <a:r>
              <a:rPr lang="en-US" sz="1400" b="1" strike="noStrike" spc="-1" dirty="0">
                <a:solidFill>
                  <a:srgbClr val="153D6E"/>
                </a:solidFill>
                <a:latin typeface="Arial"/>
              </a:rPr>
              <a:t>1 small query in, 1 large answer out</a:t>
            </a:r>
            <a:endParaRPr lang="en-US" sz="1400" b="0" strike="noStrike" spc="-1" dirty="0">
              <a:solidFill>
                <a:srgbClr val="153D6E"/>
              </a:solidFill>
              <a:latin typeface="Arial"/>
            </a:endParaRPr>
          </a:p>
          <a:p>
            <a:pPr marL="864000" lvl="1" indent="-324000">
              <a:spcBef>
                <a:spcPts val="1134"/>
              </a:spcBef>
              <a:buClr>
                <a:srgbClr val="000000"/>
              </a:buClr>
              <a:buSzPct val="75000"/>
              <a:buFont typeface="Symbol" charset="2"/>
              <a:buChar char=""/>
            </a:pPr>
            <a:r>
              <a:rPr lang="en-US" sz="1400" b="0" strike="noStrike" spc="-1" dirty="0">
                <a:solidFill>
                  <a:srgbClr val="153D6E"/>
                </a:solidFill>
                <a:latin typeface="Arial"/>
              </a:rPr>
              <a:t>This misuse can be avoided by disabling specific options or implementing firewall rules.</a:t>
            </a:r>
          </a:p>
          <a:p>
            <a:pPr marL="864000" lvl="1" indent="-324000">
              <a:spcBef>
                <a:spcPts val="1134"/>
              </a:spcBef>
              <a:buClr>
                <a:srgbClr val="000000"/>
              </a:buClr>
              <a:buSzPct val="75000"/>
              <a:buFont typeface="Symbol" charset="2"/>
              <a:buChar char=""/>
            </a:pPr>
            <a:r>
              <a:rPr lang="en-US" sz="1400" b="0" strike="noStrike" spc="-1" dirty="0">
                <a:solidFill>
                  <a:srgbClr val="153D6E"/>
                </a:solidFill>
                <a:latin typeface="Arial"/>
              </a:rPr>
              <a:t>Typical </a:t>
            </a:r>
            <a:r>
              <a:rPr lang="en-US" sz="1400" b="1" strike="noStrike" spc="-1" dirty="0">
                <a:solidFill>
                  <a:srgbClr val="94070A"/>
                </a:solidFill>
                <a:latin typeface="Arial"/>
              </a:rPr>
              <a:t>amplification</a:t>
            </a:r>
            <a:r>
              <a:rPr lang="en-US" sz="1400" b="0" strike="noStrike" spc="-1" dirty="0">
                <a:solidFill>
                  <a:srgbClr val="153D6E"/>
                </a:solidFill>
                <a:latin typeface="Arial"/>
              </a:rPr>
              <a:t> factors</a:t>
            </a:r>
          </a:p>
          <a:p>
            <a:pPr marL="1296000" lvl="2" indent="-288000">
              <a:spcBef>
                <a:spcPts val="850"/>
              </a:spcBef>
              <a:buClr>
                <a:srgbClr val="000000"/>
              </a:buClr>
              <a:buSzPct val="45000"/>
              <a:buFont typeface="Wingdings" charset="2"/>
              <a:buChar char=""/>
            </a:pPr>
            <a:r>
              <a:rPr lang="en-US" sz="1400" b="0" strike="noStrike" spc="-1" dirty="0">
                <a:solidFill>
                  <a:srgbClr val="153D6E"/>
                </a:solidFill>
                <a:latin typeface="Arial"/>
              </a:rPr>
              <a:t>DNS: 28 to 54</a:t>
            </a:r>
          </a:p>
          <a:p>
            <a:pPr marL="1296000" lvl="2" indent="-288000">
              <a:spcBef>
                <a:spcPts val="850"/>
              </a:spcBef>
              <a:buClr>
                <a:srgbClr val="000000"/>
              </a:buClr>
              <a:buSzPct val="45000"/>
              <a:buFont typeface="Wingdings" charset="2"/>
              <a:buChar char=""/>
            </a:pPr>
            <a:r>
              <a:rPr lang="en-US" sz="1400" b="0" strike="noStrike" spc="-1" dirty="0">
                <a:solidFill>
                  <a:srgbClr val="153D6E"/>
                </a:solidFill>
                <a:latin typeface="Arial"/>
              </a:rPr>
              <a:t>NTP: 556.9</a:t>
            </a:r>
          </a:p>
          <a:p>
            <a:pPr marL="1296000" lvl="2" indent="-288000">
              <a:spcBef>
                <a:spcPts val="850"/>
              </a:spcBef>
              <a:buClr>
                <a:srgbClr val="000000"/>
              </a:buClr>
              <a:buSzPct val="45000"/>
              <a:buFont typeface="Wingdings" charset="2"/>
              <a:buChar char=""/>
            </a:pPr>
            <a:r>
              <a:rPr lang="en-US" sz="1400" b="0" strike="noStrike" spc="-1" dirty="0">
                <a:solidFill>
                  <a:srgbClr val="153D6E"/>
                </a:solidFill>
                <a:latin typeface="Arial"/>
              </a:rPr>
              <a:t>Memcached: 10.000 to 51.000</a:t>
            </a:r>
          </a:p>
        </p:txBody>
      </p:sp>
      <p:sp>
        <p:nvSpPr>
          <p:cNvPr id="255" name="TextShape 2"/>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dirty="0">
                <a:solidFill>
                  <a:srgbClr val="FFFFFF"/>
                </a:solidFill>
                <a:latin typeface="Arial"/>
                <a:ea typeface="Verdana"/>
              </a:rPr>
              <a:t>Threat Landscape – [DR]</a:t>
            </a:r>
            <a:r>
              <a:rPr lang="en-US" b="1" strike="noStrike" spc="-1" dirty="0" err="1">
                <a:solidFill>
                  <a:srgbClr val="FFFFFF"/>
                </a:solidFill>
                <a:latin typeface="Arial"/>
                <a:ea typeface="Verdana"/>
              </a:rPr>
              <a:t>DoS</a:t>
            </a:r>
            <a:endParaRPr lang="en-US" b="0" strike="noStrike" spc="-1" dirty="0">
              <a:solidFill>
                <a:srgbClr val="000000"/>
              </a:solidFill>
              <a:latin typeface="Calibri"/>
            </a:endParaRPr>
          </a:p>
        </p:txBody>
      </p:sp>
      <p:sp>
        <p:nvSpPr>
          <p:cNvPr id="256" name="TextShape 3"/>
          <p:cNvSpPr txBox="1"/>
          <p:nvPr/>
        </p:nvSpPr>
        <p:spPr>
          <a:xfrm>
            <a:off x="6732000" y="4809600"/>
            <a:ext cx="2057040" cy="274320"/>
          </a:xfrm>
          <a:prstGeom prst="rect">
            <a:avLst/>
          </a:prstGeom>
          <a:noFill/>
          <a:ln>
            <a:noFill/>
          </a:ln>
        </p:spPr>
        <p:txBody>
          <a:bodyPr anchor="ctr"/>
          <a:lstStyle/>
          <a:p>
            <a:pPr algn="r">
              <a:lnSpc>
                <a:spcPct val="100000"/>
              </a:lnSpc>
            </a:pPr>
            <a:fld id="{44A0C4FA-9090-4635-9602-822B594B8456}" type="slidenum">
              <a:rPr lang="en-US" sz="1000" b="0" strike="noStrike" spc="-1">
                <a:solidFill>
                  <a:srgbClr val="B2B2B2"/>
                </a:solidFill>
                <a:latin typeface="Calibri"/>
              </a:rPr>
              <a:t>16</a:t>
            </a:fld>
            <a:endParaRPr lang="en-US" sz="1000" b="0" strike="noStrike" spc="-1">
              <a:latin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extShape 1"/>
          <p:cNvSpPr txBox="1"/>
          <p:nvPr/>
        </p:nvSpPr>
        <p:spPr>
          <a:xfrm>
            <a:off x="350280" y="1149840"/>
            <a:ext cx="403884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The </a:t>
            </a:r>
            <a:r>
              <a:rPr lang="en-US" sz="1500" b="0" strike="noStrike" spc="-1" dirty="0" err="1">
                <a:solidFill>
                  <a:srgbClr val="153D6E"/>
                </a:solidFill>
                <a:latin typeface="Arial"/>
              </a:rPr>
              <a:t>Mirai</a:t>
            </a:r>
            <a:r>
              <a:rPr lang="en-US" sz="1500" b="0" strike="noStrike" spc="-1" dirty="0">
                <a:solidFill>
                  <a:srgbClr val="153D6E"/>
                </a:solidFill>
                <a:latin typeface="Arial"/>
              </a:rPr>
              <a:t> botnet targeted OVH and security blogger Brian Krebs, at 901/623 Gbps respectively.  Akamai drops protecting Krebs - it's too expensive</a:t>
            </a:r>
          </a:p>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What's interesting: </a:t>
            </a:r>
            <a:r>
              <a:rPr lang="en-US" sz="1500" b="0" strike="noStrike" spc="-1" dirty="0" err="1">
                <a:solidFill>
                  <a:srgbClr val="153D6E"/>
                </a:solidFill>
                <a:latin typeface="Arial"/>
              </a:rPr>
              <a:t>Mirai</a:t>
            </a:r>
            <a:r>
              <a:rPr lang="en-US" sz="1500" b="0" strike="noStrike" spc="-1" dirty="0">
                <a:solidFill>
                  <a:srgbClr val="153D6E"/>
                </a:solidFill>
                <a:latin typeface="Arial"/>
              </a:rPr>
              <a:t> exploited IoT devices – insecure webcams, DVRs, and cable modems</a:t>
            </a:r>
          </a:p>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1.2 </a:t>
            </a:r>
            <a:r>
              <a:rPr lang="en-US" sz="1500" b="0" strike="noStrike" spc="-1" dirty="0" err="1">
                <a:solidFill>
                  <a:srgbClr val="153D6E"/>
                </a:solidFill>
                <a:latin typeface="Arial"/>
              </a:rPr>
              <a:t>Tbps</a:t>
            </a:r>
            <a:r>
              <a:rPr lang="en-US" sz="1500" b="0" strike="noStrike" spc="-1" dirty="0">
                <a:solidFill>
                  <a:srgbClr val="153D6E"/>
                </a:solidFill>
                <a:latin typeface="Arial"/>
              </a:rPr>
              <a:t> attack against DYN (DNS company) bogged down the internet – affected Amazon, Netflix, </a:t>
            </a:r>
            <a:r>
              <a:rPr lang="en-US" sz="1500" b="0" strike="noStrike" spc="-1" dirty="0" err="1">
                <a:solidFill>
                  <a:srgbClr val="153D6E"/>
                </a:solidFill>
                <a:latin typeface="Arial"/>
              </a:rPr>
              <a:t>Paypal</a:t>
            </a:r>
            <a:r>
              <a:rPr lang="en-US" sz="1500" b="0" strike="noStrike" spc="-1" dirty="0">
                <a:solidFill>
                  <a:srgbClr val="153D6E"/>
                </a:solidFill>
                <a:latin typeface="Arial"/>
              </a:rPr>
              <a:t>, Reddit. DDoS now clearly puts the Internet itself at risk</a:t>
            </a:r>
          </a:p>
        </p:txBody>
      </p:sp>
      <p:sp>
        <p:nvSpPr>
          <p:cNvPr id="258" name="TextShape 2"/>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a:solidFill>
                  <a:srgbClr val="FFFFFF"/>
                </a:solidFill>
                <a:latin typeface="Arial"/>
                <a:ea typeface="Verdana"/>
              </a:rPr>
              <a:t>Threat Landscape – [D]DoS Keeps Getting Bigger</a:t>
            </a:r>
            <a:endParaRPr lang="en-US" b="0" strike="noStrike" spc="-1">
              <a:solidFill>
                <a:srgbClr val="000000"/>
              </a:solidFill>
              <a:latin typeface="Calibri"/>
            </a:endParaRPr>
          </a:p>
        </p:txBody>
      </p:sp>
      <p:sp>
        <p:nvSpPr>
          <p:cNvPr id="259" name="TextShape 3"/>
          <p:cNvSpPr txBox="1"/>
          <p:nvPr/>
        </p:nvSpPr>
        <p:spPr>
          <a:xfrm>
            <a:off x="6732000" y="4809600"/>
            <a:ext cx="2057040" cy="274320"/>
          </a:xfrm>
          <a:prstGeom prst="rect">
            <a:avLst/>
          </a:prstGeom>
          <a:noFill/>
          <a:ln>
            <a:noFill/>
          </a:ln>
        </p:spPr>
        <p:txBody>
          <a:bodyPr anchor="ctr"/>
          <a:lstStyle/>
          <a:p>
            <a:pPr algn="r">
              <a:lnSpc>
                <a:spcPct val="100000"/>
              </a:lnSpc>
            </a:pPr>
            <a:fld id="{7BD54460-10E4-4CA1-B2C0-4DBEE02234D2}" type="slidenum">
              <a:rPr lang="en-US" sz="1000" b="0" strike="noStrike" spc="-1">
                <a:solidFill>
                  <a:srgbClr val="B2B2B2"/>
                </a:solidFill>
                <a:latin typeface="Calibri"/>
              </a:rPr>
              <a:t>17</a:t>
            </a:fld>
            <a:endParaRPr lang="en-US" sz="1000" b="0" strike="noStrike" spc="-1">
              <a:latin typeface="Times New Roman"/>
            </a:endParaRPr>
          </a:p>
        </p:txBody>
      </p:sp>
      <p:pic>
        <p:nvPicPr>
          <p:cNvPr id="260" name="Picture 259"/>
          <p:cNvPicPr/>
          <p:nvPr/>
        </p:nvPicPr>
        <p:blipFill>
          <a:blip r:embed="rId3"/>
          <a:stretch/>
        </p:blipFill>
        <p:spPr>
          <a:xfrm>
            <a:off x="4572000" y="1280160"/>
            <a:ext cx="4480560" cy="3047760"/>
          </a:xfrm>
          <a:prstGeom prst="rect">
            <a:avLst/>
          </a:prstGeom>
          <a:ln>
            <a:noFill/>
          </a:ln>
        </p:spPr>
      </p:pic>
      <p:sp>
        <p:nvSpPr>
          <p:cNvPr id="2" name="TextBox 1">
            <a:extLst>
              <a:ext uri="{FF2B5EF4-FFF2-40B4-BE49-F238E27FC236}">
                <a16:creationId xmlns:a16="http://schemas.microsoft.com/office/drawing/2014/main" id="{1D058A83-CCE0-AF4D-8959-46D035656971}"/>
              </a:ext>
            </a:extLst>
          </p:cNvPr>
          <p:cNvSpPr txBox="1"/>
          <p:nvPr/>
        </p:nvSpPr>
        <p:spPr>
          <a:xfrm>
            <a:off x="561474" y="4809600"/>
            <a:ext cx="6551281" cy="461665"/>
          </a:xfrm>
          <a:prstGeom prst="rect">
            <a:avLst/>
          </a:prstGeom>
          <a:noFill/>
        </p:spPr>
        <p:txBody>
          <a:bodyPr wrap="none" rtlCol="0">
            <a:spAutoFit/>
          </a:bodyPr>
          <a:lstStyle/>
          <a:p>
            <a:r>
              <a:rPr lang="en-US" sz="1200" spc="-1" dirty="0">
                <a:solidFill>
                  <a:srgbClr val="0E2D51"/>
                </a:solidFill>
              </a:rPr>
              <a:t>Images from: https://</a:t>
            </a:r>
            <a:r>
              <a:rPr lang="en-US" sz="1200" spc="-1" dirty="0" err="1">
                <a:solidFill>
                  <a:srgbClr val="0E2D51"/>
                </a:solidFill>
              </a:rPr>
              <a:t>krebsonsecurity.com</a:t>
            </a:r>
            <a:r>
              <a:rPr lang="en-US" sz="1200" spc="-1" dirty="0">
                <a:solidFill>
                  <a:srgbClr val="0E2D51"/>
                </a:solidFill>
              </a:rPr>
              <a:t>/2017/01/who-is-anna-senpai-the-</a:t>
            </a:r>
            <a:r>
              <a:rPr lang="en-US" sz="1200" spc="-1" dirty="0" err="1">
                <a:solidFill>
                  <a:srgbClr val="0E2D51"/>
                </a:solidFill>
              </a:rPr>
              <a:t>mirai</a:t>
            </a:r>
            <a:r>
              <a:rPr lang="en-US" sz="1200" spc="-1" dirty="0">
                <a:solidFill>
                  <a:srgbClr val="0E2D51"/>
                </a:solidFill>
              </a:rPr>
              <a:t>-worm-author</a:t>
            </a:r>
            <a:r>
              <a:rPr lang="en-US" sz="1200" spc="-1" dirty="0"/>
              <a:t>/</a:t>
            </a:r>
          </a:p>
          <a:p>
            <a:endParaRPr lang="en-US" sz="1200" dirty="0">
              <a:solidFill>
                <a:srgbClr val="0E2D5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extShape 1"/>
          <p:cNvSpPr txBox="1"/>
          <p:nvPr/>
        </p:nvSpPr>
        <p:spPr>
          <a:xfrm>
            <a:off x="350279" y="1149840"/>
            <a:ext cx="7943115"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dirty="0">
                <a:solidFill>
                  <a:srgbClr val="153D6E"/>
                </a:solidFill>
                <a:latin typeface="Arial"/>
              </a:rPr>
              <a:t>The world was then shocked by a 1.35 </a:t>
            </a:r>
            <a:r>
              <a:rPr lang="en-US" sz="2000" b="0" strike="noStrike" spc="-1" dirty="0" err="1">
                <a:solidFill>
                  <a:srgbClr val="153D6E"/>
                </a:solidFill>
                <a:latin typeface="Arial"/>
              </a:rPr>
              <a:t>Tbps</a:t>
            </a:r>
            <a:r>
              <a:rPr lang="en-US" sz="2000" b="0" strike="noStrike" spc="-1" dirty="0">
                <a:solidFill>
                  <a:srgbClr val="153D6E"/>
                </a:solidFill>
                <a:latin typeface="Arial"/>
              </a:rPr>
              <a:t> attack against </a:t>
            </a:r>
            <a:r>
              <a:rPr lang="en-US" sz="2000" b="0" strike="noStrike" spc="-1" dirty="0" err="1">
                <a:solidFill>
                  <a:srgbClr val="153D6E"/>
                </a:solidFill>
                <a:latin typeface="Arial"/>
              </a:rPr>
              <a:t>Github</a:t>
            </a:r>
            <a:r>
              <a:rPr lang="en-US" sz="2000" b="0" strike="noStrike" spc="-1" dirty="0">
                <a:solidFill>
                  <a:srgbClr val="153D6E"/>
                </a:solidFill>
                <a:latin typeface="Arial"/>
              </a:rPr>
              <a:t>, which used Memcached as a reflector (50,000x amplification).</a:t>
            </a:r>
          </a:p>
          <a:p>
            <a:pPr marL="432000" indent="-324000">
              <a:spcBef>
                <a:spcPts val="1417"/>
              </a:spcBef>
              <a:buClr>
                <a:srgbClr val="000000"/>
              </a:buClr>
              <a:buSzPct val="45000"/>
              <a:buFont typeface="Wingdings" charset="2"/>
              <a:buChar char=""/>
            </a:pPr>
            <a:r>
              <a:rPr lang="en-US" sz="2000" b="0" strike="noStrike" spc="-1" dirty="0">
                <a:solidFill>
                  <a:srgbClr val="153D6E"/>
                </a:solidFill>
                <a:latin typeface="Arial"/>
              </a:rPr>
              <a:t>The largest attack (as of Mar 2018) is now 1.7 </a:t>
            </a:r>
            <a:r>
              <a:rPr lang="en-US" sz="2000" b="0" strike="noStrike" spc="-1" dirty="0" err="1">
                <a:solidFill>
                  <a:srgbClr val="153D6E"/>
                </a:solidFill>
                <a:latin typeface="Arial"/>
              </a:rPr>
              <a:t>Tbps</a:t>
            </a:r>
            <a:r>
              <a:rPr lang="en-US" sz="2000" b="0" strike="noStrike" spc="-1" dirty="0">
                <a:solidFill>
                  <a:srgbClr val="153D6E"/>
                </a:solidFill>
                <a:latin typeface="Arial"/>
              </a:rPr>
              <a:t>.  This was also using Memcached.</a:t>
            </a:r>
          </a:p>
          <a:p>
            <a:pPr marL="432000" indent="-324000">
              <a:spcBef>
                <a:spcPts val="1417"/>
              </a:spcBef>
              <a:buClr>
                <a:srgbClr val="000000"/>
              </a:buClr>
              <a:buSzPct val="45000"/>
              <a:buFont typeface="Wingdings" charset="2"/>
              <a:buChar char=""/>
            </a:pPr>
            <a:r>
              <a:rPr lang="en-US" sz="2000" b="0" strike="noStrike" spc="-1" dirty="0">
                <a:solidFill>
                  <a:srgbClr val="153D6E"/>
                </a:solidFill>
                <a:latin typeface="Arial"/>
              </a:rPr>
              <a:t>Attacks are also multi-vector -  combining multiple attack techniques into a single DDoS.</a:t>
            </a:r>
          </a:p>
        </p:txBody>
      </p:sp>
      <p:sp>
        <p:nvSpPr>
          <p:cNvPr id="262" name="TextShape 2"/>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a:solidFill>
                  <a:srgbClr val="FFFFFF"/>
                </a:solidFill>
                <a:latin typeface="Arial"/>
                <a:ea typeface="Verdana"/>
              </a:rPr>
              <a:t>Threat Landscape – [D]DoS Keeps Getting Bigger</a:t>
            </a:r>
            <a:endParaRPr lang="en-US" b="0" strike="noStrike" spc="-1">
              <a:solidFill>
                <a:srgbClr val="000000"/>
              </a:solidFill>
              <a:latin typeface="Calibri"/>
            </a:endParaRPr>
          </a:p>
        </p:txBody>
      </p:sp>
      <p:sp>
        <p:nvSpPr>
          <p:cNvPr id="263" name="TextShape 3"/>
          <p:cNvSpPr txBox="1"/>
          <p:nvPr/>
        </p:nvSpPr>
        <p:spPr>
          <a:xfrm>
            <a:off x="6732000" y="4809600"/>
            <a:ext cx="2057040" cy="274320"/>
          </a:xfrm>
          <a:prstGeom prst="rect">
            <a:avLst/>
          </a:prstGeom>
          <a:noFill/>
          <a:ln>
            <a:noFill/>
          </a:ln>
        </p:spPr>
        <p:txBody>
          <a:bodyPr anchor="ctr"/>
          <a:lstStyle/>
          <a:p>
            <a:pPr algn="r">
              <a:lnSpc>
                <a:spcPct val="100000"/>
              </a:lnSpc>
            </a:pPr>
            <a:fld id="{6135D5C1-0F85-4A3D-915B-05B20D38C8BC}" type="slidenum">
              <a:rPr lang="en-US" sz="1000" b="0" strike="noStrike" spc="-1">
                <a:solidFill>
                  <a:srgbClr val="B2B2B2"/>
                </a:solidFill>
                <a:latin typeface="Calibri"/>
              </a:rPr>
              <a:t>18</a:t>
            </a:fld>
            <a:endParaRPr lang="en-US" sz="1000" b="0" strike="noStrike" spc="-1">
              <a:latin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extShape 1"/>
          <p:cNvSpPr txBox="1"/>
          <p:nvPr/>
        </p:nvSpPr>
        <p:spPr>
          <a:xfrm>
            <a:off x="350280" y="1149840"/>
            <a:ext cx="8438760" cy="3489480"/>
          </a:xfrm>
          <a:prstGeom prst="rect">
            <a:avLst/>
          </a:prstGeom>
          <a:noFill/>
          <a:ln>
            <a:noFill/>
          </a:ln>
        </p:spPr>
        <p:txBody>
          <a:bodyPr lIns="0" tIns="0" rIns="0" bIns="0">
            <a:normAutofit lnSpcReduction="10000"/>
          </a:bodyPr>
          <a:lstStyle/>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Botnet: foundation of many threats – but why?</a:t>
            </a:r>
          </a:p>
          <a:p>
            <a:pPr marL="864000" lvl="1" indent="-324000">
              <a:spcBef>
                <a:spcPts val="1134"/>
              </a:spcBef>
              <a:buClr>
                <a:srgbClr val="000000"/>
              </a:buClr>
              <a:buSzPct val="75000"/>
              <a:buFont typeface="Symbol" charset="2"/>
              <a:buChar char=""/>
            </a:pPr>
            <a:r>
              <a:rPr lang="en-US" sz="1200" b="1" strike="noStrike" spc="-1" dirty="0">
                <a:solidFill>
                  <a:srgbClr val="94070A"/>
                </a:solidFill>
                <a:latin typeface="Arial"/>
              </a:rPr>
              <a:t>                                                                                          …because a lot of money can be made</a:t>
            </a:r>
            <a:endParaRPr lang="en-US" sz="1200" b="0" strike="noStrike" spc="-1" dirty="0">
              <a:solidFill>
                <a:srgbClr val="153D6E"/>
              </a:solidFill>
              <a:latin typeface="Arial"/>
            </a:endParaRPr>
          </a:p>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Click Fraud</a:t>
            </a:r>
          </a:p>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Spam / Phishing</a:t>
            </a:r>
          </a:p>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Malware Distribution</a:t>
            </a:r>
          </a:p>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ID-Theft </a:t>
            </a:r>
            <a:br>
              <a:rPr dirty="0"/>
            </a:br>
            <a:r>
              <a:rPr lang="en-US" sz="1500" b="0" strike="noStrike" spc="-1" dirty="0">
                <a:solidFill>
                  <a:srgbClr val="153D6E"/>
                </a:solidFill>
                <a:latin typeface="Arial"/>
              </a:rPr>
              <a:t>(B-day, credentials, CC)</a:t>
            </a:r>
          </a:p>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 APT </a:t>
            </a:r>
            <a:r>
              <a:rPr lang="en-US" sz="1500" b="0" strike="noStrike" spc="-1" dirty="0" err="1">
                <a:solidFill>
                  <a:srgbClr val="153D6E"/>
                </a:solidFill>
                <a:latin typeface="Arial"/>
              </a:rPr>
              <a:t>jumphost</a:t>
            </a:r>
            <a:endParaRPr lang="en-US" sz="1500" b="0" strike="noStrike" spc="-1" dirty="0">
              <a:solidFill>
                <a:srgbClr val="153D6E"/>
              </a:solidFill>
              <a:latin typeface="Arial"/>
            </a:endParaRPr>
          </a:p>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Proxies</a:t>
            </a:r>
          </a:p>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DDoS</a:t>
            </a:r>
          </a:p>
        </p:txBody>
      </p:sp>
      <p:sp>
        <p:nvSpPr>
          <p:cNvPr id="266" name="TextShape 2"/>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dirty="0">
                <a:solidFill>
                  <a:srgbClr val="FFFFFF"/>
                </a:solidFill>
                <a:latin typeface="Arial"/>
                <a:ea typeface="Verdana"/>
              </a:rPr>
              <a:t>Threat Landscape – Botnet</a:t>
            </a:r>
            <a:endParaRPr lang="en-US" b="0" strike="noStrike" spc="-1" dirty="0">
              <a:solidFill>
                <a:srgbClr val="000000"/>
              </a:solidFill>
              <a:latin typeface="Calibri"/>
            </a:endParaRPr>
          </a:p>
        </p:txBody>
      </p:sp>
      <p:sp>
        <p:nvSpPr>
          <p:cNvPr id="267" name="TextShape 3"/>
          <p:cNvSpPr txBox="1"/>
          <p:nvPr/>
        </p:nvSpPr>
        <p:spPr>
          <a:xfrm>
            <a:off x="6732000" y="4809600"/>
            <a:ext cx="2057040" cy="274320"/>
          </a:xfrm>
          <a:prstGeom prst="rect">
            <a:avLst/>
          </a:prstGeom>
          <a:noFill/>
          <a:ln>
            <a:noFill/>
          </a:ln>
        </p:spPr>
        <p:txBody>
          <a:bodyPr anchor="ctr"/>
          <a:lstStyle/>
          <a:p>
            <a:pPr algn="r">
              <a:lnSpc>
                <a:spcPct val="100000"/>
              </a:lnSpc>
            </a:pPr>
            <a:fld id="{A4D6FC17-048F-4E4D-9C47-C8AC3CB7AA44}" type="slidenum">
              <a:rPr lang="en-US" sz="1000" b="0" strike="noStrike" spc="-1">
                <a:solidFill>
                  <a:srgbClr val="B2B2B2"/>
                </a:solidFill>
                <a:latin typeface="Calibri"/>
              </a:rPr>
              <a:t>19</a:t>
            </a:fld>
            <a:endParaRPr lang="en-US" sz="1000" b="0" strike="noStrike" spc="-1">
              <a:latin typeface="Times New Roman"/>
            </a:endParaRPr>
          </a:p>
        </p:txBody>
      </p:sp>
      <p:pic>
        <p:nvPicPr>
          <p:cNvPr id="3" name="Graphic 2" descr="Coins">
            <a:extLst>
              <a:ext uri="{FF2B5EF4-FFF2-40B4-BE49-F238E27FC236}">
                <a16:creationId xmlns:a16="http://schemas.microsoft.com/office/drawing/2014/main" id="{8D0D853D-D70F-D24F-953A-59144B8958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64560" y="1951701"/>
            <a:ext cx="2687619" cy="268761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8" name="TextShape 1"/>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dirty="0">
                <a:solidFill>
                  <a:srgbClr val="FFFFFF"/>
                </a:solidFill>
                <a:latin typeface="Arial"/>
                <a:ea typeface="Verdana"/>
              </a:rPr>
              <a:t>Intro</a:t>
            </a:r>
            <a:endParaRPr lang="en-US" b="0" strike="noStrike" spc="-1" dirty="0">
              <a:solidFill>
                <a:srgbClr val="000000"/>
              </a:solidFill>
              <a:latin typeface="Calibri"/>
            </a:endParaRPr>
          </a:p>
        </p:txBody>
      </p:sp>
      <p:sp>
        <p:nvSpPr>
          <p:cNvPr id="199" name="TextShape 2"/>
          <p:cNvSpPr txBox="1"/>
          <p:nvPr/>
        </p:nvSpPr>
        <p:spPr>
          <a:xfrm>
            <a:off x="6732000" y="4809600"/>
            <a:ext cx="2057040" cy="274320"/>
          </a:xfrm>
          <a:prstGeom prst="rect">
            <a:avLst/>
          </a:prstGeom>
          <a:noFill/>
          <a:ln>
            <a:noFill/>
          </a:ln>
        </p:spPr>
        <p:txBody>
          <a:bodyPr anchor="ctr"/>
          <a:lstStyle/>
          <a:p>
            <a:pPr algn="r">
              <a:lnSpc>
                <a:spcPct val="100000"/>
              </a:lnSpc>
            </a:pPr>
            <a:fld id="{3088785F-FE34-465F-B2BD-227B46F93806}" type="slidenum">
              <a:rPr lang="en-US" sz="1000" b="0" strike="noStrike" spc="-1">
                <a:solidFill>
                  <a:srgbClr val="B2B2B2"/>
                </a:solidFill>
                <a:latin typeface="Calibri"/>
              </a:rPr>
              <a:t>2</a:t>
            </a:fld>
            <a:endParaRPr lang="en-US" sz="1000" b="0" strike="noStrike" spc="-1">
              <a:latin typeface="Times New Roman"/>
            </a:endParaRPr>
          </a:p>
        </p:txBody>
      </p:sp>
      <p:pic>
        <p:nvPicPr>
          <p:cNvPr id="6" name="Picture 5">
            <a:extLst>
              <a:ext uri="{FF2B5EF4-FFF2-40B4-BE49-F238E27FC236}">
                <a16:creationId xmlns:a16="http://schemas.microsoft.com/office/drawing/2014/main" id="{552CFB34-C653-4CF4-862E-184B08937E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40" y="1409389"/>
            <a:ext cx="4510768" cy="2934318"/>
          </a:xfrm>
          <a:prstGeom prst="rect">
            <a:avLst/>
          </a:prstGeom>
        </p:spPr>
      </p:pic>
      <p:sp>
        <p:nvSpPr>
          <p:cNvPr id="2" name="TextBox 1">
            <a:extLst>
              <a:ext uri="{FF2B5EF4-FFF2-40B4-BE49-F238E27FC236}">
                <a16:creationId xmlns:a16="http://schemas.microsoft.com/office/drawing/2014/main" id="{7E4EB4F5-5037-C949-9715-731DFBB629E3}"/>
              </a:ext>
            </a:extLst>
          </p:cNvPr>
          <p:cNvSpPr txBox="1"/>
          <p:nvPr/>
        </p:nvSpPr>
        <p:spPr>
          <a:xfrm>
            <a:off x="5189248" y="1409389"/>
            <a:ext cx="3313024" cy="2862322"/>
          </a:xfrm>
          <a:prstGeom prst="rect">
            <a:avLst/>
          </a:prstGeom>
          <a:noFill/>
        </p:spPr>
        <p:txBody>
          <a:bodyPr wrap="square" rtlCol="0">
            <a:spAutoFit/>
          </a:bodyPr>
          <a:lstStyle/>
          <a:p>
            <a:r>
              <a:rPr lang="en-US" i="1" dirty="0">
                <a:solidFill>
                  <a:srgbClr val="002060"/>
                </a:solidFill>
              </a:rPr>
              <a:t>Video available at: </a:t>
            </a:r>
            <a:r>
              <a:rPr lang="en-US" i="1" dirty="0">
                <a:solidFill>
                  <a:srgbClr val="002060"/>
                </a:solidFill>
                <a:hlinkClick r:id="rId4">
                  <a:extLst>
                    <a:ext uri="{A12FA001-AC4F-418D-AE19-62706E023703}">
                      <ahyp:hlinkClr xmlns:ahyp="http://schemas.microsoft.com/office/drawing/2018/hyperlinkcolor" val="tx"/>
                    </a:ext>
                  </a:extLst>
                </a:hlinkClick>
              </a:rPr>
              <a:t>https://www.youtube.com/watch?v=opRMrEfAIiI</a:t>
            </a:r>
            <a:r>
              <a:rPr lang="en-US" i="1" dirty="0">
                <a:solidFill>
                  <a:srgbClr val="002060"/>
                </a:solidFill>
              </a:rPr>
              <a:t>.  Please check that this is still publicly available before using and embed here.</a:t>
            </a:r>
          </a:p>
          <a:p>
            <a:endParaRPr lang="en-US" i="1" dirty="0">
              <a:solidFill>
                <a:srgbClr val="002060"/>
              </a:solidFill>
            </a:endParaRPr>
          </a:p>
          <a:p>
            <a:r>
              <a:rPr lang="en-US" i="1" dirty="0">
                <a:solidFill>
                  <a:srgbClr val="002060"/>
                </a:solidFill>
              </a:rPr>
              <a:t>To unhide slide, click ”slide show” in top navigation bar.  Delete this note.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TextShape 1"/>
          <p:cNvSpPr txBox="1"/>
          <p:nvPr/>
        </p:nvSpPr>
        <p:spPr>
          <a:xfrm>
            <a:off x="341640" y="132012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600" b="1" strike="noStrike" spc="-1" dirty="0">
                <a:solidFill>
                  <a:srgbClr val="94070A"/>
                </a:solidFill>
                <a:latin typeface="Arial"/>
              </a:rPr>
              <a:t>To fight crime we need to think like a criminal…</a:t>
            </a:r>
            <a:endParaRPr lang="en-US" sz="1600" b="0" strike="noStrike" spc="-1" dirty="0">
              <a:solidFill>
                <a:srgbClr val="153D6E"/>
              </a:solidFill>
              <a:latin typeface="Arial"/>
            </a:endParaRPr>
          </a:p>
          <a:p>
            <a:pPr marL="432000" indent="-324000">
              <a:spcBef>
                <a:spcPts val="1417"/>
              </a:spcBef>
              <a:buClr>
                <a:srgbClr val="000000"/>
              </a:buClr>
              <a:buSzPct val="45000"/>
              <a:buFont typeface="Wingdings" charset="2"/>
              <a:buChar char=""/>
            </a:pPr>
            <a:endParaRPr lang="en-US" sz="1600" b="0" strike="noStrike" spc="-1" dirty="0">
              <a:solidFill>
                <a:srgbClr val="153D6E"/>
              </a:solidFill>
              <a:latin typeface="Arial"/>
            </a:endParaRPr>
          </a:p>
          <a:p>
            <a:pPr marL="432000" indent="-324000">
              <a:spcBef>
                <a:spcPts val="1417"/>
              </a:spcBef>
              <a:buClr>
                <a:srgbClr val="000000"/>
              </a:buClr>
              <a:buSzPct val="45000"/>
              <a:buFont typeface="Wingdings" charset="2"/>
              <a:buChar char=""/>
            </a:pPr>
            <a:r>
              <a:rPr lang="en-US" sz="1600" b="1" strike="noStrike" spc="-1" dirty="0">
                <a:solidFill>
                  <a:srgbClr val="153D6E"/>
                </a:solidFill>
                <a:latin typeface="Arial"/>
              </a:rPr>
              <a:t>C</a:t>
            </a:r>
            <a:r>
              <a:rPr lang="en-US" sz="1600" b="0" strike="noStrike" spc="-1" dirty="0">
                <a:solidFill>
                  <a:srgbClr val="153D6E"/>
                </a:solidFill>
                <a:latin typeface="Arial"/>
              </a:rPr>
              <a:t>rime </a:t>
            </a:r>
            <a:r>
              <a:rPr lang="en-US" sz="1600" b="1" strike="noStrike" spc="-1" dirty="0">
                <a:solidFill>
                  <a:srgbClr val="153D6E"/>
                </a:solidFill>
                <a:latin typeface="Arial"/>
              </a:rPr>
              <a:t>a</a:t>
            </a:r>
            <a:r>
              <a:rPr lang="en-US" sz="1600" b="0" strike="noStrike" spc="-1" dirty="0">
                <a:solidFill>
                  <a:srgbClr val="153D6E"/>
                </a:solidFill>
                <a:latin typeface="Arial"/>
              </a:rPr>
              <a:t>s </a:t>
            </a:r>
            <a:r>
              <a:rPr lang="en-US" sz="1600" b="1" strike="noStrike" spc="-1" dirty="0">
                <a:solidFill>
                  <a:srgbClr val="153D6E"/>
                </a:solidFill>
                <a:latin typeface="Arial"/>
              </a:rPr>
              <a:t>a</a:t>
            </a:r>
            <a:r>
              <a:rPr lang="en-US" sz="1600" b="0" strike="noStrike" spc="-1" dirty="0">
                <a:solidFill>
                  <a:srgbClr val="153D6E"/>
                </a:solidFill>
                <a:latin typeface="Arial"/>
              </a:rPr>
              <a:t> </a:t>
            </a:r>
            <a:r>
              <a:rPr lang="en-US" sz="1600" b="1" strike="noStrike" spc="-1" dirty="0">
                <a:solidFill>
                  <a:srgbClr val="153D6E"/>
                </a:solidFill>
                <a:latin typeface="Arial"/>
              </a:rPr>
              <a:t>S</a:t>
            </a:r>
            <a:r>
              <a:rPr lang="en-US" sz="1600" b="0" strike="noStrike" spc="-1" dirty="0">
                <a:solidFill>
                  <a:srgbClr val="153D6E"/>
                </a:solidFill>
                <a:latin typeface="Arial"/>
              </a:rPr>
              <a:t>ervice</a:t>
            </a:r>
          </a:p>
          <a:p>
            <a:pPr marL="432000" indent="-324000">
              <a:spcBef>
                <a:spcPts val="1417"/>
              </a:spcBef>
              <a:buClr>
                <a:srgbClr val="000000"/>
              </a:buClr>
              <a:buSzPct val="45000"/>
              <a:buFont typeface="Wingdings" charset="2"/>
              <a:buChar char=""/>
            </a:pPr>
            <a:endParaRPr lang="en-US" sz="1600" b="0" strike="noStrike" spc="-1" dirty="0">
              <a:solidFill>
                <a:srgbClr val="153D6E"/>
              </a:solidFill>
              <a:latin typeface="Arial"/>
            </a:endParaRPr>
          </a:p>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A Business Model:</a:t>
            </a:r>
            <a:br>
              <a:rPr sz="1600" dirty="0"/>
            </a:br>
            <a:r>
              <a:rPr lang="en-US" sz="1600" b="0" strike="noStrike" spc="-1" dirty="0">
                <a:solidFill>
                  <a:srgbClr val="153D6E"/>
                </a:solidFill>
                <a:latin typeface="Arial"/>
              </a:rPr>
              <a:t>World’s Largest Spammer</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advertisements and scams</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malware</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links to drive-by sites / phishing sites</a:t>
            </a:r>
          </a:p>
        </p:txBody>
      </p:sp>
      <p:sp>
        <p:nvSpPr>
          <p:cNvPr id="272" name="TextShape 2"/>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a:solidFill>
                  <a:srgbClr val="FFFFFF"/>
                </a:solidFill>
                <a:latin typeface="Arial"/>
                <a:ea typeface="Verdana"/>
              </a:rPr>
              <a:t>Threat Landscape – CaaS</a:t>
            </a:r>
            <a:endParaRPr lang="en-US" b="0" strike="noStrike" spc="-1">
              <a:solidFill>
                <a:srgbClr val="000000"/>
              </a:solidFill>
              <a:latin typeface="Calibri"/>
            </a:endParaRPr>
          </a:p>
        </p:txBody>
      </p:sp>
      <p:sp>
        <p:nvSpPr>
          <p:cNvPr id="273" name="TextShape 3"/>
          <p:cNvSpPr txBox="1"/>
          <p:nvPr/>
        </p:nvSpPr>
        <p:spPr>
          <a:xfrm>
            <a:off x="6732000" y="4809600"/>
            <a:ext cx="2057040" cy="274320"/>
          </a:xfrm>
          <a:prstGeom prst="rect">
            <a:avLst/>
          </a:prstGeom>
          <a:noFill/>
          <a:ln>
            <a:noFill/>
          </a:ln>
        </p:spPr>
        <p:txBody>
          <a:bodyPr anchor="ctr"/>
          <a:lstStyle/>
          <a:p>
            <a:pPr algn="r">
              <a:lnSpc>
                <a:spcPct val="100000"/>
              </a:lnSpc>
            </a:pPr>
            <a:fld id="{D2414936-8926-471A-998C-FD412128A660}" type="slidenum">
              <a:rPr lang="en-US" sz="1000" b="0" strike="noStrike" spc="-1">
                <a:solidFill>
                  <a:srgbClr val="B2B2B2"/>
                </a:solidFill>
                <a:latin typeface="Calibri"/>
              </a:rPr>
              <a:t>20</a:t>
            </a:fld>
            <a:endParaRPr lang="en-US" sz="1000" b="0" strike="noStrike" spc="-1">
              <a:latin typeface="Times New Roman"/>
            </a:endParaRPr>
          </a:p>
        </p:txBody>
      </p:sp>
      <p:pic>
        <p:nvPicPr>
          <p:cNvPr id="8" name="Graphic 7" descr="Coins">
            <a:extLst>
              <a:ext uri="{FF2B5EF4-FFF2-40B4-BE49-F238E27FC236}">
                <a16:creationId xmlns:a16="http://schemas.microsoft.com/office/drawing/2014/main" id="{AE4D9896-B550-CE4A-9538-7827585DF9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950" y="1951701"/>
            <a:ext cx="2687619" cy="268761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extShape 1"/>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dirty="0">
                <a:solidFill>
                  <a:srgbClr val="FFFFFF"/>
                </a:solidFill>
                <a:latin typeface="Arial"/>
                <a:ea typeface="Verdana"/>
              </a:rPr>
              <a:t>Threat Landscape – Exploit Kit</a:t>
            </a:r>
            <a:endParaRPr lang="en-US" b="0" strike="noStrike" spc="-1" dirty="0">
              <a:solidFill>
                <a:srgbClr val="000000"/>
              </a:solidFill>
              <a:latin typeface="Calibri"/>
            </a:endParaRPr>
          </a:p>
        </p:txBody>
      </p:sp>
      <p:sp>
        <p:nvSpPr>
          <p:cNvPr id="278" name="TextShape 2"/>
          <p:cNvSpPr txBox="1"/>
          <p:nvPr/>
        </p:nvSpPr>
        <p:spPr>
          <a:xfrm>
            <a:off x="6732000" y="4809600"/>
            <a:ext cx="2057040" cy="274320"/>
          </a:xfrm>
          <a:prstGeom prst="rect">
            <a:avLst/>
          </a:prstGeom>
          <a:noFill/>
          <a:ln>
            <a:noFill/>
          </a:ln>
        </p:spPr>
        <p:txBody>
          <a:bodyPr anchor="ctr"/>
          <a:lstStyle/>
          <a:p>
            <a:pPr algn="r">
              <a:lnSpc>
                <a:spcPct val="100000"/>
              </a:lnSpc>
            </a:pPr>
            <a:fld id="{5775AB9D-DF43-496A-B1C6-43F6BF5EF65D}" type="slidenum">
              <a:rPr lang="en-US" sz="1000" b="0" strike="noStrike" spc="-1">
                <a:solidFill>
                  <a:srgbClr val="B2B2B2"/>
                </a:solidFill>
                <a:latin typeface="Calibri"/>
              </a:rPr>
              <a:t>21</a:t>
            </a:fld>
            <a:endParaRPr lang="en-US" sz="1000" b="0" strike="noStrike" spc="-1">
              <a:latin typeface="Times New Roman"/>
            </a:endParaRPr>
          </a:p>
        </p:txBody>
      </p:sp>
      <p:pic>
        <p:nvPicPr>
          <p:cNvPr id="279" name="Picture 278"/>
          <p:cNvPicPr/>
          <p:nvPr/>
        </p:nvPicPr>
        <p:blipFill>
          <a:blip r:embed="rId3"/>
          <a:stretch/>
        </p:blipFill>
        <p:spPr>
          <a:xfrm>
            <a:off x="1535760" y="1120680"/>
            <a:ext cx="6072480" cy="3472920"/>
          </a:xfrm>
          <a:prstGeom prst="rect">
            <a:avLst/>
          </a:prstGeom>
          <a:ln>
            <a:noFill/>
          </a:ln>
        </p:spPr>
      </p:pic>
      <p:sp>
        <p:nvSpPr>
          <p:cNvPr id="5" name="TextShape 4">
            <a:extLst>
              <a:ext uri="{FF2B5EF4-FFF2-40B4-BE49-F238E27FC236}">
                <a16:creationId xmlns:a16="http://schemas.microsoft.com/office/drawing/2014/main" id="{B0C3FAD6-9A65-4753-A7B7-01F0B881ABC4}"/>
              </a:ext>
            </a:extLst>
          </p:cNvPr>
          <p:cNvSpPr txBox="1"/>
          <p:nvPr/>
        </p:nvSpPr>
        <p:spPr>
          <a:xfrm>
            <a:off x="341640" y="4811157"/>
            <a:ext cx="8447400" cy="272763"/>
          </a:xfrm>
          <a:prstGeom prst="rect">
            <a:avLst/>
          </a:prstGeom>
          <a:noFill/>
          <a:ln>
            <a:noFill/>
          </a:ln>
        </p:spPr>
        <p:txBody>
          <a:bodyPr lIns="90000" tIns="45000" rIns="90000" bIns="45000"/>
          <a:lstStyle/>
          <a:p>
            <a:r>
              <a:rPr lang="en-US" sz="1200" spc="-1" dirty="0">
                <a:solidFill>
                  <a:srgbClr val="0E2D51"/>
                </a:solidFill>
                <a:latin typeface="+mj-lt"/>
                <a:ea typeface="ＭＳ Ｐゴシック"/>
              </a:rPr>
              <a:t>Image: </a:t>
            </a:r>
            <a:r>
              <a:rPr lang="en-GB" sz="1200" dirty="0">
                <a:solidFill>
                  <a:srgbClr val="0E2D51"/>
                </a:solidFill>
                <a:latin typeface="+mj-lt"/>
              </a:rPr>
              <a:t>©</a:t>
            </a:r>
            <a:r>
              <a:rPr lang="en-US" sz="1200" spc="-1" dirty="0">
                <a:solidFill>
                  <a:srgbClr val="0E2D51"/>
                </a:solidFill>
                <a:latin typeface="+mj-lt"/>
                <a:ea typeface="ＭＳ Ｐゴシック"/>
              </a:rPr>
              <a:t> </a:t>
            </a:r>
            <a:r>
              <a:rPr lang="en-US" sz="1200" spc="-1" dirty="0" err="1">
                <a:solidFill>
                  <a:srgbClr val="0E2D51"/>
                </a:solidFill>
                <a:latin typeface="+mj-lt"/>
                <a:ea typeface="ＭＳ Ｐゴシック"/>
              </a:rPr>
              <a:t>Trendmicro</a:t>
            </a:r>
            <a:r>
              <a:rPr lang="en-US" sz="1200" spc="-1" dirty="0">
                <a:solidFill>
                  <a:srgbClr val="0E2D51"/>
                </a:solidFill>
                <a:latin typeface="+mj-lt"/>
                <a:ea typeface="ＭＳ Ｐゴシック"/>
              </a:rPr>
              <a:t>: </a:t>
            </a:r>
            <a:r>
              <a:rPr lang="en-US" sz="1200" spc="-1" dirty="0">
                <a:solidFill>
                  <a:srgbClr val="0E2D51"/>
                </a:solidFill>
              </a:rPr>
              <a:t>https://</a:t>
            </a:r>
            <a:r>
              <a:rPr lang="en-US" sz="1200" spc="-1" dirty="0" err="1">
                <a:solidFill>
                  <a:srgbClr val="0E2D51"/>
                </a:solidFill>
              </a:rPr>
              <a:t>documents.trendmicro.com</a:t>
            </a:r>
            <a:r>
              <a:rPr lang="en-US" sz="1200" spc="-1" dirty="0">
                <a:solidFill>
                  <a:srgbClr val="0E2D51"/>
                </a:solidFill>
              </a:rPr>
              <a:t>/images/</a:t>
            </a:r>
            <a:r>
              <a:rPr lang="en-US" sz="1200" spc="-1" dirty="0" err="1">
                <a:solidFill>
                  <a:srgbClr val="0E2D51"/>
                </a:solidFill>
              </a:rPr>
              <a:t>tex</a:t>
            </a:r>
            <a:r>
              <a:rPr lang="en-US" sz="1200" spc="-1" dirty="0">
                <a:solidFill>
                  <a:srgbClr val="0E2D51"/>
                </a:solidFill>
              </a:rPr>
              <a:t>/articles/exploitkit-figure-1.jpg</a:t>
            </a:r>
          </a:p>
          <a:p>
            <a:endParaRPr lang="en-US" sz="1200" b="0" strike="noStrike" spc="-1" dirty="0">
              <a:solidFill>
                <a:srgbClr val="0E2D51"/>
              </a:solidFill>
              <a:latin typeface="+mj-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extShape 1"/>
          <p:cNvSpPr txBox="1"/>
          <p:nvPr/>
        </p:nvSpPr>
        <p:spPr>
          <a:xfrm>
            <a:off x="350280" y="114984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500" b="1" strike="noStrike" spc="-1">
                <a:solidFill>
                  <a:srgbClr val="153D6E"/>
                </a:solidFill>
                <a:latin typeface="Arial"/>
              </a:rPr>
              <a:t>RIG EK</a:t>
            </a:r>
            <a:r>
              <a:rPr lang="en-US" sz="1500" b="0" strike="noStrike" spc="-1">
                <a:solidFill>
                  <a:srgbClr val="153D6E"/>
                </a:solidFill>
                <a:latin typeface="Arial"/>
              </a:rPr>
              <a:t> is by far the most popular exploit kit these days, with many different distribution campaigns carring several different payloads. Others well known EK:</a:t>
            </a:r>
          </a:p>
          <a:p>
            <a:pPr marL="864000" lvl="1" indent="-324000">
              <a:spcBef>
                <a:spcPts val="1134"/>
              </a:spcBef>
              <a:buClr>
                <a:srgbClr val="000000"/>
              </a:buClr>
              <a:buSzPct val="75000"/>
              <a:buFont typeface="Symbol" charset="2"/>
              <a:buChar char=""/>
            </a:pPr>
            <a:r>
              <a:rPr lang="en-US" sz="1200" b="1" strike="noStrike" spc="-1">
                <a:solidFill>
                  <a:srgbClr val="153D6E"/>
                </a:solidFill>
                <a:latin typeface="Arial"/>
              </a:rPr>
              <a:t>GrandSoft EK</a:t>
            </a:r>
            <a:endParaRPr lang="en-US" sz="1200" b="0" strike="noStrike" spc="-1">
              <a:solidFill>
                <a:srgbClr val="153D6E"/>
              </a:solidFill>
              <a:latin typeface="Arial"/>
            </a:endParaRPr>
          </a:p>
          <a:p>
            <a:pPr marL="864000" lvl="1" indent="-324000">
              <a:spcBef>
                <a:spcPts val="1134"/>
              </a:spcBef>
              <a:buClr>
                <a:srgbClr val="000000"/>
              </a:buClr>
              <a:buSzPct val="75000"/>
              <a:buFont typeface="Symbol" charset="2"/>
              <a:buChar char=""/>
            </a:pPr>
            <a:r>
              <a:rPr lang="en-US" sz="1200" b="1" strike="noStrike" spc="-1">
                <a:solidFill>
                  <a:srgbClr val="153D6E"/>
                </a:solidFill>
                <a:latin typeface="Arial"/>
              </a:rPr>
              <a:t>GreenFlash Sundown</a:t>
            </a:r>
            <a:endParaRPr lang="en-US" sz="1200" b="0" strike="noStrike" spc="-1">
              <a:solidFill>
                <a:srgbClr val="153D6E"/>
              </a:solidFill>
              <a:latin typeface="Arial"/>
            </a:endParaRPr>
          </a:p>
          <a:p>
            <a:pPr marL="864000" lvl="1" indent="-324000">
              <a:spcBef>
                <a:spcPts val="1134"/>
              </a:spcBef>
              <a:buClr>
                <a:srgbClr val="000000"/>
              </a:buClr>
              <a:buSzPct val="75000"/>
              <a:buFont typeface="Symbol" charset="2"/>
              <a:buChar char=""/>
            </a:pPr>
            <a:r>
              <a:rPr lang="en-US" sz="1200" b="1" strike="noStrike" spc="-1">
                <a:solidFill>
                  <a:srgbClr val="153D6E"/>
                </a:solidFill>
                <a:latin typeface="Arial"/>
              </a:rPr>
              <a:t>Magnitude EK</a:t>
            </a:r>
            <a:endParaRPr lang="en-US" sz="1200" b="0" strike="noStrike" spc="-1">
              <a:solidFill>
                <a:srgbClr val="153D6E"/>
              </a:solidFill>
              <a:latin typeface="Arial"/>
            </a:endParaRPr>
          </a:p>
        </p:txBody>
      </p:sp>
      <p:sp>
        <p:nvSpPr>
          <p:cNvPr id="281" name="TextShape 2"/>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dirty="0">
                <a:solidFill>
                  <a:srgbClr val="FFFFFF"/>
                </a:solidFill>
                <a:latin typeface="Arial"/>
                <a:ea typeface="Verdana"/>
              </a:rPr>
              <a:t>Threat Landscape – Exploit Kit Examples</a:t>
            </a:r>
            <a:endParaRPr lang="en-US" b="0" strike="noStrike" spc="-1" dirty="0">
              <a:solidFill>
                <a:srgbClr val="000000"/>
              </a:solidFill>
              <a:latin typeface="Calibri"/>
            </a:endParaRPr>
          </a:p>
        </p:txBody>
      </p:sp>
      <p:sp>
        <p:nvSpPr>
          <p:cNvPr id="282" name="TextShape 3"/>
          <p:cNvSpPr txBox="1"/>
          <p:nvPr/>
        </p:nvSpPr>
        <p:spPr>
          <a:xfrm>
            <a:off x="6732000" y="4809600"/>
            <a:ext cx="2057040" cy="274320"/>
          </a:xfrm>
          <a:prstGeom prst="rect">
            <a:avLst/>
          </a:prstGeom>
          <a:noFill/>
          <a:ln>
            <a:noFill/>
          </a:ln>
        </p:spPr>
        <p:txBody>
          <a:bodyPr anchor="ctr"/>
          <a:lstStyle/>
          <a:p>
            <a:pPr algn="r">
              <a:lnSpc>
                <a:spcPct val="100000"/>
              </a:lnSpc>
            </a:pPr>
            <a:fld id="{2F881F6D-8864-4B3F-8327-BEE666D84717}" type="slidenum">
              <a:rPr lang="en-US" sz="1000" b="0" strike="noStrike" spc="-1">
                <a:solidFill>
                  <a:srgbClr val="B2B2B2"/>
                </a:solidFill>
                <a:latin typeface="Calibri"/>
              </a:rPr>
              <a:t>22</a:t>
            </a:fld>
            <a:endParaRPr lang="en-US" sz="1000" b="0" strike="noStrike" spc="-1">
              <a:latin typeface="Times New Roman"/>
            </a:endParaRPr>
          </a:p>
        </p:txBody>
      </p:sp>
      <p:pic>
        <p:nvPicPr>
          <p:cNvPr id="283" name="Picture 2"/>
          <p:cNvPicPr/>
          <p:nvPr/>
        </p:nvPicPr>
        <p:blipFill>
          <a:blip r:embed="rId3"/>
          <a:stretch/>
        </p:blipFill>
        <p:spPr>
          <a:xfrm>
            <a:off x="213300" y="2571750"/>
            <a:ext cx="8712720" cy="1998000"/>
          </a:xfrm>
          <a:prstGeom prst="rect">
            <a:avLst/>
          </a:prstGeom>
          <a:ln>
            <a:noFill/>
          </a:ln>
        </p:spPr>
      </p:pic>
      <p:sp>
        <p:nvSpPr>
          <p:cNvPr id="2" name="TextBox 1">
            <a:extLst>
              <a:ext uri="{FF2B5EF4-FFF2-40B4-BE49-F238E27FC236}">
                <a16:creationId xmlns:a16="http://schemas.microsoft.com/office/drawing/2014/main" id="{A6534C33-46A3-CC4B-8F95-0AEDE08FA9BC}"/>
              </a:ext>
            </a:extLst>
          </p:cNvPr>
          <p:cNvSpPr txBox="1"/>
          <p:nvPr/>
        </p:nvSpPr>
        <p:spPr>
          <a:xfrm>
            <a:off x="350279" y="4809600"/>
            <a:ext cx="8155768" cy="276999"/>
          </a:xfrm>
          <a:prstGeom prst="rect">
            <a:avLst/>
          </a:prstGeom>
          <a:noFill/>
        </p:spPr>
        <p:txBody>
          <a:bodyPr wrap="square" rtlCol="0">
            <a:spAutoFit/>
          </a:bodyPr>
          <a:lstStyle/>
          <a:p>
            <a:r>
              <a:rPr lang="en-GB" sz="1200" dirty="0">
                <a:solidFill>
                  <a:srgbClr val="002060"/>
                </a:solidFill>
              </a:rPr>
              <a:t>Image © Malwarebytes, use under terms of service: https://</a:t>
            </a:r>
            <a:r>
              <a:rPr lang="en-GB" sz="1200" dirty="0" err="1">
                <a:solidFill>
                  <a:srgbClr val="002060"/>
                </a:solidFill>
              </a:rPr>
              <a:t>www.malwarebytes.com</a:t>
            </a:r>
            <a:r>
              <a:rPr lang="en-GB" sz="1200" dirty="0">
                <a:solidFill>
                  <a:srgbClr val="002060"/>
                </a:solidFill>
              </a:rPr>
              <a:t>/</a:t>
            </a:r>
            <a:r>
              <a:rPr lang="en-GB" sz="1200" dirty="0" err="1">
                <a:solidFill>
                  <a:srgbClr val="002060"/>
                </a:solidFill>
              </a:rPr>
              <a:t>tos</a:t>
            </a:r>
            <a:r>
              <a:rPr lang="en-GB" sz="1200" dirty="0">
                <a:solidFill>
                  <a:srgbClr val="002060"/>
                </a:solidFill>
              </a:rPr>
              <a:t>/</a:t>
            </a:r>
            <a:endParaRPr lang="en-US" sz="1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extShape 2"/>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dirty="0">
                <a:solidFill>
                  <a:srgbClr val="FFFFFF"/>
                </a:solidFill>
                <a:latin typeface="Arial"/>
                <a:ea typeface="Verdana"/>
              </a:rPr>
              <a:t>Threat Landscape – </a:t>
            </a:r>
            <a:r>
              <a:rPr lang="en-US" b="1" strike="noStrike" spc="-1" dirty="0" err="1">
                <a:solidFill>
                  <a:srgbClr val="FFFFFF"/>
                </a:solidFill>
                <a:latin typeface="Arial"/>
                <a:ea typeface="Verdana"/>
              </a:rPr>
              <a:t>Malvertisement</a:t>
            </a:r>
            <a:endParaRPr lang="en-US" b="0" strike="noStrike" spc="-1" dirty="0">
              <a:solidFill>
                <a:srgbClr val="000000"/>
              </a:solidFill>
              <a:latin typeface="Calibri"/>
            </a:endParaRPr>
          </a:p>
        </p:txBody>
      </p:sp>
      <p:sp>
        <p:nvSpPr>
          <p:cNvPr id="286" name="TextShape 3"/>
          <p:cNvSpPr txBox="1"/>
          <p:nvPr/>
        </p:nvSpPr>
        <p:spPr>
          <a:xfrm>
            <a:off x="6732000" y="4809600"/>
            <a:ext cx="2057040" cy="274320"/>
          </a:xfrm>
          <a:prstGeom prst="rect">
            <a:avLst/>
          </a:prstGeom>
          <a:noFill/>
          <a:ln>
            <a:noFill/>
          </a:ln>
        </p:spPr>
        <p:txBody>
          <a:bodyPr anchor="ctr"/>
          <a:lstStyle/>
          <a:p>
            <a:pPr algn="r">
              <a:lnSpc>
                <a:spcPct val="100000"/>
              </a:lnSpc>
            </a:pPr>
            <a:fld id="{FA37EC6C-006C-4318-9969-CD5AFC63128B}" type="slidenum">
              <a:rPr lang="en-US" sz="1000" b="0" strike="noStrike" spc="-1">
                <a:solidFill>
                  <a:srgbClr val="B2B2B2"/>
                </a:solidFill>
                <a:latin typeface="Calibri"/>
              </a:rPr>
              <a:t>23</a:t>
            </a:fld>
            <a:endParaRPr lang="en-US" sz="1000" b="0" strike="noStrike" spc="-1">
              <a:latin typeface="Times New Roman"/>
            </a:endParaRPr>
          </a:p>
        </p:txBody>
      </p:sp>
      <p:graphicFrame>
        <p:nvGraphicFramePr>
          <p:cNvPr id="8" name="Diagram 7">
            <a:extLst>
              <a:ext uri="{FF2B5EF4-FFF2-40B4-BE49-F238E27FC236}">
                <a16:creationId xmlns:a16="http://schemas.microsoft.com/office/drawing/2014/main" id="{E7B5FA16-4EB1-C84B-A5DC-735A83D898F2}"/>
              </a:ext>
            </a:extLst>
          </p:cNvPr>
          <p:cNvGraphicFramePr/>
          <p:nvPr>
            <p:extLst>
              <p:ext uri="{D42A27DB-BD31-4B8C-83A1-F6EECF244321}">
                <p14:modId xmlns:p14="http://schemas.microsoft.com/office/powerpoint/2010/main" val="4115335688"/>
              </p:ext>
            </p:extLst>
          </p:nvPr>
        </p:nvGraphicFramePr>
        <p:xfrm>
          <a:off x="2308508" y="2607723"/>
          <a:ext cx="5452012" cy="591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6">
            <a:extLst>
              <a:ext uri="{FF2B5EF4-FFF2-40B4-BE49-F238E27FC236}">
                <a16:creationId xmlns:a16="http://schemas.microsoft.com/office/drawing/2014/main" id="{D6380A77-61B6-2D4C-99E2-795A10C9667F}"/>
              </a:ext>
            </a:extLst>
          </p:cNvPr>
          <p:cNvPicPr/>
          <p:nvPr/>
        </p:nvPicPr>
        <p:blipFill>
          <a:blip r:embed="rId8"/>
          <a:stretch/>
        </p:blipFill>
        <p:spPr>
          <a:xfrm>
            <a:off x="869365" y="2526115"/>
            <a:ext cx="1028230" cy="710692"/>
          </a:xfrm>
          <a:prstGeom prst="rect">
            <a:avLst/>
          </a:prstGeom>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extShape 1"/>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dirty="0">
                <a:solidFill>
                  <a:srgbClr val="FFFFFF"/>
                </a:solidFill>
                <a:latin typeface="Arial"/>
                <a:ea typeface="Verdana"/>
              </a:rPr>
              <a:t>Threat Landscape – </a:t>
            </a:r>
            <a:r>
              <a:rPr lang="en-US" b="1" strike="noStrike" spc="-1" dirty="0" err="1">
                <a:solidFill>
                  <a:srgbClr val="FFFFFF"/>
                </a:solidFill>
                <a:latin typeface="Arial"/>
                <a:ea typeface="Verdana"/>
              </a:rPr>
              <a:t>Malvertisement</a:t>
            </a:r>
            <a:endParaRPr lang="en-US" b="0" strike="noStrike" spc="-1" dirty="0">
              <a:solidFill>
                <a:srgbClr val="000000"/>
              </a:solidFill>
              <a:latin typeface="Calibri"/>
            </a:endParaRPr>
          </a:p>
        </p:txBody>
      </p:sp>
      <p:sp>
        <p:nvSpPr>
          <p:cNvPr id="291" name="TextShape 2"/>
          <p:cNvSpPr txBox="1"/>
          <p:nvPr/>
        </p:nvSpPr>
        <p:spPr>
          <a:xfrm>
            <a:off x="6732000" y="4809600"/>
            <a:ext cx="2057040" cy="274320"/>
          </a:xfrm>
          <a:prstGeom prst="rect">
            <a:avLst/>
          </a:prstGeom>
          <a:noFill/>
          <a:ln>
            <a:noFill/>
          </a:ln>
        </p:spPr>
        <p:txBody>
          <a:bodyPr anchor="ctr"/>
          <a:lstStyle/>
          <a:p>
            <a:pPr algn="r">
              <a:lnSpc>
                <a:spcPct val="100000"/>
              </a:lnSpc>
            </a:pPr>
            <a:fld id="{09FB4085-00FF-407D-A0A1-CF13EC1CE2CF}" type="slidenum">
              <a:rPr lang="en-US" sz="1000" b="0" strike="noStrike" spc="-1">
                <a:solidFill>
                  <a:srgbClr val="B2B2B2"/>
                </a:solidFill>
                <a:latin typeface="Calibri"/>
              </a:rPr>
              <a:t>24</a:t>
            </a:fld>
            <a:endParaRPr lang="en-US" sz="1000" b="0" strike="noStrike" spc="-1">
              <a:latin typeface="Times New Roman"/>
            </a:endParaRPr>
          </a:p>
        </p:txBody>
      </p:sp>
      <p:grpSp>
        <p:nvGrpSpPr>
          <p:cNvPr id="292" name="Group 3"/>
          <p:cNvGrpSpPr/>
          <p:nvPr/>
        </p:nvGrpSpPr>
        <p:grpSpPr>
          <a:xfrm>
            <a:off x="1980562" y="2547000"/>
            <a:ext cx="2625638" cy="2008958"/>
            <a:chOff x="1775520" y="2547000"/>
            <a:chExt cx="2830680" cy="2390760"/>
          </a:xfrm>
        </p:grpSpPr>
        <p:pic>
          <p:nvPicPr>
            <p:cNvPr id="293" name="Picture 2"/>
            <p:cNvPicPr/>
            <p:nvPr/>
          </p:nvPicPr>
          <p:blipFill>
            <a:blip r:embed="rId3"/>
            <a:stretch/>
          </p:blipFill>
          <p:spPr>
            <a:xfrm>
              <a:off x="1775520" y="3661560"/>
              <a:ext cx="1296360" cy="1276200"/>
            </a:xfrm>
            <a:prstGeom prst="rect">
              <a:avLst/>
            </a:prstGeom>
            <a:ln>
              <a:noFill/>
            </a:ln>
          </p:spPr>
        </p:pic>
        <p:pic>
          <p:nvPicPr>
            <p:cNvPr id="294" name="Picture 11"/>
            <p:cNvPicPr/>
            <p:nvPr/>
          </p:nvPicPr>
          <p:blipFill>
            <a:blip r:embed="rId4"/>
            <a:stretch/>
          </p:blipFill>
          <p:spPr>
            <a:xfrm>
              <a:off x="3308760" y="2547000"/>
              <a:ext cx="1297440" cy="545760"/>
            </a:xfrm>
            <a:prstGeom prst="rect">
              <a:avLst/>
            </a:prstGeom>
            <a:ln>
              <a:solidFill>
                <a:srgbClr val="F79646"/>
              </a:solidFill>
            </a:ln>
            <a:effectLst>
              <a:outerShdw dist="75858" dir="2700000">
                <a:srgbClr val="F79646">
                  <a:alpha val="43000"/>
                </a:srgbClr>
              </a:outerShdw>
            </a:effectLst>
          </p:spPr>
        </p:pic>
        <p:sp>
          <p:nvSpPr>
            <p:cNvPr id="295" name="CustomShape 4"/>
            <p:cNvSpPr/>
            <p:nvPr/>
          </p:nvSpPr>
          <p:spPr>
            <a:xfrm flipV="1">
              <a:off x="2314080" y="3222000"/>
              <a:ext cx="1533600" cy="568440"/>
            </a:xfrm>
            <a:custGeom>
              <a:avLst/>
              <a:gdLst/>
              <a:ahLst/>
              <a:cxnLst/>
              <a:rect l="l" t="t" r="r" b="b"/>
              <a:pathLst>
                <a:path w="21600" h="21600">
                  <a:moveTo>
                    <a:pt x="0" y="0"/>
                  </a:moveTo>
                  <a:lnTo>
                    <a:pt x="21600" y="21600"/>
                  </a:lnTo>
                </a:path>
              </a:pathLst>
            </a:custGeom>
            <a:noFill/>
            <a:ln w="25560">
              <a:solidFill>
                <a:srgbClr val="F79646"/>
              </a:solidFill>
              <a:round/>
              <a:tailEnd type="arrow" w="med" len="med"/>
            </a:ln>
            <a:effectLst>
              <a:outerShdw dist="20160" dir="5400000">
                <a:srgbClr val="000000">
                  <a:alpha val="38000"/>
                </a:srgbClr>
              </a:outerShdw>
            </a:effectLst>
          </p:spPr>
          <p:style>
            <a:lnRef idx="0">
              <a:scrgbClr r="0" g="0" b="0"/>
            </a:lnRef>
            <a:fillRef idx="0">
              <a:scrgbClr r="0" g="0" b="0"/>
            </a:fillRef>
            <a:effectRef idx="0">
              <a:scrgbClr r="0" g="0" b="0"/>
            </a:effectRef>
            <a:fontRef idx="minor"/>
          </p:style>
        </p:sp>
      </p:grpSp>
      <p:grpSp>
        <p:nvGrpSpPr>
          <p:cNvPr id="296" name="Group 5"/>
          <p:cNvGrpSpPr/>
          <p:nvPr/>
        </p:nvGrpSpPr>
        <p:grpSpPr>
          <a:xfrm>
            <a:off x="4638960" y="1761840"/>
            <a:ext cx="2103120" cy="2456640"/>
            <a:chOff x="4638960" y="1761840"/>
            <a:chExt cx="2103120" cy="2456640"/>
          </a:xfrm>
        </p:grpSpPr>
        <p:sp>
          <p:nvSpPr>
            <p:cNvPr id="297" name="CustomShape 6"/>
            <p:cNvSpPr/>
            <p:nvPr/>
          </p:nvSpPr>
          <p:spPr>
            <a:xfrm>
              <a:off x="4964040" y="2794320"/>
              <a:ext cx="1778040" cy="556920"/>
            </a:xfrm>
            <a:prstGeom prst="rect">
              <a:avLst/>
            </a:prstGeom>
            <a:solidFill>
              <a:srgbClr val="FDEADA"/>
            </a:solidFill>
            <a:ln w="9360">
              <a:solidFill>
                <a:srgbClr val="C0504D"/>
              </a:solidFill>
              <a:round/>
            </a:ln>
            <a:effectLst>
              <a:outerShdw dist="76320" dir="5400000">
                <a:srgbClr val="C0504D">
                  <a:alpha val="35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400" b="0" strike="noStrike" spc="-1" dirty="0">
                  <a:solidFill>
                    <a:srgbClr val="000000"/>
                  </a:solidFill>
                  <a:latin typeface="Arial"/>
                  <a:ea typeface="ＭＳ Ｐゴシック"/>
                </a:rPr>
                <a:t>ad with </a:t>
              </a:r>
              <a:r>
                <a:rPr lang="en-US" sz="1400" b="0" strike="noStrike" spc="-1" dirty="0" err="1">
                  <a:solidFill>
                    <a:srgbClr val="000000"/>
                  </a:solidFill>
                  <a:latin typeface="Arial"/>
                  <a:ea typeface="ＭＳ Ｐゴシック"/>
                </a:rPr>
                <a:t>iframe</a:t>
              </a:r>
              <a:endParaRPr lang="en-US" sz="1400" b="0" strike="noStrike" spc="-1" dirty="0">
                <a:latin typeface="Arial"/>
              </a:endParaRPr>
            </a:p>
            <a:p>
              <a:pPr algn="ctr">
                <a:lnSpc>
                  <a:spcPct val="100000"/>
                </a:lnSpc>
              </a:pPr>
              <a:r>
                <a:rPr lang="en-US" sz="1400" b="0" strike="noStrike" spc="-1" dirty="0">
                  <a:solidFill>
                    <a:srgbClr val="000000"/>
                  </a:solidFill>
                  <a:latin typeface="Arial"/>
                  <a:ea typeface="ＭＳ Ｐゴシック"/>
                </a:rPr>
                <a:t>192.133.137.0/24</a:t>
              </a:r>
              <a:endParaRPr lang="en-US" sz="1400" b="0" strike="noStrike" spc="-1" dirty="0">
                <a:latin typeface="Arial"/>
              </a:endParaRPr>
            </a:p>
          </p:txBody>
        </p:sp>
        <p:sp>
          <p:nvSpPr>
            <p:cNvPr id="298" name="CustomShape 7"/>
            <p:cNvSpPr/>
            <p:nvPr/>
          </p:nvSpPr>
          <p:spPr>
            <a:xfrm>
              <a:off x="4964040" y="3661560"/>
              <a:ext cx="1778040" cy="556920"/>
            </a:xfrm>
            <a:prstGeom prst="rect">
              <a:avLst/>
            </a:prstGeom>
            <a:solidFill>
              <a:srgbClr val="FDEADA"/>
            </a:solidFill>
            <a:ln w="9360">
              <a:solidFill>
                <a:srgbClr val="C0504D"/>
              </a:solidFill>
              <a:round/>
            </a:ln>
            <a:effectLst>
              <a:outerShdw dist="76320" dir="5400000">
                <a:srgbClr val="C0504D">
                  <a:alpha val="35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400" b="0" strike="noStrike" spc="-1" dirty="0">
                  <a:solidFill>
                    <a:srgbClr val="000000"/>
                  </a:solidFill>
                  <a:latin typeface="Arial"/>
                  <a:ea typeface="ＭＳ Ｐゴシック"/>
                </a:rPr>
                <a:t>Magnitude EK</a:t>
              </a:r>
              <a:endParaRPr lang="en-US" sz="1400" b="0" strike="noStrike" spc="-1" dirty="0">
                <a:latin typeface="Arial"/>
              </a:endParaRPr>
            </a:p>
            <a:p>
              <a:pPr algn="ctr">
                <a:lnSpc>
                  <a:spcPct val="100000"/>
                </a:lnSpc>
              </a:pPr>
              <a:r>
                <a:rPr lang="en-US" sz="1400" b="0" strike="noStrike" spc="-1" dirty="0">
                  <a:solidFill>
                    <a:srgbClr val="000000"/>
                  </a:solidFill>
                  <a:latin typeface="Arial"/>
                  <a:ea typeface="ＭＳ Ｐゴシック"/>
                </a:rPr>
                <a:t>193.169.256.73/78</a:t>
              </a:r>
              <a:endParaRPr lang="en-US" sz="1400" b="0" strike="noStrike" spc="-1" dirty="0">
                <a:latin typeface="Arial"/>
              </a:endParaRPr>
            </a:p>
          </p:txBody>
        </p:sp>
        <p:sp>
          <p:nvSpPr>
            <p:cNvPr id="299" name="CustomShape 8"/>
            <p:cNvSpPr/>
            <p:nvPr/>
          </p:nvSpPr>
          <p:spPr>
            <a:xfrm>
              <a:off x="4638960" y="1761840"/>
              <a:ext cx="324720" cy="1310760"/>
            </a:xfrm>
            <a:prstGeom prst="bentConnector3">
              <a:avLst>
                <a:gd name="adj1" fmla="val 50000"/>
              </a:avLst>
            </a:prstGeom>
            <a:noFill/>
            <a:ln w="25560">
              <a:solidFill>
                <a:srgbClr val="F79646"/>
              </a:solidFill>
              <a:round/>
              <a:tailEnd type="arrow" w="med" len="med"/>
            </a:ln>
            <a:effectLst>
              <a:outerShdw dist="20160" dir="5400000">
                <a:srgbClr val="000000">
                  <a:alpha val="38000"/>
                </a:srgbClr>
              </a:outerShdw>
            </a:effectLst>
          </p:spPr>
          <p:style>
            <a:lnRef idx="0">
              <a:scrgbClr r="0" g="0" b="0"/>
            </a:lnRef>
            <a:fillRef idx="0">
              <a:scrgbClr r="0" g="0" b="0"/>
            </a:fillRef>
            <a:effectRef idx="0">
              <a:scrgbClr r="0" g="0" b="0"/>
            </a:effectRef>
            <a:fontRef idx="minor"/>
          </p:style>
        </p:sp>
        <p:sp>
          <p:nvSpPr>
            <p:cNvPr id="300" name="CustomShape 9"/>
            <p:cNvSpPr/>
            <p:nvPr/>
          </p:nvSpPr>
          <p:spPr>
            <a:xfrm>
              <a:off x="5853240" y="3351600"/>
              <a:ext cx="360" cy="309240"/>
            </a:xfrm>
            <a:custGeom>
              <a:avLst/>
              <a:gdLst/>
              <a:ahLst/>
              <a:cxnLst/>
              <a:rect l="l" t="t" r="r" b="b"/>
              <a:pathLst>
                <a:path w="21600" h="21600">
                  <a:moveTo>
                    <a:pt x="0" y="0"/>
                  </a:moveTo>
                  <a:lnTo>
                    <a:pt x="21600" y="21600"/>
                  </a:lnTo>
                </a:path>
              </a:pathLst>
            </a:custGeom>
            <a:noFill/>
            <a:ln w="25560">
              <a:solidFill>
                <a:srgbClr val="C0504D"/>
              </a:solidFill>
              <a:round/>
              <a:headEnd type="arrow" w="med" len="med"/>
              <a:tailEnd type="arrow" w="med" len="med"/>
            </a:ln>
            <a:effectLst>
              <a:outerShdw dist="20160" dir="5400000">
                <a:srgbClr val="000000">
                  <a:alpha val="38000"/>
                </a:srgbClr>
              </a:outerShdw>
            </a:effectLst>
          </p:spPr>
          <p:style>
            <a:lnRef idx="0">
              <a:scrgbClr r="0" g="0" b="0"/>
            </a:lnRef>
            <a:fillRef idx="0">
              <a:scrgbClr r="0" g="0" b="0"/>
            </a:fillRef>
            <a:effectRef idx="0">
              <a:scrgbClr r="0" g="0" b="0"/>
            </a:effectRef>
            <a:fontRef idx="minor"/>
          </p:style>
        </p:sp>
      </p:grpSp>
      <p:pic>
        <p:nvPicPr>
          <p:cNvPr id="301" name="Picture 300"/>
          <p:cNvPicPr/>
          <p:nvPr/>
        </p:nvPicPr>
        <p:blipFill>
          <a:blip r:embed="rId5"/>
          <a:stretch/>
        </p:blipFill>
        <p:spPr>
          <a:xfrm>
            <a:off x="6760080" y="1097280"/>
            <a:ext cx="1589400" cy="1981800"/>
          </a:xfrm>
          <a:prstGeom prst="rect">
            <a:avLst/>
          </a:prstGeom>
          <a:ln>
            <a:noFill/>
          </a:ln>
        </p:spPr>
      </p:pic>
      <p:pic>
        <p:nvPicPr>
          <p:cNvPr id="302" name="Picture 301"/>
          <p:cNvPicPr/>
          <p:nvPr/>
        </p:nvPicPr>
        <p:blipFill>
          <a:blip r:embed="rId6"/>
          <a:stretch/>
        </p:blipFill>
        <p:spPr>
          <a:xfrm>
            <a:off x="1005840" y="1197720"/>
            <a:ext cx="3584880" cy="1277640"/>
          </a:xfrm>
          <a:prstGeom prst="rect">
            <a:avLst/>
          </a:prstGeom>
          <a:ln>
            <a:noFill/>
          </a:ln>
        </p:spPr>
      </p:pic>
      <p:sp>
        <p:nvSpPr>
          <p:cNvPr id="303" name="CustomShape 10"/>
          <p:cNvSpPr/>
          <p:nvPr/>
        </p:nvSpPr>
        <p:spPr>
          <a:xfrm flipV="1">
            <a:off x="3920040" y="1987200"/>
            <a:ext cx="18720" cy="523440"/>
          </a:xfrm>
          <a:custGeom>
            <a:avLst/>
            <a:gdLst/>
            <a:ahLst/>
            <a:cxnLst/>
            <a:rect l="l" t="t" r="r" b="b"/>
            <a:pathLst>
              <a:path w="21600" h="21600">
                <a:moveTo>
                  <a:pt x="0" y="0"/>
                </a:moveTo>
                <a:lnTo>
                  <a:pt x="21600" y="21600"/>
                </a:lnTo>
              </a:path>
            </a:pathLst>
          </a:custGeom>
          <a:noFill/>
          <a:ln w="25560">
            <a:solidFill>
              <a:srgbClr val="F79646"/>
            </a:solidFill>
            <a:round/>
            <a:tailEnd type="arrow" w="med" len="med"/>
          </a:ln>
          <a:effectLst>
            <a:outerShdw dist="20160" dir="5400000">
              <a:srgbClr val="000000">
                <a:alpha val="38000"/>
              </a:srgbClr>
            </a:outerShdw>
          </a:effectLst>
        </p:spPr>
        <p:style>
          <a:lnRef idx="0">
            <a:scrgbClr r="0" g="0" b="0"/>
          </a:lnRef>
          <a:fillRef idx="0">
            <a:scrgbClr r="0" g="0" b="0"/>
          </a:fillRef>
          <a:effectRef idx="0">
            <a:scrgbClr r="0" g="0" b="0"/>
          </a:effectRef>
          <a:fontRef idx="minor"/>
        </p:style>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TextShape 1"/>
          <p:cNvSpPr txBox="1"/>
          <p:nvPr/>
        </p:nvSpPr>
        <p:spPr>
          <a:xfrm>
            <a:off x="341640" y="1155032"/>
            <a:ext cx="8447400" cy="3605624"/>
          </a:xfrm>
          <a:prstGeom prst="rect">
            <a:avLst/>
          </a:prstGeom>
          <a:noFill/>
          <a:ln>
            <a:noFill/>
          </a:ln>
        </p:spPr>
        <p:txBody>
          <a:bodyPr lIns="0" tIns="0" rIns="0" bIns="0">
            <a:normAutofit fontScale="92500" lnSpcReduction="20000"/>
          </a:bodyPr>
          <a:lstStyle/>
          <a:p>
            <a:pPr marL="432000" indent="-324000">
              <a:spcBef>
                <a:spcPts val="1417"/>
              </a:spcBef>
              <a:buClr>
                <a:srgbClr val="000000"/>
              </a:buClr>
              <a:buSzPct val="45000"/>
              <a:buFont typeface="Wingdings" charset="2"/>
              <a:buChar char=""/>
            </a:pPr>
            <a:r>
              <a:rPr lang="en-US" sz="1700" b="0" strike="noStrike" spc="-1" dirty="0">
                <a:solidFill>
                  <a:srgbClr val="153D6E"/>
                </a:solidFill>
                <a:latin typeface="Arial"/>
              </a:rPr>
              <a:t>2013-12-29 19:14 UTC  2014-01-03 17:15 UTC</a:t>
            </a:r>
            <a:br>
              <a:rPr sz="1700" dirty="0"/>
            </a:br>
            <a:r>
              <a:rPr lang="en-US" sz="1700" b="0" strike="noStrike" spc="-1" dirty="0">
                <a:solidFill>
                  <a:srgbClr val="153D6E"/>
                </a:solidFill>
                <a:latin typeface="Arial"/>
              </a:rPr>
              <a:t>according to bluecoat</a:t>
            </a:r>
          </a:p>
          <a:p>
            <a:pPr marL="432000" indent="-324000">
              <a:spcBef>
                <a:spcPts val="1417"/>
              </a:spcBef>
              <a:buClr>
                <a:srgbClr val="000000"/>
              </a:buClr>
              <a:buSzPct val="45000"/>
              <a:buFont typeface="Wingdings" charset="2"/>
              <a:buChar char=""/>
            </a:pPr>
            <a:r>
              <a:rPr lang="en-US" sz="1700" b="0" strike="noStrike" spc="-1" dirty="0">
                <a:solidFill>
                  <a:srgbClr val="153D6E"/>
                </a:solidFill>
                <a:latin typeface="Arial"/>
              </a:rPr>
              <a:t>Yahoo! Mail has 300’000 hits/h  27’000 infections/h</a:t>
            </a:r>
            <a:br>
              <a:rPr sz="1700" dirty="0"/>
            </a:br>
            <a:r>
              <a:rPr lang="en-US" sz="1700" b="0" strike="noStrike" spc="-1" dirty="0">
                <a:solidFill>
                  <a:srgbClr val="153D6E"/>
                </a:solidFill>
                <a:latin typeface="Arial"/>
              </a:rPr>
              <a:t>based on a 9% infection rate</a:t>
            </a:r>
          </a:p>
          <a:p>
            <a:pPr marL="432000" indent="-324000">
              <a:spcBef>
                <a:spcPts val="1417"/>
              </a:spcBef>
              <a:buClr>
                <a:srgbClr val="000000"/>
              </a:buClr>
              <a:buSzPct val="45000"/>
              <a:buFont typeface="Wingdings" charset="2"/>
              <a:buChar char=""/>
            </a:pPr>
            <a:endParaRPr lang="en-US" sz="1500" b="0" strike="noStrike" spc="-1" dirty="0">
              <a:solidFill>
                <a:srgbClr val="153D6E"/>
              </a:solidFill>
              <a:latin typeface="Arial"/>
            </a:endParaRPr>
          </a:p>
          <a:p>
            <a:pPr marL="432000" indent="-324000">
              <a:spcBef>
                <a:spcPts val="1417"/>
              </a:spcBef>
              <a:buClr>
                <a:srgbClr val="000000"/>
              </a:buClr>
              <a:buSzPct val="45000"/>
              <a:buFont typeface="Wingdings" charset="2"/>
              <a:buChar char=""/>
            </a:pPr>
            <a:endParaRPr lang="en-US" sz="1500" b="0" strike="noStrike" spc="-1" dirty="0">
              <a:solidFill>
                <a:srgbClr val="153D6E"/>
              </a:solidFill>
              <a:latin typeface="Arial"/>
            </a:endParaRPr>
          </a:p>
          <a:p>
            <a:pPr marL="432000" indent="-324000">
              <a:spcBef>
                <a:spcPts val="1417"/>
              </a:spcBef>
              <a:buClr>
                <a:srgbClr val="000000"/>
              </a:buClr>
              <a:buSzPct val="45000"/>
              <a:buFont typeface="Wingdings" charset="2"/>
              <a:buChar char=""/>
            </a:pPr>
            <a:endParaRPr lang="en-US" sz="1500" b="0" strike="noStrike" spc="-1" dirty="0">
              <a:solidFill>
                <a:srgbClr val="153D6E"/>
              </a:solidFill>
              <a:latin typeface="Arial"/>
            </a:endParaRPr>
          </a:p>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Magnitude Exploit Kit 9% infection rate</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CVE-2012-0507 (Java, patched February 2012)</a:t>
            </a:r>
            <a:br>
              <a:rPr sz="1600" dirty="0"/>
            </a:br>
            <a:r>
              <a:rPr lang="en-US" sz="1600" b="0" strike="noStrike" spc="-1" dirty="0">
                <a:solidFill>
                  <a:srgbClr val="153D6E"/>
                </a:solidFill>
                <a:latin typeface="Arial"/>
              </a:rPr>
              <a:t>Java Atomic, works up to Java 6u30, 7u2</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CVE-2012-4681 (Java, patched August 2012)</a:t>
            </a:r>
            <a:br>
              <a:rPr sz="1600" dirty="0"/>
            </a:br>
            <a:r>
              <a:rPr lang="en-US" sz="1600" b="0" strike="noStrike" spc="-1" dirty="0">
                <a:solidFill>
                  <a:srgbClr val="153D6E"/>
                </a:solidFill>
                <a:latin typeface="Arial"/>
              </a:rPr>
              <a:t>Java </a:t>
            </a:r>
            <a:r>
              <a:rPr lang="en-US" sz="1600" b="0" strike="noStrike" spc="-1" dirty="0" err="1">
                <a:solidFill>
                  <a:srgbClr val="153D6E"/>
                </a:solidFill>
                <a:latin typeface="Arial"/>
              </a:rPr>
              <a:t>Gondvv</a:t>
            </a:r>
            <a:r>
              <a:rPr lang="en-US" sz="1600" b="0" strike="noStrike" spc="-1" dirty="0">
                <a:solidFill>
                  <a:srgbClr val="153D6E"/>
                </a:solidFill>
                <a:latin typeface="Arial"/>
              </a:rPr>
              <a:t> / </a:t>
            </a:r>
            <a:r>
              <a:rPr lang="en-US" sz="1600" b="0" strike="noStrike" spc="-1" dirty="0" err="1">
                <a:solidFill>
                  <a:srgbClr val="153D6E"/>
                </a:solidFill>
                <a:latin typeface="Arial"/>
              </a:rPr>
              <a:t>Gondzz</a:t>
            </a:r>
            <a:r>
              <a:rPr lang="en-US" sz="1600" b="0" strike="noStrike" spc="-1" dirty="0">
                <a:solidFill>
                  <a:srgbClr val="153D6E"/>
                </a:solidFill>
                <a:latin typeface="Arial"/>
              </a:rPr>
              <a:t>, works up to Java 7u6</a:t>
            </a:r>
          </a:p>
        </p:txBody>
      </p:sp>
      <p:sp>
        <p:nvSpPr>
          <p:cNvPr id="305" name="TextShape 2"/>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dirty="0">
                <a:solidFill>
                  <a:srgbClr val="FFFFFF"/>
                </a:solidFill>
                <a:latin typeface="Arial"/>
                <a:ea typeface="Verdana"/>
              </a:rPr>
              <a:t>Threat Landscape – </a:t>
            </a:r>
            <a:r>
              <a:rPr lang="en-US" b="1" strike="noStrike" spc="-1" dirty="0" err="1">
                <a:solidFill>
                  <a:srgbClr val="FFFFFF"/>
                </a:solidFill>
                <a:latin typeface="Arial"/>
                <a:ea typeface="Verdana"/>
              </a:rPr>
              <a:t>Malvertisement</a:t>
            </a:r>
            <a:endParaRPr lang="en-US" b="0" strike="noStrike" spc="-1" dirty="0">
              <a:solidFill>
                <a:srgbClr val="000000"/>
              </a:solidFill>
              <a:latin typeface="Calibri"/>
            </a:endParaRPr>
          </a:p>
        </p:txBody>
      </p:sp>
      <p:sp>
        <p:nvSpPr>
          <p:cNvPr id="306" name="TextShape 3"/>
          <p:cNvSpPr txBox="1"/>
          <p:nvPr/>
        </p:nvSpPr>
        <p:spPr>
          <a:xfrm>
            <a:off x="6732000" y="4809600"/>
            <a:ext cx="2057040" cy="274320"/>
          </a:xfrm>
          <a:prstGeom prst="rect">
            <a:avLst/>
          </a:prstGeom>
          <a:noFill/>
          <a:ln>
            <a:noFill/>
          </a:ln>
        </p:spPr>
        <p:txBody>
          <a:bodyPr anchor="ctr"/>
          <a:lstStyle/>
          <a:p>
            <a:pPr algn="r">
              <a:lnSpc>
                <a:spcPct val="100000"/>
              </a:lnSpc>
            </a:pPr>
            <a:fld id="{427FC9D6-8A4B-4CC2-BD5A-B8ADB00C5CFB}" type="slidenum">
              <a:rPr lang="en-US" sz="1000" b="0" strike="noStrike" spc="-1">
                <a:solidFill>
                  <a:srgbClr val="B2B2B2"/>
                </a:solidFill>
                <a:latin typeface="Calibri"/>
              </a:rPr>
              <a:t>25</a:t>
            </a:fld>
            <a:endParaRPr lang="en-US" sz="1000" b="0" strike="noStrike" spc="-1">
              <a:latin typeface="Times New Roman"/>
            </a:endParaRPr>
          </a:p>
        </p:txBody>
      </p:sp>
      <p:graphicFrame>
        <p:nvGraphicFramePr>
          <p:cNvPr id="5" name="Diagram 4">
            <a:extLst>
              <a:ext uri="{FF2B5EF4-FFF2-40B4-BE49-F238E27FC236}">
                <a16:creationId xmlns:a16="http://schemas.microsoft.com/office/drawing/2014/main" id="{3EA00313-80F7-4844-BCFD-9C0E9B90B0A9}"/>
              </a:ext>
            </a:extLst>
          </p:cNvPr>
          <p:cNvGraphicFramePr/>
          <p:nvPr>
            <p:extLst>
              <p:ext uri="{D42A27DB-BD31-4B8C-83A1-F6EECF244321}">
                <p14:modId xmlns:p14="http://schemas.microsoft.com/office/powerpoint/2010/main" val="17166417"/>
              </p:ext>
            </p:extLst>
          </p:nvPr>
        </p:nvGraphicFramePr>
        <p:xfrm>
          <a:off x="2242936" y="2122571"/>
          <a:ext cx="5069306" cy="8983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TextShape 1"/>
          <p:cNvSpPr txBox="1"/>
          <p:nvPr/>
        </p:nvSpPr>
        <p:spPr>
          <a:xfrm>
            <a:off x="350280" y="114984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endParaRPr lang="en-US" sz="1500" b="0" strike="noStrike" spc="-1" dirty="0">
              <a:solidFill>
                <a:srgbClr val="153D6E"/>
              </a:solidFill>
              <a:latin typeface="Arial"/>
            </a:endParaRPr>
          </a:p>
          <a:p>
            <a:pPr marL="432000" indent="-324000">
              <a:spcBef>
                <a:spcPts val="1417"/>
              </a:spcBef>
              <a:buClr>
                <a:srgbClr val="000000"/>
              </a:buClr>
              <a:buSzPct val="45000"/>
              <a:buFont typeface="Wingdings" charset="2"/>
              <a:buChar char=""/>
            </a:pPr>
            <a:endParaRPr lang="en-US" sz="1500" b="0" strike="noStrike" spc="-1" dirty="0">
              <a:solidFill>
                <a:srgbClr val="153D6E"/>
              </a:solidFill>
              <a:latin typeface="Arial"/>
            </a:endParaRPr>
          </a:p>
          <a:p>
            <a:pPr marL="432000" indent="-324000">
              <a:spcBef>
                <a:spcPts val="1417"/>
              </a:spcBef>
              <a:buClr>
                <a:srgbClr val="000000"/>
              </a:buClr>
              <a:buSzPct val="45000"/>
              <a:buFont typeface="Wingdings" charset="2"/>
              <a:buChar char=""/>
            </a:pPr>
            <a:endParaRPr lang="en-US" sz="1500" b="0" strike="noStrike" spc="-1" dirty="0">
              <a:solidFill>
                <a:srgbClr val="153D6E"/>
              </a:solidFill>
              <a:latin typeface="Arial"/>
            </a:endParaRPr>
          </a:p>
          <a:p>
            <a:pPr marL="432000" indent="-324000">
              <a:spcBef>
                <a:spcPts val="1417"/>
              </a:spcBef>
              <a:buClr>
                <a:srgbClr val="000000"/>
              </a:buClr>
              <a:buSzPct val="45000"/>
              <a:buFont typeface="Wingdings" charset="2"/>
              <a:buChar char=""/>
            </a:pPr>
            <a:endParaRPr lang="en-US" sz="1500" b="0" strike="noStrike" spc="-1" dirty="0">
              <a:solidFill>
                <a:srgbClr val="153D6E"/>
              </a:solidFill>
              <a:latin typeface="Arial"/>
            </a:endParaRPr>
          </a:p>
          <a:p>
            <a:pPr marL="432000" indent="-324000">
              <a:spcBef>
                <a:spcPts val="1417"/>
              </a:spcBef>
              <a:buClr>
                <a:srgbClr val="000000"/>
              </a:buClr>
              <a:buSzPct val="45000"/>
              <a:buFont typeface="Wingdings" charset="2"/>
              <a:buChar char=""/>
            </a:pPr>
            <a:endParaRPr lang="en-US" sz="1500" b="0" strike="noStrike" spc="-1" dirty="0">
              <a:solidFill>
                <a:srgbClr val="153D6E"/>
              </a:solidFill>
              <a:latin typeface="Arial"/>
            </a:endParaRPr>
          </a:p>
        </p:txBody>
      </p:sp>
      <p:sp>
        <p:nvSpPr>
          <p:cNvPr id="309" name="TextShape 2"/>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dirty="0">
                <a:solidFill>
                  <a:srgbClr val="FFFFFF"/>
                </a:solidFill>
                <a:latin typeface="Arial"/>
                <a:ea typeface="Verdana"/>
              </a:rPr>
              <a:t>Threat Landscape – Paunch</a:t>
            </a:r>
            <a:endParaRPr lang="en-US" b="0" strike="noStrike" spc="-1" dirty="0">
              <a:solidFill>
                <a:srgbClr val="000000"/>
              </a:solidFill>
              <a:latin typeface="Calibri"/>
            </a:endParaRPr>
          </a:p>
        </p:txBody>
      </p:sp>
      <p:sp>
        <p:nvSpPr>
          <p:cNvPr id="310" name="TextShape 3"/>
          <p:cNvSpPr txBox="1"/>
          <p:nvPr/>
        </p:nvSpPr>
        <p:spPr>
          <a:xfrm>
            <a:off x="6732000" y="4809600"/>
            <a:ext cx="2057040" cy="274320"/>
          </a:xfrm>
          <a:prstGeom prst="rect">
            <a:avLst/>
          </a:prstGeom>
          <a:noFill/>
          <a:ln>
            <a:noFill/>
          </a:ln>
        </p:spPr>
        <p:txBody>
          <a:bodyPr anchor="ctr"/>
          <a:lstStyle/>
          <a:p>
            <a:pPr algn="r">
              <a:lnSpc>
                <a:spcPct val="100000"/>
              </a:lnSpc>
            </a:pPr>
            <a:fld id="{79F82E8A-930D-4C8B-AE05-D876885C00F9}" type="slidenum">
              <a:rPr lang="en-US" sz="1000" b="0" strike="noStrike" spc="-1">
                <a:solidFill>
                  <a:srgbClr val="B2B2B2"/>
                </a:solidFill>
                <a:latin typeface="Calibri"/>
              </a:rPr>
              <a:t>26</a:t>
            </a:fld>
            <a:endParaRPr lang="en-US" sz="1000" b="0" strike="noStrike" spc="-1">
              <a:latin typeface="Times New Roman"/>
            </a:endParaRPr>
          </a:p>
        </p:txBody>
      </p:sp>
      <p:pic>
        <p:nvPicPr>
          <p:cNvPr id="8" name="Picture 6">
            <a:extLst>
              <a:ext uri="{FF2B5EF4-FFF2-40B4-BE49-F238E27FC236}">
                <a16:creationId xmlns:a16="http://schemas.microsoft.com/office/drawing/2014/main" id="{CAEE88B6-DCAE-964A-82BA-AEF7B9060F0A}"/>
              </a:ext>
            </a:extLst>
          </p:cNvPr>
          <p:cNvPicPr/>
          <p:nvPr/>
        </p:nvPicPr>
        <p:blipFill>
          <a:blip r:embed="rId3"/>
          <a:stretch/>
        </p:blipFill>
        <p:spPr>
          <a:xfrm>
            <a:off x="869365" y="2304871"/>
            <a:ext cx="1028230" cy="710692"/>
          </a:xfrm>
          <a:prstGeom prst="rect">
            <a:avLst/>
          </a:prstGeom>
          <a:ln>
            <a:noFill/>
          </a:ln>
        </p:spPr>
      </p:pic>
      <p:graphicFrame>
        <p:nvGraphicFramePr>
          <p:cNvPr id="9" name="Diagram 8">
            <a:extLst>
              <a:ext uri="{FF2B5EF4-FFF2-40B4-BE49-F238E27FC236}">
                <a16:creationId xmlns:a16="http://schemas.microsoft.com/office/drawing/2014/main" id="{1FBF296E-2C73-4741-AE53-22C443FCC9ED}"/>
              </a:ext>
            </a:extLst>
          </p:cNvPr>
          <p:cNvGraphicFramePr/>
          <p:nvPr>
            <p:extLst>
              <p:ext uri="{D42A27DB-BD31-4B8C-83A1-F6EECF244321}">
                <p14:modId xmlns:p14="http://schemas.microsoft.com/office/powerpoint/2010/main" val="3694851348"/>
              </p:ext>
            </p:extLst>
          </p:nvPr>
        </p:nvGraphicFramePr>
        <p:xfrm>
          <a:off x="2308508" y="2399175"/>
          <a:ext cx="5452012" cy="5913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50280" y="1149840"/>
            <a:ext cx="486180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Who is Paunch?</a:t>
            </a:r>
          </a:p>
          <a:p>
            <a:pPr marL="864000" lvl="1" indent="-324000">
              <a:spcBef>
                <a:spcPts val="1134"/>
              </a:spcBef>
              <a:buClr>
                <a:srgbClr val="000000"/>
              </a:buClr>
              <a:buSzPct val="75000"/>
              <a:buFont typeface="Symbol" charset="2"/>
              <a:buChar char=""/>
            </a:pPr>
            <a:r>
              <a:rPr lang="en-US" sz="1400" b="0" strike="noStrike" spc="-1" dirty="0">
                <a:solidFill>
                  <a:srgbClr val="153D6E"/>
                </a:solidFill>
                <a:latin typeface="Arial"/>
              </a:rPr>
              <a:t>Author of the </a:t>
            </a:r>
            <a:r>
              <a:rPr lang="en-US" sz="1400" b="0" strike="noStrike" spc="-1" dirty="0" err="1">
                <a:solidFill>
                  <a:srgbClr val="153D6E"/>
                </a:solidFill>
                <a:latin typeface="Arial"/>
              </a:rPr>
              <a:t>BlackHole</a:t>
            </a:r>
            <a:r>
              <a:rPr lang="en-US" sz="1400" b="0" strike="noStrike" spc="-1" dirty="0">
                <a:solidFill>
                  <a:srgbClr val="153D6E"/>
                </a:solidFill>
                <a:latin typeface="Arial"/>
              </a:rPr>
              <a:t> Exploit Kit, which was available for about 500$ / month.</a:t>
            </a:r>
          </a:p>
          <a:p>
            <a:pPr marL="864000" lvl="1" indent="-324000">
              <a:spcBef>
                <a:spcPts val="1134"/>
              </a:spcBef>
              <a:buClr>
                <a:srgbClr val="000000"/>
              </a:buClr>
              <a:buSzPct val="75000"/>
              <a:buFont typeface="Symbol" charset="2"/>
              <a:buChar char=""/>
            </a:pPr>
            <a:r>
              <a:rPr lang="en-US" sz="1400" b="0" strike="noStrike" spc="-1" dirty="0">
                <a:solidFill>
                  <a:srgbClr val="153D6E"/>
                </a:solidFill>
                <a:latin typeface="Arial"/>
              </a:rPr>
              <a:t>Author of the Cool Exploit Kit, which was privately available for 10’000$ / month. It included exclusive zero-days.</a:t>
            </a:r>
          </a:p>
          <a:p>
            <a:pPr marL="864000" lvl="1" indent="-324000">
              <a:spcBef>
                <a:spcPts val="1134"/>
              </a:spcBef>
              <a:buClr>
                <a:srgbClr val="000000"/>
              </a:buClr>
              <a:buSzPct val="75000"/>
              <a:buFont typeface="Symbol" charset="2"/>
              <a:buChar char=""/>
            </a:pPr>
            <a:r>
              <a:rPr lang="en-US" sz="1400" b="0" strike="noStrike" spc="-1" dirty="0">
                <a:solidFill>
                  <a:srgbClr val="153D6E"/>
                </a:solidFill>
                <a:latin typeface="Arial"/>
              </a:rPr>
              <a:t>Creator of </a:t>
            </a:r>
            <a:r>
              <a:rPr lang="en-US" sz="1400" b="0" strike="noStrike" spc="-1" dirty="0" err="1">
                <a:solidFill>
                  <a:srgbClr val="153D6E"/>
                </a:solidFill>
                <a:latin typeface="Arial"/>
              </a:rPr>
              <a:t>Crypt.Am</a:t>
            </a:r>
            <a:r>
              <a:rPr lang="en-US" sz="1400" b="0" strike="noStrike" spc="-1" dirty="0">
                <a:solidFill>
                  <a:srgbClr val="153D6E"/>
                </a:solidFill>
                <a:latin typeface="Arial"/>
              </a:rPr>
              <a:t>, a service that created FUD files</a:t>
            </a:r>
          </a:p>
        </p:txBody>
      </p:sp>
      <p:sp>
        <p:nvSpPr>
          <p:cNvPr id="315" name="TextShape 2"/>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dirty="0">
                <a:solidFill>
                  <a:srgbClr val="FFFFFF"/>
                </a:solidFill>
                <a:latin typeface="Arial"/>
                <a:ea typeface="Verdana"/>
              </a:rPr>
              <a:t>Threat Landscape – Arrest of Paunch</a:t>
            </a:r>
            <a:endParaRPr lang="en-US" b="0" strike="noStrike" spc="-1" dirty="0">
              <a:solidFill>
                <a:srgbClr val="000000"/>
              </a:solidFill>
              <a:latin typeface="Calibri"/>
            </a:endParaRPr>
          </a:p>
        </p:txBody>
      </p:sp>
      <p:sp>
        <p:nvSpPr>
          <p:cNvPr id="316" name="TextShape 3"/>
          <p:cNvSpPr txBox="1"/>
          <p:nvPr/>
        </p:nvSpPr>
        <p:spPr>
          <a:xfrm>
            <a:off x="6732000" y="4809600"/>
            <a:ext cx="2057040" cy="274320"/>
          </a:xfrm>
          <a:prstGeom prst="rect">
            <a:avLst/>
          </a:prstGeom>
          <a:noFill/>
          <a:ln>
            <a:noFill/>
          </a:ln>
        </p:spPr>
        <p:txBody>
          <a:bodyPr anchor="ctr"/>
          <a:lstStyle/>
          <a:p>
            <a:pPr algn="r">
              <a:lnSpc>
                <a:spcPct val="100000"/>
              </a:lnSpc>
            </a:pPr>
            <a:fld id="{A1B5128B-8B41-4442-ACEB-0230458FAE7B}" type="slidenum">
              <a:rPr lang="en-US" sz="1000" b="0" strike="noStrike" spc="-1">
                <a:solidFill>
                  <a:srgbClr val="B2B2B2"/>
                </a:solidFill>
                <a:latin typeface="Calibri"/>
              </a:rPr>
              <a:t>27</a:t>
            </a:fld>
            <a:endParaRPr lang="en-US" sz="1000" b="0" strike="noStrike" spc="-1">
              <a:latin typeface="Times New Roman"/>
            </a:endParaRPr>
          </a:p>
        </p:txBody>
      </p:sp>
      <p:pic>
        <p:nvPicPr>
          <p:cNvPr id="317" name="Picture 11"/>
          <p:cNvPicPr/>
          <p:nvPr/>
        </p:nvPicPr>
        <p:blipFill>
          <a:blip r:embed="rId3"/>
          <a:stretch/>
        </p:blipFill>
        <p:spPr>
          <a:xfrm>
            <a:off x="1099800" y="3108960"/>
            <a:ext cx="2649240" cy="1499760"/>
          </a:xfrm>
          <a:prstGeom prst="rect">
            <a:avLst/>
          </a:prstGeom>
          <a:ln>
            <a:noFill/>
          </a:ln>
        </p:spPr>
      </p:pic>
      <p:sp>
        <p:nvSpPr>
          <p:cNvPr id="318" name="CustomShape 4"/>
          <p:cNvSpPr/>
          <p:nvPr/>
        </p:nvSpPr>
        <p:spPr>
          <a:xfrm rot="21562200">
            <a:off x="1122337" y="3604980"/>
            <a:ext cx="1382423" cy="41079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200" b="0" strike="noStrike" spc="-1" dirty="0">
                <a:solidFill>
                  <a:srgbClr val="0E2D51"/>
                </a:solidFill>
                <a:latin typeface="Verdana"/>
                <a:ea typeface="ＭＳ Ｐゴシック"/>
              </a:rPr>
              <a:t>May 2013</a:t>
            </a:r>
            <a:endParaRPr lang="en-US" sz="2200" b="0" strike="noStrike" spc="-1" dirty="0">
              <a:solidFill>
                <a:srgbClr val="0E2D51"/>
              </a:solidFill>
              <a:latin typeface="Arial"/>
            </a:endParaRPr>
          </a:p>
        </p:txBody>
      </p:sp>
      <p:pic>
        <p:nvPicPr>
          <p:cNvPr id="319" name="Picture 5"/>
          <p:cNvPicPr/>
          <p:nvPr/>
        </p:nvPicPr>
        <p:blipFill>
          <a:blip r:embed="rId4"/>
          <a:stretch/>
        </p:blipFill>
        <p:spPr>
          <a:xfrm>
            <a:off x="6492240" y="1211040"/>
            <a:ext cx="2286000" cy="2812320"/>
          </a:xfrm>
          <a:prstGeom prst="rect">
            <a:avLst/>
          </a:prstGeom>
          <a:ln>
            <a:noFill/>
          </a:ln>
        </p:spPr>
      </p:pic>
      <p:sp>
        <p:nvSpPr>
          <p:cNvPr id="320" name="CustomShape 5"/>
          <p:cNvSpPr/>
          <p:nvPr/>
        </p:nvSpPr>
        <p:spPr>
          <a:xfrm>
            <a:off x="6602760" y="4023360"/>
            <a:ext cx="2145600" cy="515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Arial"/>
                <a:ea typeface="ＭＳ Ｐゴシック"/>
              </a:rPr>
              <a:t>Income: 50’000$ / month</a:t>
            </a:r>
            <a:endParaRPr lang="en-US" sz="1400" b="0" strike="noStrike" spc="-1">
              <a:latin typeface="Arial"/>
            </a:endParaRPr>
          </a:p>
          <a:p>
            <a:pPr>
              <a:lnSpc>
                <a:spcPct val="100000"/>
              </a:lnSpc>
            </a:pPr>
            <a:r>
              <a:rPr lang="en-US" sz="1400" b="0" strike="noStrike" spc="-1">
                <a:solidFill>
                  <a:srgbClr val="000000"/>
                </a:solidFill>
                <a:latin typeface="Arial"/>
                <a:ea typeface="ＭＳ Ｐゴシック"/>
              </a:rPr>
              <a:t>Car: Porsche Cayenne</a:t>
            </a:r>
            <a:endParaRPr lang="en-US" sz="1400" b="0" strike="noStrike" spc="-1">
              <a:latin typeface="Arial"/>
            </a:endParaRPr>
          </a:p>
        </p:txBody>
      </p:sp>
      <p:sp>
        <p:nvSpPr>
          <p:cNvPr id="321" name="CustomShape 6"/>
          <p:cNvSpPr/>
          <p:nvPr/>
        </p:nvSpPr>
        <p:spPr>
          <a:xfrm>
            <a:off x="385789" y="4851318"/>
            <a:ext cx="5702190" cy="29218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000" b="0" strike="noStrike" spc="-1" dirty="0">
                <a:solidFill>
                  <a:srgbClr val="0E2D51"/>
                </a:solidFill>
                <a:latin typeface="Arial" panose="020B0604020202020204" pitchFamily="34" charset="0"/>
                <a:ea typeface="ＭＳ Ｐゴシック"/>
                <a:cs typeface="Arial" panose="020B0604020202020204" pitchFamily="34" charset="0"/>
              </a:rPr>
              <a:t>Image Source</a:t>
            </a:r>
            <a:r>
              <a:rPr lang="en-US" sz="1000" spc="-1" dirty="0">
                <a:solidFill>
                  <a:srgbClr val="0E2D51"/>
                </a:solidFill>
                <a:latin typeface="Arial" panose="020B0604020202020204" pitchFamily="34" charset="0"/>
                <a:ea typeface="ＭＳ Ｐゴシック"/>
                <a:cs typeface="Arial" panose="020B0604020202020204" pitchFamily="34" charset="0"/>
              </a:rPr>
              <a:t>. https://</a:t>
            </a:r>
            <a:r>
              <a:rPr lang="en-US" sz="1000" spc="-1" dirty="0" err="1">
                <a:solidFill>
                  <a:srgbClr val="0E2D51"/>
                </a:solidFill>
                <a:latin typeface="Arial" panose="020B0604020202020204" pitchFamily="34" charset="0"/>
                <a:ea typeface="ＭＳ Ｐゴシック"/>
                <a:cs typeface="Arial" panose="020B0604020202020204" pitchFamily="34" charset="0"/>
              </a:rPr>
              <a:t>krebsonsecurity.com</a:t>
            </a:r>
            <a:r>
              <a:rPr lang="en-US" sz="1000" spc="-1" dirty="0">
                <a:solidFill>
                  <a:srgbClr val="0E2D51"/>
                </a:solidFill>
                <a:latin typeface="Arial" panose="020B0604020202020204" pitchFamily="34" charset="0"/>
                <a:ea typeface="ＭＳ Ｐゴシック"/>
                <a:cs typeface="Arial" panose="020B0604020202020204" pitchFamily="34" charset="0"/>
              </a:rPr>
              <a:t>/2013/12/meet-paunch-the-accused-author-of-the-blackhole-exploit-kit</a:t>
            </a:r>
            <a:r>
              <a:rPr lang="en-US" sz="1050" spc="-1" dirty="0">
                <a:solidFill>
                  <a:srgbClr val="0E2D51"/>
                </a:solidFill>
                <a:latin typeface="Verdana"/>
                <a:ea typeface="ＭＳ Ｐゴシック"/>
              </a:rPr>
              <a:t>/</a:t>
            </a:r>
            <a:endParaRPr lang="en-US" sz="1050" b="0" strike="noStrike" spc="-1" dirty="0">
              <a:solidFill>
                <a:srgbClr val="0E2D51"/>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TextShape 1"/>
          <p:cNvSpPr txBox="1"/>
          <p:nvPr/>
        </p:nvSpPr>
        <p:spPr>
          <a:xfrm>
            <a:off x="542880" y="1168920"/>
            <a:ext cx="495324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October 4th 2013</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Dmitry E. </a:t>
            </a:r>
            <a:r>
              <a:rPr lang="en-US" sz="1600" b="0" strike="noStrike" spc="-1" dirty="0" err="1">
                <a:solidFill>
                  <a:srgbClr val="153D6E"/>
                </a:solidFill>
                <a:latin typeface="Arial"/>
              </a:rPr>
              <a:t>Fedotov</a:t>
            </a:r>
            <a:r>
              <a:rPr lang="en-US" sz="1600" b="0" strike="noStrike" spc="-1" dirty="0">
                <a:solidFill>
                  <a:srgbClr val="153D6E"/>
                </a:solidFill>
                <a:latin typeface="Arial"/>
              </a:rPr>
              <a:t> has been arrested by the Russian Police.</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Article 210 of the criminal code of the Russian Federation was applied: creation and participation in criminal community / criminal organization for joint commission of one or several heavy or especially serious crimes.</a:t>
            </a:r>
          </a:p>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Interesting: The </a:t>
            </a:r>
            <a:r>
              <a:rPr lang="en-US" sz="1600" b="0" strike="noStrike" spc="-1" dirty="0" err="1">
                <a:solidFill>
                  <a:srgbClr val="153D6E"/>
                </a:solidFill>
                <a:latin typeface="Arial"/>
              </a:rPr>
              <a:t>Torpig</a:t>
            </a:r>
            <a:r>
              <a:rPr lang="en-US" sz="1600" b="0" strike="noStrike" spc="-1" dirty="0">
                <a:solidFill>
                  <a:srgbClr val="153D6E"/>
                </a:solidFill>
                <a:latin typeface="Arial"/>
              </a:rPr>
              <a:t> botnet disappeared right after this arrest.</a:t>
            </a:r>
          </a:p>
        </p:txBody>
      </p:sp>
      <p:sp>
        <p:nvSpPr>
          <p:cNvPr id="323" name="TextShape 2"/>
          <p:cNvSpPr txBox="1"/>
          <p:nvPr/>
        </p:nvSpPr>
        <p:spPr>
          <a:xfrm>
            <a:off x="341640" y="108000"/>
            <a:ext cx="6504120" cy="734040"/>
          </a:xfrm>
          <a:prstGeom prst="rect">
            <a:avLst/>
          </a:prstGeom>
          <a:noFill/>
          <a:ln>
            <a:noFill/>
          </a:ln>
        </p:spPr>
        <p:txBody>
          <a:bodyPr anchor="ctr"/>
          <a:lstStyle/>
          <a:p>
            <a:pPr>
              <a:lnSpc>
                <a:spcPct val="90000"/>
              </a:lnSpc>
            </a:pPr>
            <a:r>
              <a:rPr lang="en-US" sz="1900" b="1" strike="noStrike" spc="-1" dirty="0">
                <a:solidFill>
                  <a:srgbClr val="FFFFFF"/>
                </a:solidFill>
                <a:latin typeface="Arial"/>
                <a:ea typeface="Verdana"/>
              </a:rPr>
              <a:t>Threat Landscape – Arrest of Paunch</a:t>
            </a:r>
            <a:endParaRPr lang="en-US" sz="1900" b="0" strike="noStrike" spc="-1" dirty="0">
              <a:solidFill>
                <a:srgbClr val="000000"/>
              </a:solidFill>
              <a:latin typeface="Calibri"/>
            </a:endParaRPr>
          </a:p>
        </p:txBody>
      </p:sp>
      <p:sp>
        <p:nvSpPr>
          <p:cNvPr id="324" name="TextShape 3"/>
          <p:cNvSpPr txBox="1"/>
          <p:nvPr/>
        </p:nvSpPr>
        <p:spPr>
          <a:xfrm>
            <a:off x="6732000" y="4809600"/>
            <a:ext cx="2057040" cy="274320"/>
          </a:xfrm>
          <a:prstGeom prst="rect">
            <a:avLst/>
          </a:prstGeom>
          <a:noFill/>
          <a:ln>
            <a:noFill/>
          </a:ln>
        </p:spPr>
        <p:txBody>
          <a:bodyPr anchor="ctr"/>
          <a:lstStyle/>
          <a:p>
            <a:pPr algn="r">
              <a:lnSpc>
                <a:spcPct val="100000"/>
              </a:lnSpc>
            </a:pPr>
            <a:fld id="{6281DBE4-9426-4B0B-97D1-C5DED4DBCD2D}" type="slidenum">
              <a:rPr lang="en-US" sz="1000" b="0" strike="noStrike" spc="-1">
                <a:solidFill>
                  <a:srgbClr val="B2B2B2"/>
                </a:solidFill>
                <a:latin typeface="Calibri"/>
              </a:rPr>
              <a:t>28</a:t>
            </a:fld>
            <a:endParaRPr lang="en-US" sz="1000" b="0" strike="noStrike" spc="-1">
              <a:latin typeface="Times New Roman"/>
            </a:endParaRPr>
          </a:p>
        </p:txBody>
      </p:sp>
      <p:pic>
        <p:nvPicPr>
          <p:cNvPr id="325" name="Picture 4"/>
          <p:cNvPicPr/>
          <p:nvPr/>
        </p:nvPicPr>
        <p:blipFill>
          <a:blip r:embed="rId3"/>
          <a:stretch/>
        </p:blipFill>
        <p:spPr>
          <a:xfrm>
            <a:off x="6732000" y="1149840"/>
            <a:ext cx="1869120" cy="3270960"/>
          </a:xfrm>
          <a:prstGeom prst="rect">
            <a:avLst/>
          </a:prstGeom>
          <a:ln>
            <a:noFill/>
          </a:ln>
        </p:spPr>
      </p:pic>
      <p:sp>
        <p:nvSpPr>
          <p:cNvPr id="3" name="Rectangle 2">
            <a:extLst>
              <a:ext uri="{FF2B5EF4-FFF2-40B4-BE49-F238E27FC236}">
                <a16:creationId xmlns:a16="http://schemas.microsoft.com/office/drawing/2014/main" id="{47B454BA-20CF-D541-9BD0-75E9977D1BD4}"/>
              </a:ext>
            </a:extLst>
          </p:cNvPr>
          <p:cNvSpPr/>
          <p:nvPr/>
        </p:nvSpPr>
        <p:spPr>
          <a:xfrm>
            <a:off x="341640" y="4831344"/>
            <a:ext cx="8447400" cy="246221"/>
          </a:xfrm>
          <a:prstGeom prst="rect">
            <a:avLst/>
          </a:prstGeom>
        </p:spPr>
        <p:txBody>
          <a:bodyPr wrap="square">
            <a:spAutoFit/>
          </a:bodyPr>
          <a:lstStyle/>
          <a:p>
            <a:r>
              <a:rPr lang="en-US" sz="900" dirty="0">
                <a:solidFill>
                  <a:srgbClr val="0E2D51"/>
                </a:solidFill>
              </a:rPr>
              <a:t>Image source: https://</a:t>
            </a:r>
            <a:r>
              <a:rPr lang="en-US" sz="1000" dirty="0" err="1">
                <a:solidFill>
                  <a:srgbClr val="0E2D51"/>
                </a:solidFill>
              </a:rPr>
              <a:t>krebsonsecurity</a:t>
            </a:r>
            <a:r>
              <a:rPr lang="en-US" sz="900" dirty="0" err="1">
                <a:solidFill>
                  <a:srgbClr val="0E2D51"/>
                </a:solidFill>
              </a:rPr>
              <a:t>.com</a:t>
            </a:r>
            <a:r>
              <a:rPr lang="en-US" sz="900" dirty="0">
                <a:solidFill>
                  <a:srgbClr val="0E2D51"/>
                </a:solidFill>
              </a:rPr>
              <a:t>/2013/12/meet-paunch-the-accused-author-of-the-blackhole-exploit-kit/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 name="TextShape 1"/>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dirty="0">
                <a:solidFill>
                  <a:srgbClr val="FFFFFF"/>
                </a:solidFill>
                <a:latin typeface="Arial"/>
                <a:ea typeface="Verdana"/>
              </a:rPr>
              <a:t>Threat </a:t>
            </a:r>
            <a:r>
              <a:rPr lang="en-US" b="1" strike="noStrike" spc="-1" dirty="0">
                <a:solidFill>
                  <a:srgbClr val="FFFFFF"/>
                </a:solidFill>
                <a:latin typeface="Arial"/>
                <a:ea typeface="Verdana"/>
              </a:rPr>
              <a:t>Landscape</a:t>
            </a:r>
            <a:r>
              <a:rPr lang="en-US" sz="1600" b="1" strike="noStrike" spc="-1" dirty="0">
                <a:solidFill>
                  <a:srgbClr val="FFFFFF"/>
                </a:solidFill>
                <a:latin typeface="Arial"/>
                <a:ea typeface="Verdana"/>
              </a:rPr>
              <a:t> – Money</a:t>
            </a:r>
            <a:endParaRPr lang="en-US" sz="1600" b="0" strike="noStrike" spc="-1" dirty="0">
              <a:solidFill>
                <a:srgbClr val="000000"/>
              </a:solidFill>
              <a:latin typeface="Calibri"/>
            </a:endParaRPr>
          </a:p>
        </p:txBody>
      </p:sp>
      <p:sp>
        <p:nvSpPr>
          <p:cNvPr id="328" name="TextShape 2"/>
          <p:cNvSpPr txBox="1"/>
          <p:nvPr/>
        </p:nvSpPr>
        <p:spPr>
          <a:xfrm>
            <a:off x="6732000" y="4809600"/>
            <a:ext cx="2057040" cy="274320"/>
          </a:xfrm>
          <a:prstGeom prst="rect">
            <a:avLst/>
          </a:prstGeom>
          <a:noFill/>
          <a:ln>
            <a:noFill/>
          </a:ln>
        </p:spPr>
        <p:txBody>
          <a:bodyPr anchor="ctr"/>
          <a:lstStyle/>
          <a:p>
            <a:pPr algn="r">
              <a:lnSpc>
                <a:spcPct val="100000"/>
              </a:lnSpc>
            </a:pPr>
            <a:fld id="{64DABC99-9DED-413E-8D96-B1C0BDF11D3F}" type="slidenum">
              <a:rPr lang="en-US" sz="1000" b="0" strike="noStrike" spc="-1">
                <a:solidFill>
                  <a:srgbClr val="B2B2B2"/>
                </a:solidFill>
                <a:latin typeface="Calibri"/>
              </a:rPr>
              <a:t>29</a:t>
            </a:fld>
            <a:endParaRPr lang="en-US" sz="1000" b="0" strike="noStrike" spc="-1">
              <a:latin typeface="Times New Roman"/>
            </a:endParaRPr>
          </a:p>
        </p:txBody>
      </p:sp>
      <p:pic>
        <p:nvPicPr>
          <p:cNvPr id="4" name="Picture 3">
            <a:extLst>
              <a:ext uri="{FF2B5EF4-FFF2-40B4-BE49-F238E27FC236}">
                <a16:creationId xmlns:a16="http://schemas.microsoft.com/office/drawing/2014/main" id="{D82BCB7B-A118-47F3-87DD-CF145B592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724" y="1157761"/>
            <a:ext cx="5010167" cy="3229755"/>
          </a:xfrm>
          <a:prstGeom prst="rect">
            <a:avLst/>
          </a:prstGeom>
        </p:spPr>
      </p:pic>
      <p:sp>
        <p:nvSpPr>
          <p:cNvPr id="5" name="TextBox 4">
            <a:extLst>
              <a:ext uri="{FF2B5EF4-FFF2-40B4-BE49-F238E27FC236}">
                <a16:creationId xmlns:a16="http://schemas.microsoft.com/office/drawing/2014/main" id="{40F24A11-7231-B844-A56C-671A00C21CBD}"/>
              </a:ext>
            </a:extLst>
          </p:cNvPr>
          <p:cNvSpPr txBox="1"/>
          <p:nvPr/>
        </p:nvSpPr>
        <p:spPr>
          <a:xfrm>
            <a:off x="5734724" y="1574570"/>
            <a:ext cx="3313024" cy="2646878"/>
          </a:xfrm>
          <a:prstGeom prst="rect">
            <a:avLst/>
          </a:prstGeom>
          <a:noFill/>
        </p:spPr>
        <p:txBody>
          <a:bodyPr wrap="square" rtlCol="0">
            <a:spAutoFit/>
          </a:bodyPr>
          <a:lstStyle/>
          <a:p>
            <a:r>
              <a:rPr lang="en-US" i="1" dirty="0">
                <a:solidFill>
                  <a:srgbClr val="002060"/>
                </a:solidFill>
              </a:rPr>
              <a:t>Video available at: </a:t>
            </a:r>
            <a:r>
              <a:rPr lang="en-GB" i="1" dirty="0">
                <a:hlinkClick r:id="rId4"/>
              </a:rPr>
              <a:t>https://www.youtube.com/watch?v=ocu5N7VIfds</a:t>
            </a:r>
            <a:r>
              <a:rPr lang="en-US" i="1" dirty="0">
                <a:solidFill>
                  <a:srgbClr val="002060"/>
                </a:solidFill>
              </a:rPr>
              <a:t>.  Please check that this is still publicly available before using and embed here.</a:t>
            </a:r>
          </a:p>
          <a:p>
            <a:endParaRPr lang="en-US" i="1" dirty="0">
              <a:solidFill>
                <a:srgbClr val="002060"/>
              </a:solidFill>
            </a:endParaRPr>
          </a:p>
          <a:p>
            <a:r>
              <a:rPr lang="en-US" i="1" dirty="0">
                <a:solidFill>
                  <a:srgbClr val="002060"/>
                </a:solidFill>
              </a:rPr>
              <a:t>To unhide slide, click ”slide show” in top navigation bar.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FF05FA2C-1013-CB44-88E1-63CC1E1EAEEC}"/>
              </a:ext>
            </a:extLst>
          </p:cNvPr>
          <p:cNvGraphicFramePr/>
          <p:nvPr>
            <p:extLst>
              <p:ext uri="{D42A27DB-BD31-4B8C-83A1-F6EECF244321}">
                <p14:modId xmlns:p14="http://schemas.microsoft.com/office/powerpoint/2010/main" val="1017627758"/>
              </p:ext>
            </p:extLst>
          </p:nvPr>
        </p:nvGraphicFramePr>
        <p:xfrm>
          <a:off x="350280" y="1149840"/>
          <a:ext cx="8438760" cy="3489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1" name="TextShape 2"/>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dirty="0">
                <a:solidFill>
                  <a:srgbClr val="FFFFFF"/>
                </a:solidFill>
                <a:latin typeface="Arial"/>
                <a:ea typeface="Verdana"/>
              </a:rPr>
              <a:t>Session Plan</a:t>
            </a:r>
            <a:endParaRPr lang="en-US" b="0" strike="noStrike" spc="-1" dirty="0">
              <a:solidFill>
                <a:srgbClr val="000000"/>
              </a:solidFill>
              <a:latin typeface="Calibri"/>
            </a:endParaRPr>
          </a:p>
        </p:txBody>
      </p:sp>
      <p:sp>
        <p:nvSpPr>
          <p:cNvPr id="202" name="TextShape 3"/>
          <p:cNvSpPr txBox="1"/>
          <p:nvPr/>
        </p:nvSpPr>
        <p:spPr>
          <a:xfrm>
            <a:off x="6732000" y="4809600"/>
            <a:ext cx="2057040" cy="274320"/>
          </a:xfrm>
          <a:prstGeom prst="rect">
            <a:avLst/>
          </a:prstGeom>
          <a:noFill/>
          <a:ln>
            <a:noFill/>
          </a:ln>
        </p:spPr>
        <p:txBody>
          <a:bodyPr anchor="ctr"/>
          <a:lstStyle/>
          <a:p>
            <a:pPr algn="r">
              <a:lnSpc>
                <a:spcPct val="100000"/>
              </a:lnSpc>
            </a:pPr>
            <a:fld id="{A2FBC6D8-5E65-4D76-BE09-E65A5A3BA6A8}" type="slidenum">
              <a:rPr lang="en-US" sz="1000" b="0" strike="noStrike" spc="-1">
                <a:solidFill>
                  <a:srgbClr val="B2B2B2"/>
                </a:solidFill>
                <a:latin typeface="Calibri"/>
              </a:rPr>
              <a:t>3</a:t>
            </a:fld>
            <a:endParaRPr lang="en-US" sz="1000" b="0" strike="noStrike" spc="-1">
              <a:latin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Shape 1"/>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dirty="0">
                <a:solidFill>
                  <a:srgbClr val="FFFFFF"/>
                </a:solidFill>
                <a:latin typeface="Arial"/>
                <a:ea typeface="Verdana"/>
              </a:rPr>
              <a:t>Threat Landscape – Tor</a:t>
            </a:r>
            <a:endParaRPr lang="en-US" b="0" strike="noStrike" spc="-1" dirty="0">
              <a:solidFill>
                <a:srgbClr val="000000"/>
              </a:solidFill>
              <a:latin typeface="Calibri"/>
            </a:endParaRPr>
          </a:p>
        </p:txBody>
      </p:sp>
      <p:sp>
        <p:nvSpPr>
          <p:cNvPr id="330" name="TextShape 2"/>
          <p:cNvSpPr txBox="1"/>
          <p:nvPr/>
        </p:nvSpPr>
        <p:spPr>
          <a:xfrm>
            <a:off x="6732000" y="4809600"/>
            <a:ext cx="2057040" cy="274320"/>
          </a:xfrm>
          <a:prstGeom prst="rect">
            <a:avLst/>
          </a:prstGeom>
          <a:noFill/>
          <a:ln>
            <a:noFill/>
          </a:ln>
        </p:spPr>
        <p:txBody>
          <a:bodyPr anchor="ctr"/>
          <a:lstStyle/>
          <a:p>
            <a:pPr algn="r">
              <a:lnSpc>
                <a:spcPct val="100000"/>
              </a:lnSpc>
            </a:pPr>
            <a:fld id="{002A3546-6604-4629-919F-4F3364C89AF5}" type="slidenum">
              <a:rPr lang="en-US" sz="1000" b="0" strike="noStrike" spc="-1">
                <a:solidFill>
                  <a:srgbClr val="B2B2B2"/>
                </a:solidFill>
                <a:latin typeface="Calibri"/>
              </a:rPr>
              <a:t>30</a:t>
            </a:fld>
            <a:endParaRPr lang="en-US" sz="1000" b="0" strike="noStrike" spc="-1">
              <a:latin typeface="Times New Roman"/>
            </a:endParaRPr>
          </a:p>
        </p:txBody>
      </p:sp>
      <p:pic>
        <p:nvPicPr>
          <p:cNvPr id="331" name="Picture 330"/>
          <p:cNvPicPr/>
          <p:nvPr/>
        </p:nvPicPr>
        <p:blipFill>
          <a:blip r:embed="rId3"/>
          <a:stretch/>
        </p:blipFill>
        <p:spPr>
          <a:xfrm>
            <a:off x="1643040" y="1140840"/>
            <a:ext cx="5946480" cy="3339720"/>
          </a:xfrm>
          <a:prstGeom prst="rect">
            <a:avLst/>
          </a:prstGeom>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9" name="TextShape 1"/>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dirty="0">
                <a:solidFill>
                  <a:srgbClr val="FFFFFF"/>
                </a:solidFill>
                <a:latin typeface="Arial"/>
                <a:ea typeface="Verdana"/>
              </a:rPr>
              <a:t>Threat</a:t>
            </a:r>
            <a:r>
              <a:rPr lang="en-US" sz="1600" b="1" strike="noStrike" spc="-1" dirty="0">
                <a:solidFill>
                  <a:srgbClr val="FFFFFF"/>
                </a:solidFill>
                <a:latin typeface="Arial"/>
                <a:ea typeface="Verdana"/>
              </a:rPr>
              <a:t> Landscape – Tor</a:t>
            </a:r>
            <a:endParaRPr lang="en-US" sz="1600" b="0" strike="noStrike" spc="-1" dirty="0">
              <a:solidFill>
                <a:srgbClr val="000000"/>
              </a:solidFill>
              <a:latin typeface="Calibri"/>
            </a:endParaRPr>
          </a:p>
        </p:txBody>
      </p:sp>
      <p:sp>
        <p:nvSpPr>
          <p:cNvPr id="330" name="TextShape 2"/>
          <p:cNvSpPr txBox="1"/>
          <p:nvPr/>
        </p:nvSpPr>
        <p:spPr>
          <a:xfrm>
            <a:off x="6732000" y="4809600"/>
            <a:ext cx="2057040" cy="274320"/>
          </a:xfrm>
          <a:prstGeom prst="rect">
            <a:avLst/>
          </a:prstGeom>
          <a:noFill/>
          <a:ln>
            <a:noFill/>
          </a:ln>
        </p:spPr>
        <p:txBody>
          <a:bodyPr anchor="ctr"/>
          <a:lstStyle/>
          <a:p>
            <a:pPr algn="r">
              <a:lnSpc>
                <a:spcPct val="100000"/>
              </a:lnSpc>
            </a:pPr>
            <a:fld id="{002A3546-6604-4629-919F-4F3364C89AF5}" type="slidenum">
              <a:rPr lang="en-US" sz="1000" b="0" strike="noStrike" spc="-1">
                <a:solidFill>
                  <a:srgbClr val="B2B2B2"/>
                </a:solidFill>
                <a:latin typeface="Calibri"/>
              </a:rPr>
              <a:t>31</a:t>
            </a:fld>
            <a:endParaRPr lang="en-US" sz="1000" b="0" strike="noStrike" spc="-1">
              <a:latin typeface="Times New Roman"/>
            </a:endParaRPr>
          </a:p>
        </p:txBody>
      </p:sp>
      <p:pic>
        <p:nvPicPr>
          <p:cNvPr id="4" name="Picture 3">
            <a:extLst>
              <a:ext uri="{FF2B5EF4-FFF2-40B4-BE49-F238E27FC236}">
                <a16:creationId xmlns:a16="http://schemas.microsoft.com/office/drawing/2014/main" id="{64BE9D3A-9417-4D47-BC15-8702AE18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60" y="1250295"/>
            <a:ext cx="4924962" cy="3225452"/>
          </a:xfrm>
          <a:prstGeom prst="rect">
            <a:avLst/>
          </a:prstGeom>
        </p:spPr>
      </p:pic>
      <p:sp>
        <p:nvSpPr>
          <p:cNvPr id="5" name="TextBox 4">
            <a:extLst>
              <a:ext uri="{FF2B5EF4-FFF2-40B4-BE49-F238E27FC236}">
                <a16:creationId xmlns:a16="http://schemas.microsoft.com/office/drawing/2014/main" id="{42D7F5E5-0F85-6349-86F2-96E36D696593}"/>
              </a:ext>
            </a:extLst>
          </p:cNvPr>
          <p:cNvSpPr txBox="1"/>
          <p:nvPr/>
        </p:nvSpPr>
        <p:spPr>
          <a:xfrm>
            <a:off x="5476016" y="1486139"/>
            <a:ext cx="3313024" cy="3139321"/>
          </a:xfrm>
          <a:prstGeom prst="rect">
            <a:avLst/>
          </a:prstGeom>
          <a:noFill/>
        </p:spPr>
        <p:txBody>
          <a:bodyPr wrap="square" rtlCol="0">
            <a:spAutoFit/>
          </a:bodyPr>
          <a:lstStyle/>
          <a:p>
            <a:r>
              <a:rPr lang="en-US" i="1" dirty="0">
                <a:solidFill>
                  <a:srgbClr val="002060"/>
                </a:solidFill>
              </a:rPr>
              <a:t>Video available at: </a:t>
            </a:r>
            <a:r>
              <a:rPr lang="en-US" i="1" dirty="0">
                <a:solidFill>
                  <a:srgbClr val="002060"/>
                </a:solidFill>
                <a:hlinkClick r:id="rId4"/>
              </a:rPr>
              <a:t>https://www.torproject.org/press/video.html.en</a:t>
            </a:r>
            <a:r>
              <a:rPr lang="en-US" i="1" dirty="0">
                <a:solidFill>
                  <a:srgbClr val="002060"/>
                </a:solidFill>
              </a:rPr>
              <a:t>   </a:t>
            </a:r>
            <a:br>
              <a:rPr lang="en-US" i="1" dirty="0">
                <a:solidFill>
                  <a:srgbClr val="002060"/>
                </a:solidFill>
              </a:rPr>
            </a:br>
            <a:endParaRPr lang="en-US" i="1" dirty="0">
              <a:solidFill>
                <a:srgbClr val="002060"/>
              </a:solidFill>
            </a:endParaRPr>
          </a:p>
          <a:p>
            <a:r>
              <a:rPr lang="en-US" i="1" dirty="0">
                <a:solidFill>
                  <a:srgbClr val="002060"/>
                </a:solidFill>
              </a:rPr>
              <a:t>Please check that this is still publicly available before using and embed here.</a:t>
            </a:r>
          </a:p>
          <a:p>
            <a:endParaRPr lang="en-US" i="1" dirty="0">
              <a:solidFill>
                <a:srgbClr val="002060"/>
              </a:solidFill>
            </a:endParaRPr>
          </a:p>
          <a:p>
            <a:r>
              <a:rPr lang="en-US" i="1" dirty="0">
                <a:solidFill>
                  <a:srgbClr val="002060"/>
                </a:solidFill>
              </a:rPr>
              <a:t>To unhide slide, click ”slide show” in top navigation bar.  Delete this note.</a:t>
            </a:r>
          </a:p>
        </p:txBody>
      </p:sp>
    </p:spTree>
    <p:extLst>
      <p:ext uri="{BB962C8B-B14F-4D97-AF65-F5344CB8AC3E}">
        <p14:creationId xmlns:p14="http://schemas.microsoft.com/office/powerpoint/2010/main" val="2691333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TextShape 1"/>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dirty="0">
                <a:solidFill>
                  <a:srgbClr val="FFFFFF"/>
                </a:solidFill>
                <a:latin typeface="Arial"/>
                <a:ea typeface="Verdana"/>
              </a:rPr>
              <a:t>Threat Landscape – Tor</a:t>
            </a:r>
            <a:endParaRPr lang="en-US" b="0" strike="noStrike" spc="-1" dirty="0">
              <a:solidFill>
                <a:srgbClr val="000000"/>
              </a:solidFill>
              <a:latin typeface="Calibri"/>
            </a:endParaRPr>
          </a:p>
        </p:txBody>
      </p:sp>
      <p:sp>
        <p:nvSpPr>
          <p:cNvPr id="333" name="TextShape 2"/>
          <p:cNvSpPr txBox="1"/>
          <p:nvPr/>
        </p:nvSpPr>
        <p:spPr>
          <a:xfrm>
            <a:off x="6732000" y="4809600"/>
            <a:ext cx="2057040" cy="274320"/>
          </a:xfrm>
          <a:prstGeom prst="rect">
            <a:avLst/>
          </a:prstGeom>
          <a:noFill/>
          <a:ln>
            <a:noFill/>
          </a:ln>
        </p:spPr>
        <p:txBody>
          <a:bodyPr anchor="ctr"/>
          <a:lstStyle/>
          <a:p>
            <a:pPr algn="r">
              <a:lnSpc>
                <a:spcPct val="100000"/>
              </a:lnSpc>
            </a:pPr>
            <a:fld id="{F8A53167-2143-452E-868C-0732176C9DF3}" type="slidenum">
              <a:rPr lang="en-US" sz="1000" b="0" strike="noStrike" spc="-1">
                <a:solidFill>
                  <a:srgbClr val="B2B2B2"/>
                </a:solidFill>
                <a:latin typeface="Calibri"/>
              </a:rPr>
              <a:t>32</a:t>
            </a:fld>
            <a:endParaRPr lang="en-US" sz="1000" b="0" strike="noStrike" spc="-1">
              <a:latin typeface="Times New Roman"/>
            </a:endParaRPr>
          </a:p>
        </p:txBody>
      </p:sp>
      <p:pic>
        <p:nvPicPr>
          <p:cNvPr id="334" name="Picture 1"/>
          <p:cNvPicPr/>
          <p:nvPr/>
        </p:nvPicPr>
        <p:blipFill>
          <a:blip r:embed="rId3"/>
          <a:stretch/>
        </p:blipFill>
        <p:spPr>
          <a:xfrm>
            <a:off x="3566160" y="1136880"/>
            <a:ext cx="2170080" cy="3069360"/>
          </a:xfrm>
          <a:prstGeom prst="rect">
            <a:avLst/>
          </a:prstGeom>
          <a:ln>
            <a:noFill/>
          </a:ln>
        </p:spPr>
      </p:pic>
      <p:sp>
        <p:nvSpPr>
          <p:cNvPr id="2" name="Rectangle 1">
            <a:extLst>
              <a:ext uri="{FF2B5EF4-FFF2-40B4-BE49-F238E27FC236}">
                <a16:creationId xmlns:a16="http://schemas.microsoft.com/office/drawing/2014/main" id="{D03BB39B-F04B-9F44-A242-465EC2700FF3}"/>
              </a:ext>
            </a:extLst>
          </p:cNvPr>
          <p:cNvSpPr/>
          <p:nvPr/>
        </p:nvSpPr>
        <p:spPr>
          <a:xfrm>
            <a:off x="341640" y="4809600"/>
            <a:ext cx="6858000" cy="246221"/>
          </a:xfrm>
          <a:prstGeom prst="rect">
            <a:avLst/>
          </a:prstGeom>
        </p:spPr>
        <p:txBody>
          <a:bodyPr wrap="square">
            <a:spAutoFit/>
          </a:bodyPr>
          <a:lstStyle/>
          <a:p>
            <a:r>
              <a:rPr lang="en-GB" sz="1000" dirty="0">
                <a:solidFill>
                  <a:srgbClr val="0E2D51"/>
                </a:solidFill>
              </a:rPr>
              <a:t>Image © 2001-2018 </a:t>
            </a:r>
            <a:r>
              <a:rPr lang="en-GB" sz="1000" dirty="0">
                <a:solidFill>
                  <a:srgbClr val="0E2D51"/>
                </a:solidFill>
                <a:hlinkClick r:id="rId4">
                  <a:extLst>
                    <a:ext uri="{A12FA001-AC4F-418D-AE19-62706E023703}">
                      <ahyp:hlinkClr xmlns:ahyp="http://schemas.microsoft.com/office/drawing/2018/hyperlinkcolor" val="tx"/>
                    </a:ext>
                  </a:extLst>
                </a:hlinkClick>
              </a:rPr>
              <a:t>Stephan Uhlmann</a:t>
            </a:r>
            <a:r>
              <a:rPr lang="en-GB" sz="1000" dirty="0">
                <a:solidFill>
                  <a:srgbClr val="0E2D51"/>
                </a:solidFill>
              </a:rPr>
              <a:t>.  Verbatim copying and redistribution permitted. </a:t>
            </a:r>
            <a:endParaRPr lang="en-US" sz="1000" dirty="0">
              <a:solidFill>
                <a:srgbClr val="0E2D5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Shape 1"/>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a:solidFill>
                  <a:srgbClr val="FFFFFF"/>
                </a:solidFill>
                <a:latin typeface="Arial"/>
                <a:ea typeface="Verdana"/>
              </a:rPr>
              <a:t>Threat Landscape – Deepweb and Darkweb</a:t>
            </a:r>
            <a:endParaRPr lang="en-US" b="0" strike="noStrike" spc="-1">
              <a:solidFill>
                <a:srgbClr val="000000"/>
              </a:solidFill>
              <a:latin typeface="Calibri"/>
            </a:endParaRPr>
          </a:p>
        </p:txBody>
      </p:sp>
      <p:sp>
        <p:nvSpPr>
          <p:cNvPr id="336" name="TextShape 2"/>
          <p:cNvSpPr txBox="1"/>
          <p:nvPr/>
        </p:nvSpPr>
        <p:spPr>
          <a:xfrm>
            <a:off x="6732000" y="4809600"/>
            <a:ext cx="2057040" cy="274320"/>
          </a:xfrm>
          <a:prstGeom prst="rect">
            <a:avLst/>
          </a:prstGeom>
          <a:noFill/>
          <a:ln>
            <a:noFill/>
          </a:ln>
        </p:spPr>
        <p:txBody>
          <a:bodyPr anchor="ctr"/>
          <a:lstStyle/>
          <a:p>
            <a:pPr algn="r">
              <a:lnSpc>
                <a:spcPct val="100000"/>
              </a:lnSpc>
            </a:pPr>
            <a:fld id="{88123AC2-C357-49A0-8C72-DB4989CFFE29}" type="slidenum">
              <a:rPr lang="en-US" sz="1000" b="0" strike="noStrike" spc="-1">
                <a:solidFill>
                  <a:srgbClr val="B2B2B2"/>
                </a:solidFill>
                <a:latin typeface="Calibri"/>
              </a:rPr>
              <a:t>33</a:t>
            </a:fld>
            <a:endParaRPr lang="en-US" sz="1000" b="0" strike="noStrike" spc="-1">
              <a:latin typeface="Times New Roman"/>
            </a:endParaRPr>
          </a:p>
        </p:txBody>
      </p:sp>
      <p:pic>
        <p:nvPicPr>
          <p:cNvPr id="337" name="Picture 7"/>
          <p:cNvPicPr/>
          <p:nvPr/>
        </p:nvPicPr>
        <p:blipFill>
          <a:blip r:embed="rId3"/>
          <a:stretch/>
        </p:blipFill>
        <p:spPr>
          <a:xfrm>
            <a:off x="8227440" y="1097280"/>
            <a:ext cx="550800" cy="457200"/>
          </a:xfrm>
          <a:prstGeom prst="rect">
            <a:avLst/>
          </a:prstGeom>
          <a:ln>
            <a:noFill/>
          </a:ln>
        </p:spPr>
      </p:pic>
      <p:pic>
        <p:nvPicPr>
          <p:cNvPr id="338" name="Picture 4"/>
          <p:cNvPicPr/>
          <p:nvPr/>
        </p:nvPicPr>
        <p:blipFill>
          <a:blip r:embed="rId4"/>
          <a:stretch/>
        </p:blipFill>
        <p:spPr>
          <a:xfrm>
            <a:off x="3075120" y="1024560"/>
            <a:ext cx="3051360" cy="3638880"/>
          </a:xfrm>
          <a:prstGeom prst="rect">
            <a:avLst/>
          </a:prstGeom>
          <a:ln>
            <a:noFill/>
          </a:ln>
        </p:spPr>
      </p:pic>
      <p:sp>
        <p:nvSpPr>
          <p:cNvPr id="339" name="CustomShape 3"/>
          <p:cNvSpPr/>
          <p:nvPr/>
        </p:nvSpPr>
        <p:spPr>
          <a:xfrm>
            <a:off x="354960" y="4844949"/>
            <a:ext cx="16729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050" b="0" strike="noStrike" spc="-1" dirty="0">
                <a:solidFill>
                  <a:srgbClr val="000000"/>
                </a:solidFill>
                <a:latin typeface="Arial"/>
                <a:ea typeface="ＭＳ Ｐゴシック"/>
                <a:hlinkClick r:id="rId5"/>
              </a:rPr>
              <a:t>https://darkwebnews.com</a:t>
            </a:r>
            <a:r>
              <a:rPr lang="en-US" sz="1050" b="0" strike="noStrike" spc="-1" dirty="0">
                <a:solidFill>
                  <a:srgbClr val="0E2D51"/>
                </a:solidFill>
                <a:latin typeface="Arial"/>
                <a:ea typeface="ＭＳ Ｐゴシック"/>
              </a:rPr>
              <a:t>: image </a:t>
            </a:r>
            <a:r>
              <a:rPr lang="en-GB" sz="1050" dirty="0">
                <a:solidFill>
                  <a:srgbClr val="0E2D51"/>
                </a:solidFill>
              </a:rPr>
              <a:t>Creative Commons Attribution-</a:t>
            </a:r>
            <a:r>
              <a:rPr lang="en-GB" sz="1050" dirty="0" err="1">
                <a:solidFill>
                  <a:srgbClr val="0E2D51"/>
                </a:solidFill>
              </a:rPr>
              <a:t>Noncommerical</a:t>
            </a:r>
            <a:r>
              <a:rPr lang="en-GB" sz="1050" dirty="0">
                <a:solidFill>
                  <a:srgbClr val="0E2D51"/>
                </a:solidFill>
              </a:rPr>
              <a:t>-Share Alike 3.0 license</a:t>
            </a:r>
            <a:endParaRPr lang="en-US" sz="1050" b="0" strike="noStrike" spc="-1" dirty="0">
              <a:solidFill>
                <a:srgbClr val="0E2D51"/>
              </a:solid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TextShape 1"/>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a:solidFill>
                  <a:srgbClr val="FFFFFF"/>
                </a:solidFill>
                <a:latin typeface="Arial"/>
                <a:ea typeface="Verdana"/>
              </a:rPr>
              <a:t>Threat Landscape – Deepweb and Darkweb</a:t>
            </a:r>
            <a:endParaRPr lang="en-US" b="0" strike="noStrike" spc="-1">
              <a:solidFill>
                <a:srgbClr val="000000"/>
              </a:solidFill>
              <a:latin typeface="Calibri"/>
            </a:endParaRPr>
          </a:p>
        </p:txBody>
      </p:sp>
      <p:sp>
        <p:nvSpPr>
          <p:cNvPr id="341" name="TextShape 2"/>
          <p:cNvSpPr txBox="1"/>
          <p:nvPr/>
        </p:nvSpPr>
        <p:spPr>
          <a:xfrm>
            <a:off x="6732000" y="4809600"/>
            <a:ext cx="2057040" cy="274320"/>
          </a:xfrm>
          <a:prstGeom prst="rect">
            <a:avLst/>
          </a:prstGeom>
          <a:noFill/>
          <a:ln>
            <a:noFill/>
          </a:ln>
        </p:spPr>
        <p:txBody>
          <a:bodyPr anchor="ctr"/>
          <a:lstStyle/>
          <a:p>
            <a:pPr algn="r">
              <a:lnSpc>
                <a:spcPct val="100000"/>
              </a:lnSpc>
            </a:pPr>
            <a:fld id="{5AC5A85F-B0B2-4DE8-938A-70D0667B7350}" type="slidenum">
              <a:rPr lang="en-US" sz="1000" b="0" strike="noStrike" spc="-1">
                <a:solidFill>
                  <a:srgbClr val="B2B2B2"/>
                </a:solidFill>
                <a:latin typeface="Calibri"/>
              </a:rPr>
              <a:t>34</a:t>
            </a:fld>
            <a:endParaRPr lang="en-US" sz="1000" b="0" strike="noStrike" spc="-1">
              <a:latin typeface="Times New Roman"/>
            </a:endParaRPr>
          </a:p>
        </p:txBody>
      </p:sp>
      <p:pic>
        <p:nvPicPr>
          <p:cNvPr id="342" name="Picture 7"/>
          <p:cNvPicPr/>
          <p:nvPr/>
        </p:nvPicPr>
        <p:blipFill>
          <a:blip r:embed="rId3"/>
          <a:stretch/>
        </p:blipFill>
        <p:spPr>
          <a:xfrm>
            <a:off x="8227440" y="1097280"/>
            <a:ext cx="550800" cy="457200"/>
          </a:xfrm>
          <a:prstGeom prst="rect">
            <a:avLst/>
          </a:prstGeom>
          <a:ln>
            <a:noFill/>
          </a:ln>
        </p:spPr>
      </p:pic>
      <p:pic>
        <p:nvPicPr>
          <p:cNvPr id="343" name="Picture 1"/>
          <p:cNvPicPr/>
          <p:nvPr/>
        </p:nvPicPr>
        <p:blipFill>
          <a:blip r:embed="rId4"/>
          <a:stretch/>
        </p:blipFill>
        <p:spPr>
          <a:xfrm>
            <a:off x="1737360" y="1143360"/>
            <a:ext cx="6095880" cy="3428640"/>
          </a:xfrm>
          <a:prstGeom prst="rect">
            <a:avLst/>
          </a:prstGeom>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TextShape 1"/>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dirty="0">
                <a:solidFill>
                  <a:srgbClr val="FFFFFF"/>
                </a:solidFill>
                <a:latin typeface="Arial"/>
                <a:ea typeface="Verdana"/>
              </a:rPr>
              <a:t>Threat</a:t>
            </a:r>
            <a:r>
              <a:rPr lang="en-US" sz="1600" b="1" strike="noStrike" spc="-1" dirty="0">
                <a:solidFill>
                  <a:srgbClr val="FFFFFF"/>
                </a:solidFill>
                <a:latin typeface="Arial"/>
                <a:ea typeface="Verdana"/>
              </a:rPr>
              <a:t> Landscape – </a:t>
            </a:r>
            <a:r>
              <a:rPr lang="en-US" sz="1600" b="1" strike="noStrike" spc="-1" dirty="0" err="1">
                <a:solidFill>
                  <a:srgbClr val="FFFFFF"/>
                </a:solidFill>
                <a:latin typeface="Arial"/>
                <a:ea typeface="Verdana"/>
              </a:rPr>
              <a:t>Deepweb</a:t>
            </a:r>
            <a:r>
              <a:rPr lang="en-US" sz="1600" b="1" strike="noStrike" spc="-1" dirty="0">
                <a:solidFill>
                  <a:srgbClr val="FFFFFF"/>
                </a:solidFill>
                <a:latin typeface="Arial"/>
                <a:ea typeface="Verdana"/>
              </a:rPr>
              <a:t> and </a:t>
            </a:r>
            <a:r>
              <a:rPr lang="en-US" sz="1600" b="1" strike="noStrike" spc="-1" dirty="0" err="1">
                <a:solidFill>
                  <a:srgbClr val="FFFFFF"/>
                </a:solidFill>
                <a:latin typeface="Arial"/>
                <a:ea typeface="Verdana"/>
              </a:rPr>
              <a:t>Darkweb</a:t>
            </a:r>
            <a:endParaRPr lang="en-US" sz="1600" b="0" strike="noStrike" spc="-1" dirty="0">
              <a:solidFill>
                <a:srgbClr val="000000"/>
              </a:solidFill>
              <a:latin typeface="Calibri"/>
            </a:endParaRPr>
          </a:p>
        </p:txBody>
      </p:sp>
      <p:sp>
        <p:nvSpPr>
          <p:cNvPr id="345" name="TextShape 2"/>
          <p:cNvSpPr txBox="1"/>
          <p:nvPr/>
        </p:nvSpPr>
        <p:spPr>
          <a:xfrm>
            <a:off x="6732000" y="4809600"/>
            <a:ext cx="2057040" cy="274320"/>
          </a:xfrm>
          <a:prstGeom prst="rect">
            <a:avLst/>
          </a:prstGeom>
          <a:noFill/>
          <a:ln>
            <a:noFill/>
          </a:ln>
        </p:spPr>
        <p:txBody>
          <a:bodyPr anchor="ctr"/>
          <a:lstStyle/>
          <a:p>
            <a:pPr algn="r">
              <a:lnSpc>
                <a:spcPct val="100000"/>
              </a:lnSpc>
            </a:pPr>
            <a:fld id="{285066C3-CF66-4899-9B9F-CFD0F263BB0A}" type="slidenum">
              <a:rPr lang="en-US" sz="1000" b="0" strike="noStrike" spc="-1">
                <a:solidFill>
                  <a:srgbClr val="B2B2B2"/>
                </a:solidFill>
                <a:latin typeface="Calibri"/>
              </a:rPr>
              <a:t>35</a:t>
            </a:fld>
            <a:endParaRPr lang="en-US" sz="1000" b="0" strike="noStrike" spc="-1">
              <a:latin typeface="Times New Roman"/>
            </a:endParaRPr>
          </a:p>
        </p:txBody>
      </p:sp>
      <p:pic>
        <p:nvPicPr>
          <p:cNvPr id="346" name="Picture 7"/>
          <p:cNvPicPr/>
          <p:nvPr/>
        </p:nvPicPr>
        <p:blipFill>
          <a:blip r:embed="rId3"/>
          <a:stretch/>
        </p:blipFill>
        <p:spPr>
          <a:xfrm>
            <a:off x="8227440" y="1097280"/>
            <a:ext cx="550800" cy="457200"/>
          </a:xfrm>
          <a:prstGeom prst="rect">
            <a:avLst/>
          </a:prstGeom>
          <a:ln>
            <a:noFill/>
          </a:ln>
        </p:spPr>
      </p:pic>
      <p:pic>
        <p:nvPicPr>
          <p:cNvPr id="347" name="Picture 346"/>
          <p:cNvPicPr/>
          <p:nvPr/>
        </p:nvPicPr>
        <p:blipFill>
          <a:blip r:embed="rId4"/>
          <a:stretch/>
        </p:blipFill>
        <p:spPr>
          <a:xfrm>
            <a:off x="1446120" y="1097280"/>
            <a:ext cx="6692040" cy="3630600"/>
          </a:xfrm>
          <a:prstGeom prst="rect">
            <a:avLst/>
          </a:prstGeom>
          <a:ln>
            <a:noFill/>
          </a:ln>
        </p:spPr>
      </p:pic>
      <p:sp>
        <p:nvSpPr>
          <p:cNvPr id="2" name="TextBox 1">
            <a:extLst>
              <a:ext uri="{FF2B5EF4-FFF2-40B4-BE49-F238E27FC236}">
                <a16:creationId xmlns:a16="http://schemas.microsoft.com/office/drawing/2014/main" id="{387930BB-2F64-8E46-9BAF-FBAF0707DD00}"/>
              </a:ext>
            </a:extLst>
          </p:cNvPr>
          <p:cNvSpPr txBox="1"/>
          <p:nvPr/>
        </p:nvSpPr>
        <p:spPr>
          <a:xfrm>
            <a:off x="-479" y="4868476"/>
            <a:ext cx="8658404" cy="430887"/>
          </a:xfrm>
          <a:prstGeom prst="rect">
            <a:avLst/>
          </a:prstGeom>
          <a:noFill/>
        </p:spPr>
        <p:txBody>
          <a:bodyPr wrap="square" rtlCol="0">
            <a:spAutoFit/>
          </a:bodyPr>
          <a:lstStyle/>
          <a:p>
            <a:r>
              <a:rPr lang="en-US" sz="1000" spc="-1" dirty="0">
                <a:solidFill>
                  <a:srgbClr val="0E2D51"/>
                </a:solidFill>
              </a:rPr>
              <a:t>Dutch police awareness material: https://</a:t>
            </a:r>
            <a:r>
              <a:rPr lang="en-US" sz="1000" spc="-1" dirty="0" err="1">
                <a:solidFill>
                  <a:srgbClr val="0E2D51"/>
                </a:solidFill>
              </a:rPr>
              <a:t>www.bleepingcomputer.com</a:t>
            </a:r>
            <a:r>
              <a:rPr lang="en-US" sz="1000" spc="-1" dirty="0">
                <a:solidFill>
                  <a:srgbClr val="0E2D51"/>
                </a:solidFill>
              </a:rPr>
              <a:t>/news/security/</a:t>
            </a:r>
            <a:r>
              <a:rPr lang="en-US" sz="1000" spc="-1" dirty="0" err="1">
                <a:solidFill>
                  <a:srgbClr val="0E2D51"/>
                </a:solidFill>
              </a:rPr>
              <a:t>dutch</a:t>
            </a:r>
            <a:r>
              <a:rPr lang="en-US" sz="1000" spc="-1" dirty="0">
                <a:solidFill>
                  <a:srgbClr val="0E2D51"/>
                </a:solidFill>
              </a:rPr>
              <a:t>-police-posts-grim-warning-on-seized-dark-web-marketplace/</a:t>
            </a:r>
          </a:p>
          <a:p>
            <a:endParaRPr lang="en-US" sz="1200" dirty="0">
              <a:solidFill>
                <a:srgbClr val="0E2D5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TextShape 1"/>
          <p:cNvSpPr txBox="1"/>
          <p:nvPr/>
        </p:nvSpPr>
        <p:spPr>
          <a:xfrm>
            <a:off x="697680" y="2730897"/>
            <a:ext cx="6984360" cy="426600"/>
          </a:xfrm>
          <a:prstGeom prst="rect">
            <a:avLst/>
          </a:prstGeom>
          <a:noFill/>
          <a:ln>
            <a:noFill/>
          </a:ln>
        </p:spPr>
        <p:txBody>
          <a:bodyPr/>
          <a:lstStyle/>
          <a:p>
            <a:pPr>
              <a:lnSpc>
                <a:spcPct val="70000"/>
              </a:lnSpc>
              <a:spcBef>
                <a:spcPts val="751"/>
              </a:spcBef>
            </a:pPr>
            <a:r>
              <a:rPr lang="en-US" sz="2400" b="1" strike="noStrike" spc="-1">
                <a:solidFill>
                  <a:srgbClr val="D01384"/>
                </a:solidFill>
                <a:latin typeface="Arial"/>
                <a:ea typeface="Verdana"/>
              </a:rPr>
              <a:t>Part II Malware Techniques</a:t>
            </a:r>
            <a:endParaRPr lang="en-US" sz="2400" b="0" strike="noStrike" spc="-1">
              <a:solidFill>
                <a:srgbClr val="153D6E"/>
              </a:solidFill>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TextShape 1"/>
          <p:cNvSpPr txBox="1"/>
          <p:nvPr/>
        </p:nvSpPr>
        <p:spPr>
          <a:xfrm>
            <a:off x="350280" y="114984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500" b="0" strike="noStrike" spc="-1">
                <a:solidFill>
                  <a:srgbClr val="153D6E"/>
                </a:solidFill>
                <a:latin typeface="Arial"/>
              </a:rPr>
              <a:t>Malware = Malicious Software</a:t>
            </a:r>
          </a:p>
          <a:p>
            <a:pPr marL="432000" indent="-324000">
              <a:spcBef>
                <a:spcPts val="1417"/>
              </a:spcBef>
              <a:buClr>
                <a:srgbClr val="000000"/>
              </a:buClr>
              <a:buSzPct val="45000"/>
              <a:buFont typeface="Wingdings" charset="2"/>
              <a:buChar char=""/>
            </a:pPr>
            <a:r>
              <a:rPr lang="en-US" sz="1500" b="0" strike="noStrike" spc="-1">
                <a:solidFill>
                  <a:srgbClr val="153D6E"/>
                </a:solidFill>
                <a:latin typeface="Arial"/>
              </a:rPr>
              <a:t>Four classes of malware: Potentially Unwanted Programs (PUP) and:</a:t>
            </a:r>
          </a:p>
        </p:txBody>
      </p:sp>
      <p:sp>
        <p:nvSpPr>
          <p:cNvPr id="350"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Malware Techniques - Terminology</a:t>
            </a:r>
            <a:endParaRPr lang="en-US" sz="1600" b="0" strike="noStrike" spc="-1">
              <a:solidFill>
                <a:srgbClr val="000000"/>
              </a:solidFill>
              <a:latin typeface="Calibri"/>
            </a:endParaRPr>
          </a:p>
        </p:txBody>
      </p:sp>
      <p:sp>
        <p:nvSpPr>
          <p:cNvPr id="351" name="TextShape 3"/>
          <p:cNvSpPr txBox="1"/>
          <p:nvPr/>
        </p:nvSpPr>
        <p:spPr>
          <a:xfrm>
            <a:off x="6732000" y="4809600"/>
            <a:ext cx="2057040" cy="274320"/>
          </a:xfrm>
          <a:prstGeom prst="rect">
            <a:avLst/>
          </a:prstGeom>
          <a:noFill/>
          <a:ln>
            <a:noFill/>
          </a:ln>
        </p:spPr>
        <p:txBody>
          <a:bodyPr anchor="ctr"/>
          <a:lstStyle/>
          <a:p>
            <a:pPr algn="r">
              <a:lnSpc>
                <a:spcPct val="100000"/>
              </a:lnSpc>
            </a:pPr>
            <a:fld id="{C8554360-3ED2-40F6-9572-87BE34B62CAE}" type="slidenum">
              <a:rPr lang="en-US" sz="1000" b="0" strike="noStrike" spc="-1">
                <a:solidFill>
                  <a:srgbClr val="B2B2B2"/>
                </a:solidFill>
                <a:latin typeface="Calibri"/>
              </a:rPr>
              <a:t>37</a:t>
            </a:fld>
            <a:endParaRPr lang="en-US" sz="1000" b="0" strike="noStrike" spc="-1">
              <a:latin typeface="Times New Roman"/>
            </a:endParaRPr>
          </a:p>
        </p:txBody>
      </p:sp>
      <p:graphicFrame>
        <p:nvGraphicFramePr>
          <p:cNvPr id="352" name="Table 4"/>
          <p:cNvGraphicFramePr/>
          <p:nvPr>
            <p:extLst>
              <p:ext uri="{D42A27DB-BD31-4B8C-83A1-F6EECF244321}">
                <p14:modId xmlns:p14="http://schemas.microsoft.com/office/powerpoint/2010/main" val="4179214783"/>
              </p:ext>
            </p:extLst>
          </p:nvPr>
        </p:nvGraphicFramePr>
        <p:xfrm>
          <a:off x="341640" y="1905120"/>
          <a:ext cx="8447399" cy="2987040"/>
        </p:xfrm>
        <a:graphic>
          <a:graphicData uri="http://schemas.openxmlformats.org/drawingml/2006/table">
            <a:tbl>
              <a:tblPr/>
              <a:tblGrid>
                <a:gridCol w="2111951">
                  <a:extLst>
                    <a:ext uri="{9D8B030D-6E8A-4147-A177-3AD203B41FA5}">
                      <a16:colId xmlns:a16="http://schemas.microsoft.com/office/drawing/2014/main" val="20000"/>
                    </a:ext>
                  </a:extLst>
                </a:gridCol>
                <a:gridCol w="2111951">
                  <a:extLst>
                    <a:ext uri="{9D8B030D-6E8A-4147-A177-3AD203B41FA5}">
                      <a16:colId xmlns:a16="http://schemas.microsoft.com/office/drawing/2014/main" val="20001"/>
                    </a:ext>
                  </a:extLst>
                </a:gridCol>
                <a:gridCol w="2111951">
                  <a:extLst>
                    <a:ext uri="{9D8B030D-6E8A-4147-A177-3AD203B41FA5}">
                      <a16:colId xmlns:a16="http://schemas.microsoft.com/office/drawing/2014/main" val="20002"/>
                    </a:ext>
                  </a:extLst>
                </a:gridCol>
                <a:gridCol w="2111546">
                  <a:extLst>
                    <a:ext uri="{9D8B030D-6E8A-4147-A177-3AD203B41FA5}">
                      <a16:colId xmlns:a16="http://schemas.microsoft.com/office/drawing/2014/main" val="20003"/>
                    </a:ext>
                  </a:extLst>
                </a:gridCol>
              </a:tblGrid>
              <a:tr h="279000">
                <a:tc>
                  <a:txBody>
                    <a:bodyPr/>
                    <a:lstStyle/>
                    <a:p>
                      <a:pPr>
                        <a:lnSpc>
                          <a:spcPct val="100000"/>
                        </a:lnSpc>
                      </a:pPr>
                      <a:r>
                        <a:rPr lang="en-US" sz="1400" b="1" strike="noStrike" spc="-1">
                          <a:solidFill>
                            <a:srgbClr val="FFFFFF"/>
                          </a:solidFill>
                          <a:latin typeface="Arial"/>
                        </a:rPr>
                        <a:t>Property</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nSpc>
                          <a:spcPct val="100000"/>
                        </a:lnSpc>
                      </a:pPr>
                      <a:r>
                        <a:rPr lang="en-US" sz="1400" b="1" strike="noStrike" spc="-1">
                          <a:solidFill>
                            <a:srgbClr val="FFFFFF"/>
                          </a:solidFill>
                          <a:latin typeface="Arial"/>
                        </a:rPr>
                        <a:t>Virus</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nSpc>
                          <a:spcPct val="100000"/>
                        </a:lnSpc>
                      </a:pPr>
                      <a:r>
                        <a:rPr lang="en-US" sz="1400" b="1" strike="noStrike" spc="-1">
                          <a:solidFill>
                            <a:srgbClr val="FFFFFF"/>
                          </a:solidFill>
                          <a:latin typeface="Arial"/>
                        </a:rPr>
                        <a:t>Trojan</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nSpc>
                          <a:spcPct val="100000"/>
                        </a:lnSpc>
                      </a:pPr>
                      <a:r>
                        <a:rPr lang="en-US" sz="1400" b="1" strike="noStrike" spc="-1">
                          <a:solidFill>
                            <a:srgbClr val="FFFFFF"/>
                          </a:solidFill>
                          <a:latin typeface="Arial"/>
                        </a:rPr>
                        <a:t>Worm</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474300">
                <a:tc>
                  <a:txBody>
                    <a:bodyPr/>
                    <a:lstStyle/>
                    <a:p>
                      <a:pPr>
                        <a:lnSpc>
                          <a:spcPct val="100000"/>
                        </a:lnSpc>
                      </a:pPr>
                      <a:r>
                        <a:rPr lang="en-US" sz="1400" b="0" strike="noStrike" spc="-1">
                          <a:solidFill>
                            <a:srgbClr val="000000"/>
                          </a:solidFill>
                          <a:latin typeface="Arial"/>
                        </a:rPr>
                        <a:t>First seen</a:t>
                      </a:r>
                      <a:endParaRPr lang="en-US" sz="14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en-US" sz="1400" b="1" strike="noStrike" spc="-1">
                          <a:solidFill>
                            <a:srgbClr val="000000"/>
                          </a:solidFill>
                          <a:latin typeface="Arial"/>
                        </a:rPr>
                        <a:t>1971</a:t>
                      </a:r>
                      <a:endParaRPr lang="en-US" sz="1400" b="0" strike="noStrike" spc="-1">
                        <a:latin typeface="Arial"/>
                      </a:endParaRPr>
                    </a:p>
                    <a:p>
                      <a:pPr>
                        <a:lnSpc>
                          <a:spcPct val="100000"/>
                        </a:lnSpc>
                      </a:pPr>
                      <a:r>
                        <a:rPr lang="en-US" sz="1400" b="0" strike="noStrike" spc="-1">
                          <a:solidFill>
                            <a:srgbClr val="000000"/>
                          </a:solidFill>
                          <a:latin typeface="Arial"/>
                        </a:rPr>
                        <a:t>Creeper</a:t>
                      </a:r>
                      <a:endParaRPr lang="en-US" sz="14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en-US" sz="1400" b="1" strike="noStrike" spc="-1">
                          <a:solidFill>
                            <a:srgbClr val="000000"/>
                          </a:solidFill>
                          <a:latin typeface="Arial"/>
                        </a:rPr>
                        <a:t>1975</a:t>
                      </a:r>
                      <a:endParaRPr lang="en-US" sz="1400" b="0" strike="noStrike" spc="-1">
                        <a:latin typeface="Arial"/>
                      </a:endParaRPr>
                    </a:p>
                    <a:p>
                      <a:pPr>
                        <a:lnSpc>
                          <a:spcPct val="100000"/>
                        </a:lnSpc>
                      </a:pPr>
                      <a:r>
                        <a:rPr lang="en-US" sz="1400" b="0" strike="noStrike" spc="-1">
                          <a:solidFill>
                            <a:srgbClr val="000000"/>
                          </a:solidFill>
                          <a:latin typeface="Arial"/>
                        </a:rPr>
                        <a:t>Pervading Animal</a:t>
                      </a:r>
                      <a:endParaRPr lang="en-US" sz="14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en-US" sz="1400" b="1" strike="noStrike" spc="-1">
                          <a:solidFill>
                            <a:srgbClr val="000000"/>
                          </a:solidFill>
                          <a:latin typeface="Arial"/>
                        </a:rPr>
                        <a:t>1988</a:t>
                      </a:r>
                      <a:endParaRPr lang="en-US" sz="1400" b="0" strike="noStrike" spc="-1">
                        <a:latin typeface="Arial"/>
                      </a:endParaRPr>
                    </a:p>
                    <a:p>
                      <a:pPr>
                        <a:lnSpc>
                          <a:spcPct val="100000"/>
                        </a:lnSpc>
                      </a:pPr>
                      <a:r>
                        <a:rPr lang="en-US" sz="1400" b="0" strike="noStrike" spc="-1">
                          <a:solidFill>
                            <a:srgbClr val="000000"/>
                          </a:solidFill>
                          <a:latin typeface="Arial"/>
                        </a:rPr>
                        <a:t>Morris</a:t>
                      </a:r>
                      <a:endParaRPr lang="en-US" sz="14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474300">
                <a:tc>
                  <a:txBody>
                    <a:bodyPr/>
                    <a:lstStyle/>
                    <a:p>
                      <a:pPr>
                        <a:lnSpc>
                          <a:spcPct val="100000"/>
                        </a:lnSpc>
                      </a:pPr>
                      <a:r>
                        <a:rPr lang="en-US" sz="1400" b="0" strike="noStrike" spc="-1">
                          <a:solidFill>
                            <a:srgbClr val="000000"/>
                          </a:solidFill>
                          <a:latin typeface="Arial"/>
                        </a:rPr>
                        <a:t>First named</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400" b="0" strike="noStrike" spc="-1">
                          <a:solidFill>
                            <a:srgbClr val="000000"/>
                          </a:solidFill>
                          <a:latin typeface="Arial"/>
                        </a:rPr>
                        <a:t>1983</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400" b="0" strike="noStrike" spc="-1">
                          <a:solidFill>
                            <a:srgbClr val="000000"/>
                          </a:solidFill>
                          <a:latin typeface="Arial"/>
                        </a:rPr>
                        <a:t>1200 BC </a:t>
                      </a:r>
                      <a:r>
                        <a:rPr lang="en-US" sz="1400" b="0" strike="noStrike" spc="-1">
                          <a:solidFill>
                            <a:srgbClr val="000000"/>
                          </a:solidFill>
                          <a:latin typeface="Wingdings"/>
                        </a:rPr>
                        <a:t></a:t>
                      </a:r>
                      <a:endParaRPr lang="en-US" sz="1400" b="0" strike="noStrike" spc="-1">
                        <a:latin typeface="Arial"/>
                      </a:endParaRPr>
                    </a:p>
                    <a:p>
                      <a:pPr>
                        <a:lnSpc>
                          <a:spcPct val="100000"/>
                        </a:lnSpc>
                      </a:pPr>
                      <a:r>
                        <a:rPr lang="en-US" sz="1400" b="0" strike="noStrike" spc="-1">
                          <a:solidFill>
                            <a:srgbClr val="000000"/>
                          </a:solidFill>
                          <a:latin typeface="Arial"/>
                        </a:rPr>
                        <a:t>1972</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400" b="0" strike="noStrike" spc="-1">
                          <a:solidFill>
                            <a:srgbClr val="000000"/>
                          </a:solidFill>
                          <a:latin typeface="Arial"/>
                        </a:rPr>
                        <a:t>1975</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474300">
                <a:tc>
                  <a:txBody>
                    <a:bodyPr/>
                    <a:lstStyle/>
                    <a:p>
                      <a:pPr>
                        <a:lnSpc>
                          <a:spcPct val="100000"/>
                        </a:lnSpc>
                      </a:pPr>
                      <a:r>
                        <a:rPr lang="en-US" sz="1400" b="0" strike="noStrike" spc="-1">
                          <a:solidFill>
                            <a:srgbClr val="000000"/>
                          </a:solidFill>
                          <a:latin typeface="Arial"/>
                        </a:rPr>
                        <a:t>Distribution</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400" b="0" strike="noStrike" spc="-1">
                          <a:solidFill>
                            <a:srgbClr val="000000"/>
                          </a:solidFill>
                          <a:latin typeface="Arial"/>
                        </a:rPr>
                        <a:t>replicates itself by attaching to a host</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400" b="0" strike="noStrike" spc="-1">
                          <a:solidFill>
                            <a:srgbClr val="000000"/>
                          </a:solidFill>
                          <a:latin typeface="Arial"/>
                        </a:rPr>
                        <a:t>part of a </a:t>
                      </a:r>
                      <a:r>
                        <a:rPr lang="en-US" sz="1400" b="0" i="1" strike="noStrike" spc="-1">
                          <a:solidFill>
                            <a:srgbClr val="000000"/>
                          </a:solidFill>
                          <a:latin typeface="Arial"/>
                        </a:rPr>
                        <a:t>legitimate</a:t>
                      </a:r>
                      <a:r>
                        <a:rPr lang="en-US" sz="1400" b="0" strike="noStrike" spc="-1">
                          <a:solidFill>
                            <a:srgbClr val="000000"/>
                          </a:solidFill>
                          <a:latin typeface="Arial"/>
                        </a:rPr>
                        <a:t> program</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400" b="0" strike="noStrike" spc="-1">
                          <a:solidFill>
                            <a:srgbClr val="000000"/>
                          </a:solidFill>
                          <a:latin typeface="Arial"/>
                        </a:rPr>
                        <a:t>copies itself cross media</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r h="474300">
                <a:tc>
                  <a:txBody>
                    <a:bodyPr/>
                    <a:lstStyle/>
                    <a:p>
                      <a:pPr>
                        <a:lnSpc>
                          <a:spcPct val="100000"/>
                        </a:lnSpc>
                      </a:pPr>
                      <a:r>
                        <a:rPr lang="en-US" sz="1400" b="0" strike="noStrike" spc="-1" dirty="0">
                          <a:solidFill>
                            <a:srgbClr val="000000"/>
                          </a:solidFill>
                          <a:latin typeface="Arial"/>
                        </a:rPr>
                        <a:t>Host</a:t>
                      </a:r>
                      <a:endParaRPr lang="en-US" sz="14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400" b="0" strike="noStrike" spc="-1">
                          <a:solidFill>
                            <a:srgbClr val="000000"/>
                          </a:solidFill>
                          <a:latin typeface="Arial"/>
                        </a:rPr>
                        <a:t>boot/partition sector, program, document</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400" b="0" strike="noStrike" spc="-1">
                          <a:solidFill>
                            <a:srgbClr val="000000"/>
                          </a:solidFill>
                          <a:latin typeface="Arial"/>
                        </a:rPr>
                        <a:t>stand-alone</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400" b="0" strike="noStrike" spc="-1">
                          <a:solidFill>
                            <a:srgbClr val="000000"/>
                          </a:solidFill>
                          <a:latin typeface="Arial"/>
                        </a:rPr>
                        <a:t>stand-alone</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4"/>
                  </a:ext>
                </a:extLst>
              </a:tr>
              <a:tr h="279000">
                <a:tc>
                  <a:txBody>
                    <a:bodyPr/>
                    <a:lstStyle/>
                    <a:p>
                      <a:pPr>
                        <a:lnSpc>
                          <a:spcPct val="100000"/>
                        </a:lnSpc>
                      </a:pPr>
                      <a:r>
                        <a:rPr lang="en-US" sz="1400" b="0" strike="noStrike" spc="-1">
                          <a:solidFill>
                            <a:srgbClr val="000000"/>
                          </a:solidFill>
                          <a:latin typeface="Arial"/>
                        </a:rPr>
                        <a:t>Spreading (typical)</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400" b="0" strike="noStrike" spc="-1">
                          <a:solidFill>
                            <a:srgbClr val="000000"/>
                          </a:solidFill>
                          <a:latin typeface="Arial"/>
                        </a:rPr>
                        <a:t>User interaction</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400" b="0" strike="noStrike" spc="-1">
                          <a:solidFill>
                            <a:srgbClr val="000000"/>
                          </a:solidFill>
                          <a:latin typeface="Arial"/>
                        </a:rPr>
                        <a:t>User interaction</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400" b="0" strike="noStrike" spc="-1">
                          <a:solidFill>
                            <a:srgbClr val="000000"/>
                          </a:solidFill>
                          <a:latin typeface="Arial"/>
                        </a:rPr>
                        <a:t>Exploit</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5"/>
                  </a:ext>
                </a:extLst>
              </a:tr>
              <a:tr h="279000">
                <a:tc>
                  <a:txBody>
                    <a:bodyPr/>
                    <a:lstStyle/>
                    <a:p>
                      <a:pPr>
                        <a:lnSpc>
                          <a:spcPct val="100000"/>
                        </a:lnSpc>
                      </a:pPr>
                      <a:r>
                        <a:rPr lang="en-US" sz="1400" b="0" strike="noStrike" spc="-1">
                          <a:solidFill>
                            <a:srgbClr val="000000"/>
                          </a:solidFill>
                          <a:latin typeface="Arial"/>
                        </a:rPr>
                        <a:t>Market Share 2014*</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400" b="0" strike="noStrike" spc="-1">
                          <a:solidFill>
                            <a:srgbClr val="000000"/>
                          </a:solidFill>
                          <a:latin typeface="Arial"/>
                        </a:rPr>
                        <a:t>2.7%</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400" b="0" strike="noStrike" spc="-1">
                          <a:solidFill>
                            <a:srgbClr val="000000"/>
                          </a:solidFill>
                          <a:latin typeface="Arial"/>
                        </a:rPr>
                        <a:t>62.8%</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400" b="0" strike="noStrike" spc="-1" dirty="0">
                          <a:solidFill>
                            <a:srgbClr val="000000"/>
                          </a:solidFill>
                          <a:latin typeface="Arial"/>
                        </a:rPr>
                        <a:t>2.7%</a:t>
                      </a:r>
                      <a:endParaRPr lang="en-US" sz="14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TextShape 1"/>
          <p:cNvSpPr txBox="1"/>
          <p:nvPr/>
        </p:nvSpPr>
        <p:spPr>
          <a:xfrm>
            <a:off x="350280" y="114984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The First Worm: Morris</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1988</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Media attention http://</a:t>
            </a:r>
            <a:r>
              <a:rPr lang="en-US" sz="1600" b="0" strike="noStrike" spc="-1" dirty="0" err="1">
                <a:solidFill>
                  <a:srgbClr val="153D6E"/>
                </a:solidFill>
                <a:latin typeface="Arial"/>
              </a:rPr>
              <a:t>www.youtube.com</a:t>
            </a:r>
            <a:r>
              <a:rPr lang="en-US" sz="1600" b="0" strike="noStrike" spc="-1" dirty="0">
                <a:solidFill>
                  <a:srgbClr val="153D6E"/>
                </a:solidFill>
                <a:latin typeface="Arial"/>
              </a:rPr>
              <a:t>/</a:t>
            </a:r>
            <a:r>
              <a:rPr lang="en-US" sz="1600" b="0" strike="noStrike" spc="-1" dirty="0" err="1">
                <a:solidFill>
                  <a:srgbClr val="153D6E"/>
                </a:solidFill>
                <a:latin typeface="Arial"/>
              </a:rPr>
              <a:t>watch?v</a:t>
            </a:r>
            <a:r>
              <a:rPr lang="en-US" sz="1600" b="0" strike="noStrike" spc="-1" dirty="0">
                <a:solidFill>
                  <a:srgbClr val="153D6E"/>
                </a:solidFill>
                <a:latin typeface="Arial"/>
              </a:rPr>
              <a:t>=G2i_6j55bS0</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Goal of its creator: estimate the size of the Internet</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Around 6000 infections</a:t>
            </a:r>
          </a:p>
          <a:p>
            <a:pPr marL="864000" lvl="1" indent="-324000">
              <a:spcBef>
                <a:spcPts val="1134"/>
              </a:spcBef>
              <a:buClr>
                <a:srgbClr val="000000"/>
              </a:buClr>
              <a:buSzPct val="75000"/>
              <a:buFont typeface="Symbol" charset="2"/>
              <a:buChar char=""/>
            </a:pPr>
            <a:r>
              <a:rPr lang="en-US" sz="1600" b="0" strike="noStrike" spc="-1" dirty="0" err="1">
                <a:solidFill>
                  <a:srgbClr val="153D6E"/>
                </a:solidFill>
                <a:latin typeface="Arial"/>
              </a:rPr>
              <a:t>DoS</a:t>
            </a:r>
            <a:r>
              <a:rPr lang="en-US" sz="1600" b="0" strike="noStrike" spc="-1" dirty="0">
                <a:solidFill>
                  <a:srgbClr val="153D6E"/>
                </a:solidFill>
                <a:latin typeface="Arial"/>
              </a:rPr>
              <a:t> because of an misconception</a:t>
            </a:r>
          </a:p>
          <a:p>
            <a:pPr marL="432000" indent="-324000">
              <a:spcBef>
                <a:spcPts val="1417"/>
              </a:spcBef>
              <a:buClr>
                <a:srgbClr val="000000"/>
              </a:buClr>
              <a:buSzPct val="45000"/>
              <a:buFont typeface="Wingdings" charset="2"/>
              <a:buChar char=""/>
            </a:pPr>
            <a:endParaRPr lang="en-US" sz="1600" b="0" strike="noStrike" spc="-1" dirty="0">
              <a:solidFill>
                <a:srgbClr val="153D6E"/>
              </a:solidFill>
              <a:latin typeface="Arial"/>
            </a:endParaRPr>
          </a:p>
          <a:p>
            <a:pPr marL="432000" indent="-324000">
              <a:spcBef>
                <a:spcPts val="1417"/>
              </a:spcBef>
              <a:buClr>
                <a:srgbClr val="000000"/>
              </a:buClr>
              <a:buSzPct val="45000"/>
              <a:buFont typeface="Wingdings" charset="2"/>
              <a:buChar char=""/>
            </a:pPr>
            <a:r>
              <a:rPr lang="en-US" sz="1600" b="1" strike="noStrike" spc="-1" dirty="0">
                <a:solidFill>
                  <a:srgbClr val="153D6E"/>
                </a:solidFill>
                <a:latin typeface="Arial"/>
              </a:rPr>
              <a:t>Establishment of CERT/CC</a:t>
            </a:r>
          </a:p>
        </p:txBody>
      </p:sp>
      <p:sp>
        <p:nvSpPr>
          <p:cNvPr id="354"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Malware Techniques - Terminology</a:t>
            </a:r>
            <a:endParaRPr lang="en-US" sz="1600" b="0" strike="noStrike" spc="-1">
              <a:solidFill>
                <a:srgbClr val="000000"/>
              </a:solidFill>
              <a:latin typeface="Calibri"/>
            </a:endParaRPr>
          </a:p>
        </p:txBody>
      </p:sp>
      <p:sp>
        <p:nvSpPr>
          <p:cNvPr id="355" name="TextShape 3"/>
          <p:cNvSpPr txBox="1"/>
          <p:nvPr/>
        </p:nvSpPr>
        <p:spPr>
          <a:xfrm>
            <a:off x="6732000" y="4809600"/>
            <a:ext cx="2057040" cy="274320"/>
          </a:xfrm>
          <a:prstGeom prst="rect">
            <a:avLst/>
          </a:prstGeom>
          <a:noFill/>
          <a:ln>
            <a:noFill/>
          </a:ln>
        </p:spPr>
        <p:txBody>
          <a:bodyPr anchor="ctr"/>
          <a:lstStyle/>
          <a:p>
            <a:pPr algn="r">
              <a:lnSpc>
                <a:spcPct val="100000"/>
              </a:lnSpc>
            </a:pPr>
            <a:fld id="{B03017D7-BFAA-4435-AD4A-07152E0575D1}" type="slidenum">
              <a:rPr lang="en-US" sz="1000" b="0" strike="noStrike" spc="-1">
                <a:solidFill>
                  <a:srgbClr val="B2B2B2"/>
                </a:solidFill>
                <a:latin typeface="Calibri"/>
              </a:rPr>
              <a:t>38</a:t>
            </a:fld>
            <a:endParaRPr lang="en-US" sz="1000" b="0" strike="noStrike" spc="-1">
              <a:latin typeface="Times New Roman"/>
            </a:endParaRPr>
          </a:p>
        </p:txBody>
      </p:sp>
      <p:pic>
        <p:nvPicPr>
          <p:cNvPr id="356" name="Picture 2"/>
          <p:cNvPicPr/>
          <p:nvPr/>
        </p:nvPicPr>
        <p:blipFill>
          <a:blip r:embed="rId3"/>
          <a:stretch/>
        </p:blipFill>
        <p:spPr>
          <a:xfrm>
            <a:off x="6479999" y="2204469"/>
            <a:ext cx="2309041" cy="2434851"/>
          </a:xfrm>
          <a:prstGeom prst="rect">
            <a:avLst/>
          </a:prstGeom>
          <a:ln w="9360">
            <a:noFill/>
          </a:ln>
        </p:spPr>
      </p:pic>
      <p:sp>
        <p:nvSpPr>
          <p:cNvPr id="2" name="Rectangle 1">
            <a:extLst>
              <a:ext uri="{FF2B5EF4-FFF2-40B4-BE49-F238E27FC236}">
                <a16:creationId xmlns:a16="http://schemas.microsoft.com/office/drawing/2014/main" id="{81D196A3-5BD5-1649-A4D7-F129022FF8AB}"/>
              </a:ext>
            </a:extLst>
          </p:cNvPr>
          <p:cNvSpPr/>
          <p:nvPr/>
        </p:nvSpPr>
        <p:spPr>
          <a:xfrm>
            <a:off x="338039" y="4837699"/>
            <a:ext cx="8079536" cy="246221"/>
          </a:xfrm>
          <a:prstGeom prst="rect">
            <a:avLst/>
          </a:prstGeom>
        </p:spPr>
        <p:txBody>
          <a:bodyPr wrap="square">
            <a:spAutoFit/>
          </a:bodyPr>
          <a:lstStyle/>
          <a:p>
            <a:r>
              <a:rPr lang="en-GB" sz="1000" dirty="0">
                <a:solidFill>
                  <a:srgbClr val="0E2D51"/>
                </a:solidFill>
                <a:hlinkClick r:id="rId4" tooltip="Floppy disk">
                  <a:extLst>
                    <a:ext uri="{A12FA001-AC4F-418D-AE19-62706E023703}">
                      <ahyp:hlinkClr xmlns:ahyp="http://schemas.microsoft.com/office/drawing/2018/hyperlinkcolor" val="tx"/>
                    </a:ext>
                  </a:extLst>
                </a:hlinkClick>
              </a:rPr>
              <a:t>Floppy Diskette</a:t>
            </a:r>
            <a:r>
              <a:rPr lang="en-GB" sz="1000" dirty="0">
                <a:solidFill>
                  <a:srgbClr val="0E2D51"/>
                </a:solidFill>
              </a:rPr>
              <a:t> containing the source code for the Morris Worm held at the </a:t>
            </a:r>
            <a:r>
              <a:rPr lang="en-GB" sz="1000" dirty="0">
                <a:solidFill>
                  <a:srgbClr val="0E2D51"/>
                </a:solidFill>
                <a:hlinkClick r:id="rId5" tooltip="Computer History Museum">
                  <a:extLst>
                    <a:ext uri="{A12FA001-AC4F-418D-AE19-62706E023703}">
                      <ahyp:hlinkClr xmlns:ahyp="http://schemas.microsoft.com/office/drawing/2018/hyperlinkcolor" val="tx"/>
                    </a:ext>
                  </a:extLst>
                </a:hlinkClick>
              </a:rPr>
              <a:t>Computer History Museum</a:t>
            </a:r>
            <a:r>
              <a:rPr lang="en-GB" sz="1000" dirty="0">
                <a:solidFill>
                  <a:srgbClr val="0E2D51"/>
                </a:solidFill>
              </a:rPr>
              <a:t>. </a:t>
            </a:r>
            <a:r>
              <a:rPr lang="en-GB" sz="1000" dirty="0">
                <a:solidFill>
                  <a:srgbClr val="0E2D51"/>
                </a:solidFill>
                <a:hlinkClick r:id="rId6">
                  <a:extLst>
                    <a:ext uri="{A12FA001-AC4F-418D-AE19-62706E023703}">
                      <ahyp:hlinkClr xmlns:ahyp="http://schemas.microsoft.com/office/drawing/2018/hyperlinkcolor" val="tx"/>
                    </a:ext>
                  </a:extLst>
                </a:hlinkClick>
              </a:rPr>
              <a:t>CC BY-SA 2.0</a:t>
            </a:r>
            <a:r>
              <a:rPr lang="en-GB" sz="1000" dirty="0">
                <a:solidFill>
                  <a:srgbClr val="0E2D51"/>
                </a:solidFill>
              </a:rPr>
              <a:t>.  Source; Wikipedia</a:t>
            </a:r>
            <a:endParaRPr lang="en-US" sz="1000" dirty="0">
              <a:solidFill>
                <a:srgbClr val="0E2D5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7" name="TextShape 1"/>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Malware Techniques - Terminology</a:t>
            </a:r>
            <a:endParaRPr lang="en-US" sz="1600" b="0" strike="noStrike" spc="-1">
              <a:solidFill>
                <a:srgbClr val="000000"/>
              </a:solidFill>
              <a:latin typeface="Calibri"/>
            </a:endParaRPr>
          </a:p>
        </p:txBody>
      </p:sp>
      <p:sp>
        <p:nvSpPr>
          <p:cNvPr id="358" name="TextShape 2"/>
          <p:cNvSpPr txBox="1"/>
          <p:nvPr/>
        </p:nvSpPr>
        <p:spPr>
          <a:xfrm>
            <a:off x="6732000" y="4809600"/>
            <a:ext cx="2057040" cy="274320"/>
          </a:xfrm>
          <a:prstGeom prst="rect">
            <a:avLst/>
          </a:prstGeom>
          <a:noFill/>
          <a:ln>
            <a:noFill/>
          </a:ln>
        </p:spPr>
        <p:txBody>
          <a:bodyPr anchor="ctr"/>
          <a:lstStyle/>
          <a:p>
            <a:pPr algn="r">
              <a:lnSpc>
                <a:spcPct val="100000"/>
              </a:lnSpc>
            </a:pPr>
            <a:fld id="{2EEA5B33-1054-490B-A3EF-92A2C2F2BE66}" type="slidenum">
              <a:rPr lang="en-US" sz="1000" b="0" strike="noStrike" spc="-1">
                <a:solidFill>
                  <a:srgbClr val="B2B2B2"/>
                </a:solidFill>
                <a:latin typeface="Calibri"/>
              </a:rPr>
              <a:t>39</a:t>
            </a:fld>
            <a:endParaRPr lang="en-US" sz="1000" b="0" strike="noStrike" spc="-1">
              <a:latin typeface="Times New Roman"/>
            </a:endParaRPr>
          </a:p>
        </p:txBody>
      </p:sp>
      <p:pic>
        <p:nvPicPr>
          <p:cNvPr id="4" name="Picture 3">
            <a:extLst>
              <a:ext uri="{FF2B5EF4-FFF2-40B4-BE49-F238E27FC236}">
                <a16:creationId xmlns:a16="http://schemas.microsoft.com/office/drawing/2014/main" id="{48FDB242-165D-421C-BEE8-58616EE85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40" y="1316600"/>
            <a:ext cx="4851885" cy="3149094"/>
          </a:xfrm>
          <a:prstGeom prst="rect">
            <a:avLst/>
          </a:prstGeom>
        </p:spPr>
      </p:pic>
      <p:sp>
        <p:nvSpPr>
          <p:cNvPr id="2" name="Rectangle 1">
            <a:extLst>
              <a:ext uri="{FF2B5EF4-FFF2-40B4-BE49-F238E27FC236}">
                <a16:creationId xmlns:a16="http://schemas.microsoft.com/office/drawing/2014/main" id="{E7995030-1C7F-FF4E-BE48-8E7D8A90072F}"/>
              </a:ext>
            </a:extLst>
          </p:cNvPr>
          <p:cNvSpPr/>
          <p:nvPr/>
        </p:nvSpPr>
        <p:spPr>
          <a:xfrm>
            <a:off x="313392" y="4879516"/>
            <a:ext cx="8434080" cy="246221"/>
          </a:xfrm>
          <a:prstGeom prst="rect">
            <a:avLst/>
          </a:prstGeom>
        </p:spPr>
        <p:txBody>
          <a:bodyPr wrap="square">
            <a:spAutoFit/>
          </a:bodyPr>
          <a:lstStyle/>
          <a:p>
            <a:r>
              <a:rPr lang="en-GB" sz="1000" dirty="0">
                <a:solidFill>
                  <a:srgbClr val="0E2D51"/>
                </a:solidFill>
              </a:rPr>
              <a:t>© 2019 Limn. The content of this website is licensed under a </a:t>
            </a:r>
            <a:r>
              <a:rPr lang="en-GB" sz="1000" dirty="0">
                <a:solidFill>
                  <a:srgbClr val="0E2D51"/>
                </a:solidFill>
                <a:hlinkClick r:id="rId4">
                  <a:extLst>
                    <a:ext uri="{A12FA001-AC4F-418D-AE19-62706E023703}">
                      <ahyp:hlinkClr xmlns:ahyp="http://schemas.microsoft.com/office/drawing/2018/hyperlinkcolor" val="tx"/>
                    </a:ext>
                  </a:extLst>
                </a:hlinkClick>
              </a:rPr>
              <a:t>Creative Commons Attribution-NonCommercial-ShareAlike 4.0 International License.</a:t>
            </a:r>
            <a:endParaRPr lang="en-US" sz="1000" dirty="0">
              <a:solidFill>
                <a:srgbClr val="0E2D51"/>
              </a:solidFill>
            </a:endParaRPr>
          </a:p>
        </p:txBody>
      </p:sp>
      <p:sp>
        <p:nvSpPr>
          <p:cNvPr id="6" name="TextBox 5">
            <a:extLst>
              <a:ext uri="{FF2B5EF4-FFF2-40B4-BE49-F238E27FC236}">
                <a16:creationId xmlns:a16="http://schemas.microsoft.com/office/drawing/2014/main" id="{32455D7E-91F6-014F-921E-E0D5B2D82C45}"/>
              </a:ext>
            </a:extLst>
          </p:cNvPr>
          <p:cNvSpPr txBox="1"/>
          <p:nvPr/>
        </p:nvSpPr>
        <p:spPr>
          <a:xfrm>
            <a:off x="5489336" y="1429617"/>
            <a:ext cx="3313024" cy="2862322"/>
          </a:xfrm>
          <a:prstGeom prst="rect">
            <a:avLst/>
          </a:prstGeom>
          <a:noFill/>
        </p:spPr>
        <p:txBody>
          <a:bodyPr wrap="square" rtlCol="0">
            <a:spAutoFit/>
          </a:bodyPr>
          <a:lstStyle/>
          <a:p>
            <a:r>
              <a:rPr lang="en-US" i="1" dirty="0">
                <a:solidFill>
                  <a:srgbClr val="002060"/>
                </a:solidFill>
              </a:rPr>
              <a:t>Video available at: https://</a:t>
            </a:r>
            <a:r>
              <a:rPr lang="en-US" i="1" dirty="0" err="1">
                <a:solidFill>
                  <a:srgbClr val="002060"/>
                </a:solidFill>
              </a:rPr>
              <a:t>limn.it</a:t>
            </a:r>
            <a:r>
              <a:rPr lang="en-US" i="1" dirty="0">
                <a:solidFill>
                  <a:srgbClr val="002060"/>
                </a:solidFill>
              </a:rPr>
              <a:t>/articles/the-</a:t>
            </a:r>
            <a:r>
              <a:rPr lang="en-US" i="1" dirty="0" err="1">
                <a:solidFill>
                  <a:srgbClr val="002060"/>
                </a:solidFill>
              </a:rPr>
              <a:t>morris</a:t>
            </a:r>
            <a:r>
              <a:rPr lang="en-US" i="1" dirty="0">
                <a:solidFill>
                  <a:srgbClr val="002060"/>
                </a:solidFill>
              </a:rPr>
              <a:t>-worm-on-television/.  Please check that this is still publicly available before using and embed here.</a:t>
            </a:r>
          </a:p>
          <a:p>
            <a:endParaRPr lang="en-US" i="1" dirty="0">
              <a:solidFill>
                <a:srgbClr val="002060"/>
              </a:solidFill>
            </a:endParaRPr>
          </a:p>
          <a:p>
            <a:r>
              <a:rPr lang="en-US" i="1" dirty="0">
                <a:solidFill>
                  <a:srgbClr val="002060"/>
                </a:solidFill>
              </a:rPr>
              <a:t>To unhide slide, click ”slide show” in top navigation bar.  Delete this note.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extShape 1"/>
          <p:cNvSpPr txBox="1"/>
          <p:nvPr/>
        </p:nvSpPr>
        <p:spPr>
          <a:xfrm>
            <a:off x="665596" y="2762980"/>
            <a:ext cx="6984360" cy="426600"/>
          </a:xfrm>
          <a:prstGeom prst="rect">
            <a:avLst/>
          </a:prstGeom>
          <a:noFill/>
          <a:ln>
            <a:noFill/>
          </a:ln>
        </p:spPr>
        <p:txBody>
          <a:bodyPr/>
          <a:lstStyle/>
          <a:p>
            <a:pPr>
              <a:lnSpc>
                <a:spcPct val="70000"/>
              </a:lnSpc>
              <a:spcBef>
                <a:spcPts val="751"/>
              </a:spcBef>
            </a:pPr>
            <a:r>
              <a:rPr lang="en-US" sz="2400" b="1" strike="noStrike" spc="-1">
                <a:solidFill>
                  <a:srgbClr val="D01384"/>
                </a:solidFill>
                <a:latin typeface="Arial"/>
                <a:ea typeface="Verdana"/>
              </a:rPr>
              <a:t>Part I Threat Landscape</a:t>
            </a:r>
            <a:endParaRPr lang="en-US" sz="2400" b="0" strike="noStrike" spc="-1">
              <a:solidFill>
                <a:srgbClr val="153D6E"/>
              </a:solidFill>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TextShape 1"/>
          <p:cNvSpPr txBox="1"/>
          <p:nvPr/>
        </p:nvSpPr>
        <p:spPr>
          <a:xfrm>
            <a:off x="350280" y="1149840"/>
            <a:ext cx="3740457" cy="3489480"/>
          </a:xfrm>
          <a:prstGeom prst="rect">
            <a:avLst/>
          </a:prstGeom>
          <a:noFill/>
          <a:ln>
            <a:noFill/>
          </a:ln>
        </p:spPr>
        <p:txBody>
          <a:bodyPr lIns="0" tIns="0" rIns="0" bIns="0">
            <a:noAutofit/>
          </a:bodyPr>
          <a:lstStyle/>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Malware = Malicious Software</a:t>
            </a:r>
          </a:p>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Typical functionality:</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Backdoor</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Bitcoin Miner / Stealer</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Click Fraud</a:t>
            </a:r>
          </a:p>
          <a:p>
            <a:pPr marL="864000" lvl="1" indent="-324000">
              <a:spcBef>
                <a:spcPts val="1134"/>
              </a:spcBef>
              <a:buClr>
                <a:srgbClr val="000000"/>
              </a:buClr>
              <a:buSzPct val="75000"/>
              <a:buFont typeface="Symbol" charset="2"/>
              <a:buChar char=""/>
            </a:pPr>
            <a:r>
              <a:rPr lang="en-US" sz="1600" b="0" strike="noStrike" spc="-1" dirty="0" err="1">
                <a:solidFill>
                  <a:srgbClr val="153D6E"/>
                </a:solidFill>
                <a:latin typeface="Arial"/>
              </a:rPr>
              <a:t>DoS</a:t>
            </a:r>
            <a:endParaRPr lang="en-US" sz="1600" b="0" strike="noStrike" spc="-1" dirty="0">
              <a:solidFill>
                <a:srgbClr val="153D6E"/>
              </a:solidFill>
              <a:latin typeface="Arial"/>
            </a:endParaRP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Downloader / Dropper</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Ransomware</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Remote Access Tool</a:t>
            </a:r>
          </a:p>
        </p:txBody>
      </p:sp>
      <p:sp>
        <p:nvSpPr>
          <p:cNvPr id="361"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Malware Techniques - Terminology</a:t>
            </a:r>
            <a:endParaRPr lang="en-US" sz="1600" b="0" strike="noStrike" spc="-1">
              <a:solidFill>
                <a:srgbClr val="000000"/>
              </a:solidFill>
              <a:latin typeface="Calibri"/>
            </a:endParaRPr>
          </a:p>
        </p:txBody>
      </p:sp>
      <p:sp>
        <p:nvSpPr>
          <p:cNvPr id="362" name="TextShape 3"/>
          <p:cNvSpPr txBox="1"/>
          <p:nvPr/>
        </p:nvSpPr>
        <p:spPr>
          <a:xfrm>
            <a:off x="6732000" y="4809600"/>
            <a:ext cx="2057040" cy="274320"/>
          </a:xfrm>
          <a:prstGeom prst="rect">
            <a:avLst/>
          </a:prstGeom>
          <a:noFill/>
          <a:ln>
            <a:noFill/>
          </a:ln>
        </p:spPr>
        <p:txBody>
          <a:bodyPr anchor="ctr"/>
          <a:lstStyle/>
          <a:p>
            <a:pPr algn="r">
              <a:lnSpc>
                <a:spcPct val="100000"/>
              </a:lnSpc>
            </a:pPr>
            <a:fld id="{60A3CBC4-F586-4C5A-898E-8B14089E22E0}" type="slidenum">
              <a:rPr lang="en-US" sz="1000" b="0" strike="noStrike" spc="-1">
                <a:solidFill>
                  <a:srgbClr val="B2B2B2"/>
                </a:solidFill>
                <a:latin typeface="Calibri"/>
              </a:rPr>
              <a:t>40</a:t>
            </a:fld>
            <a:endParaRPr lang="en-US" sz="1000" b="0" strike="noStrike" spc="-1">
              <a:latin typeface="Times New Roman"/>
            </a:endParaRPr>
          </a:p>
        </p:txBody>
      </p:sp>
      <p:pic>
        <p:nvPicPr>
          <p:cNvPr id="363" name="Picture 2"/>
          <p:cNvPicPr/>
          <p:nvPr/>
        </p:nvPicPr>
        <p:blipFill>
          <a:blip r:embed="rId3"/>
          <a:stretch/>
        </p:blipFill>
        <p:spPr>
          <a:xfrm>
            <a:off x="5085888" y="3862328"/>
            <a:ext cx="3059640" cy="905400"/>
          </a:xfrm>
          <a:prstGeom prst="rect">
            <a:avLst/>
          </a:prstGeom>
          <a:ln>
            <a:noFill/>
          </a:ln>
        </p:spPr>
      </p:pic>
      <p:pic>
        <p:nvPicPr>
          <p:cNvPr id="364" name="Picture 4"/>
          <p:cNvPicPr/>
          <p:nvPr/>
        </p:nvPicPr>
        <p:blipFill>
          <a:blip r:embed="rId4"/>
          <a:stretch/>
        </p:blipFill>
        <p:spPr>
          <a:xfrm>
            <a:off x="5065852" y="2634315"/>
            <a:ext cx="3059640" cy="1064520"/>
          </a:xfrm>
          <a:prstGeom prst="rect">
            <a:avLst/>
          </a:prstGeom>
          <a:ln>
            <a:noFill/>
          </a:ln>
        </p:spPr>
      </p:pic>
      <p:sp>
        <p:nvSpPr>
          <p:cNvPr id="2" name="Rectangle 1">
            <a:extLst>
              <a:ext uri="{FF2B5EF4-FFF2-40B4-BE49-F238E27FC236}">
                <a16:creationId xmlns:a16="http://schemas.microsoft.com/office/drawing/2014/main" id="{64CC05B8-860E-714A-9756-7C842078388B}"/>
              </a:ext>
            </a:extLst>
          </p:cNvPr>
          <p:cNvSpPr/>
          <p:nvPr/>
        </p:nvSpPr>
        <p:spPr>
          <a:xfrm>
            <a:off x="4090737" y="1149840"/>
            <a:ext cx="4572000" cy="1359346"/>
          </a:xfrm>
          <a:prstGeom prst="rect">
            <a:avLst/>
          </a:prstGeom>
        </p:spPr>
        <p:txBody>
          <a:bodyPr>
            <a:spAutoFit/>
          </a:bodyPr>
          <a:lstStyle/>
          <a:p>
            <a:pPr marL="864000" lvl="1" indent="-324000">
              <a:spcBef>
                <a:spcPts val="1134"/>
              </a:spcBef>
              <a:buClr>
                <a:srgbClr val="000000"/>
              </a:buClr>
              <a:buSzPct val="75000"/>
              <a:buFont typeface="Symbol" charset="2"/>
              <a:buChar char=""/>
            </a:pPr>
            <a:r>
              <a:rPr lang="en-US" sz="1600" spc="-1" dirty="0">
                <a:solidFill>
                  <a:srgbClr val="153D6E"/>
                </a:solidFill>
              </a:rPr>
              <a:t>Scareware</a:t>
            </a:r>
          </a:p>
          <a:p>
            <a:pPr marL="864000" lvl="1" indent="-324000">
              <a:spcBef>
                <a:spcPts val="1134"/>
              </a:spcBef>
              <a:buClr>
                <a:srgbClr val="000000"/>
              </a:buClr>
              <a:buSzPct val="75000"/>
              <a:buFont typeface="Symbol" charset="2"/>
              <a:buChar char=""/>
            </a:pPr>
            <a:r>
              <a:rPr lang="en-US" sz="1600" spc="-1" dirty="0">
                <a:solidFill>
                  <a:srgbClr val="153D6E"/>
                </a:solidFill>
              </a:rPr>
              <a:t>Spam-Engine</a:t>
            </a:r>
          </a:p>
          <a:p>
            <a:pPr marL="864000" lvl="1" indent="-324000">
              <a:spcBef>
                <a:spcPts val="1134"/>
              </a:spcBef>
              <a:buClr>
                <a:srgbClr val="000000"/>
              </a:buClr>
              <a:buSzPct val="75000"/>
              <a:buFont typeface="Symbol" charset="2"/>
              <a:buChar char=""/>
            </a:pPr>
            <a:r>
              <a:rPr lang="en-US" sz="1600" spc="-1" dirty="0">
                <a:solidFill>
                  <a:srgbClr val="153D6E"/>
                </a:solidFill>
              </a:rPr>
              <a:t>Spyware (Banker, Credential Stealer, Keylogger, Sniffer)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TextShape 1"/>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Malware Techniques - Steganography</a:t>
            </a:r>
            <a:endParaRPr lang="en-US" sz="1600" b="0" strike="noStrike" spc="-1">
              <a:solidFill>
                <a:srgbClr val="000000"/>
              </a:solidFill>
              <a:latin typeface="Calibri"/>
            </a:endParaRPr>
          </a:p>
        </p:txBody>
      </p:sp>
      <p:sp>
        <p:nvSpPr>
          <p:cNvPr id="366" name="TextShape 2"/>
          <p:cNvSpPr txBox="1"/>
          <p:nvPr/>
        </p:nvSpPr>
        <p:spPr>
          <a:xfrm>
            <a:off x="6732000" y="4809600"/>
            <a:ext cx="2057040" cy="274320"/>
          </a:xfrm>
          <a:prstGeom prst="rect">
            <a:avLst/>
          </a:prstGeom>
          <a:noFill/>
          <a:ln>
            <a:noFill/>
          </a:ln>
        </p:spPr>
        <p:txBody>
          <a:bodyPr anchor="ctr"/>
          <a:lstStyle/>
          <a:p>
            <a:pPr algn="r">
              <a:lnSpc>
                <a:spcPct val="100000"/>
              </a:lnSpc>
            </a:pPr>
            <a:fld id="{88177996-E482-4692-AFB7-E632AE9193C1}" type="slidenum">
              <a:rPr lang="en-US" sz="1000" b="0" strike="noStrike" spc="-1">
                <a:solidFill>
                  <a:srgbClr val="B2B2B2"/>
                </a:solidFill>
                <a:latin typeface="Calibri"/>
              </a:rPr>
              <a:t>41</a:t>
            </a:fld>
            <a:endParaRPr lang="en-US" sz="1000" b="0" strike="noStrike" spc="-1">
              <a:latin typeface="Times New Roman"/>
            </a:endParaRPr>
          </a:p>
        </p:txBody>
      </p:sp>
      <p:sp>
        <p:nvSpPr>
          <p:cNvPr id="367" name="CustomShape 3"/>
          <p:cNvSpPr/>
          <p:nvPr/>
        </p:nvSpPr>
        <p:spPr>
          <a:xfrm>
            <a:off x="5410800" y="1675440"/>
            <a:ext cx="3160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ＭＳ Ｐゴシック"/>
              </a:rPr>
              <a:t>FF D8 	= Start of the picture</a:t>
            </a:r>
            <a:endParaRPr lang="en-US" sz="1800" b="0" strike="noStrike" spc="-1">
              <a:latin typeface="Arial"/>
            </a:endParaRPr>
          </a:p>
        </p:txBody>
      </p:sp>
      <p:sp>
        <p:nvSpPr>
          <p:cNvPr id="368" name="CustomShape 4"/>
          <p:cNvSpPr/>
          <p:nvPr/>
        </p:nvSpPr>
        <p:spPr>
          <a:xfrm>
            <a:off x="5416920" y="2966760"/>
            <a:ext cx="373032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ＭＳ Ｐゴシック"/>
              </a:rPr>
              <a:t>FF FE	= JPG Comment Indicator</a:t>
            </a:r>
            <a:endParaRPr lang="en-US" sz="1800" b="0" strike="noStrike" spc="-1">
              <a:latin typeface="Arial"/>
            </a:endParaRPr>
          </a:p>
          <a:p>
            <a:pPr>
              <a:lnSpc>
                <a:spcPct val="100000"/>
              </a:lnSpc>
            </a:pPr>
            <a:r>
              <a:rPr lang="en-US" sz="1800" b="0" strike="noStrike" spc="-1">
                <a:solidFill>
                  <a:srgbClr val="000000"/>
                </a:solidFill>
                <a:latin typeface="Arial"/>
                <a:ea typeface="ＭＳ Ｐゴシック"/>
              </a:rPr>
              <a:t>		</a:t>
            </a:r>
            <a:r>
              <a:rPr lang="en-US" sz="1800" b="0" strike="noStrike" spc="-1">
                <a:solidFill>
                  <a:srgbClr val="000000"/>
                </a:solidFill>
                <a:latin typeface="Wingdings"/>
                <a:ea typeface="ＭＳ Ｐゴシック"/>
              </a:rPr>
              <a:t></a:t>
            </a:r>
            <a:r>
              <a:rPr lang="en-US" sz="1800" b="0" strike="noStrike" spc="-1">
                <a:solidFill>
                  <a:srgbClr val="000000"/>
                </a:solidFill>
                <a:latin typeface="Arial"/>
                <a:ea typeface="ＭＳ Ｐゴシック"/>
              </a:rPr>
              <a:t> configuration</a:t>
            </a:r>
            <a:endParaRPr lang="en-US" sz="1800" b="0" strike="noStrike" spc="-1">
              <a:latin typeface="Arial"/>
            </a:endParaRPr>
          </a:p>
        </p:txBody>
      </p:sp>
      <p:sp>
        <p:nvSpPr>
          <p:cNvPr id="369" name="CustomShape 5"/>
          <p:cNvSpPr/>
          <p:nvPr/>
        </p:nvSpPr>
        <p:spPr>
          <a:xfrm>
            <a:off x="5411160" y="4376160"/>
            <a:ext cx="30826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ＭＳ Ｐゴシック"/>
              </a:rPr>
              <a:t>FF D9	= End of the picture</a:t>
            </a:r>
            <a:endParaRPr lang="en-US" sz="1800" b="0" strike="noStrike" spc="-1">
              <a:latin typeface="Arial"/>
            </a:endParaRPr>
          </a:p>
        </p:txBody>
      </p:sp>
      <p:grpSp>
        <p:nvGrpSpPr>
          <p:cNvPr id="370" name="Group 6"/>
          <p:cNvGrpSpPr/>
          <p:nvPr/>
        </p:nvGrpSpPr>
        <p:grpSpPr>
          <a:xfrm>
            <a:off x="182880" y="1188720"/>
            <a:ext cx="4347000" cy="2425320"/>
            <a:chOff x="182880" y="1188720"/>
            <a:chExt cx="4347000" cy="2425320"/>
          </a:xfrm>
        </p:grpSpPr>
        <p:pic>
          <p:nvPicPr>
            <p:cNvPr id="371" name="Content Placeholder 4"/>
            <p:cNvPicPr/>
            <p:nvPr/>
          </p:nvPicPr>
          <p:blipFill>
            <a:blip r:embed="rId3"/>
            <a:srcRect l="-15379" r="-15379"/>
            <a:stretch/>
          </p:blipFill>
          <p:spPr>
            <a:xfrm>
              <a:off x="182880" y="1188720"/>
              <a:ext cx="4347000" cy="2425320"/>
            </a:xfrm>
            <a:prstGeom prst="rect">
              <a:avLst/>
            </a:prstGeom>
            <a:ln>
              <a:noFill/>
            </a:ln>
          </p:spPr>
        </p:pic>
        <p:sp>
          <p:nvSpPr>
            <p:cNvPr id="372" name="CustomShape 7"/>
            <p:cNvSpPr/>
            <p:nvPr/>
          </p:nvSpPr>
          <p:spPr>
            <a:xfrm>
              <a:off x="598680" y="2794320"/>
              <a:ext cx="1794240" cy="501480"/>
            </a:xfrm>
            <a:prstGeom prst="rect">
              <a:avLst/>
            </a:prstGeom>
            <a:solidFill>
              <a:srgbClr val="FFFFFF"/>
            </a:solidFill>
            <a:ln w="9360">
              <a:solidFill>
                <a:srgbClr val="FFFFFF"/>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grpSp>
      <p:pic>
        <p:nvPicPr>
          <p:cNvPr id="373" name="Picture 10"/>
          <p:cNvPicPr/>
          <p:nvPr/>
        </p:nvPicPr>
        <p:blipFill>
          <a:blip r:embed="rId4"/>
          <a:stretch/>
        </p:blipFill>
        <p:spPr>
          <a:xfrm>
            <a:off x="4429440" y="3866040"/>
            <a:ext cx="3238200" cy="380520"/>
          </a:xfrm>
          <a:prstGeom prst="rect">
            <a:avLst/>
          </a:prstGeom>
          <a:ln>
            <a:noFill/>
          </a:ln>
        </p:spPr>
      </p:pic>
      <p:pic>
        <p:nvPicPr>
          <p:cNvPr id="374" name="Picture 11"/>
          <p:cNvPicPr/>
          <p:nvPr/>
        </p:nvPicPr>
        <p:blipFill>
          <a:blip r:embed="rId5"/>
          <a:stretch/>
        </p:blipFill>
        <p:spPr>
          <a:xfrm>
            <a:off x="4429440" y="2323080"/>
            <a:ext cx="3263400" cy="558360"/>
          </a:xfrm>
          <a:prstGeom prst="rect">
            <a:avLst/>
          </a:prstGeom>
          <a:ln>
            <a:noFill/>
          </a:ln>
        </p:spPr>
      </p:pic>
      <p:pic>
        <p:nvPicPr>
          <p:cNvPr id="375" name="Picture 12"/>
          <p:cNvPicPr/>
          <p:nvPr/>
        </p:nvPicPr>
        <p:blipFill>
          <a:blip r:embed="rId6"/>
          <a:stretch/>
        </p:blipFill>
        <p:spPr>
          <a:xfrm>
            <a:off x="4429440" y="1188720"/>
            <a:ext cx="3263400" cy="355320"/>
          </a:xfrm>
          <a:prstGeom prst="rect">
            <a:avLst/>
          </a:prstGeom>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TextShape 1"/>
          <p:cNvSpPr txBox="1"/>
          <p:nvPr/>
        </p:nvSpPr>
        <p:spPr>
          <a:xfrm>
            <a:off x="350280" y="114984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500" b="0" strike="noStrike" spc="-1">
                <a:solidFill>
                  <a:srgbClr val="153D6E"/>
                </a:solidFill>
                <a:latin typeface="Arial"/>
              </a:rPr>
              <a:t>The configuration can be easily spotted.</a:t>
            </a:r>
          </a:p>
        </p:txBody>
      </p:sp>
      <p:sp>
        <p:nvSpPr>
          <p:cNvPr id="377"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Malware Techniques - Steganography</a:t>
            </a:r>
            <a:endParaRPr lang="en-US" sz="1600" b="0" strike="noStrike" spc="-1">
              <a:solidFill>
                <a:srgbClr val="000000"/>
              </a:solidFill>
              <a:latin typeface="Calibri"/>
            </a:endParaRPr>
          </a:p>
        </p:txBody>
      </p:sp>
      <p:sp>
        <p:nvSpPr>
          <p:cNvPr id="378" name="TextShape 3"/>
          <p:cNvSpPr txBox="1"/>
          <p:nvPr/>
        </p:nvSpPr>
        <p:spPr>
          <a:xfrm>
            <a:off x="6732000" y="4809600"/>
            <a:ext cx="2057040" cy="274320"/>
          </a:xfrm>
          <a:prstGeom prst="rect">
            <a:avLst/>
          </a:prstGeom>
          <a:noFill/>
          <a:ln>
            <a:noFill/>
          </a:ln>
        </p:spPr>
        <p:txBody>
          <a:bodyPr anchor="ctr"/>
          <a:lstStyle/>
          <a:p>
            <a:pPr algn="r">
              <a:lnSpc>
                <a:spcPct val="100000"/>
              </a:lnSpc>
            </a:pPr>
            <a:fld id="{D6309295-8ECA-489F-875B-3C8154F92AA2}" type="slidenum">
              <a:rPr lang="en-US" sz="1000" b="0" strike="noStrike" spc="-1">
                <a:solidFill>
                  <a:srgbClr val="B2B2B2"/>
                </a:solidFill>
                <a:latin typeface="Calibri"/>
              </a:rPr>
              <a:t>42</a:t>
            </a:fld>
            <a:endParaRPr lang="en-US" sz="1000" b="0" strike="noStrike" spc="-1">
              <a:latin typeface="Times New Roman"/>
            </a:endParaRPr>
          </a:p>
        </p:txBody>
      </p:sp>
      <p:pic>
        <p:nvPicPr>
          <p:cNvPr id="379" name="Picture 13"/>
          <p:cNvPicPr/>
          <p:nvPr/>
        </p:nvPicPr>
        <p:blipFill>
          <a:blip r:embed="rId3"/>
          <a:stretch/>
        </p:blipFill>
        <p:spPr>
          <a:xfrm>
            <a:off x="2040840" y="1543680"/>
            <a:ext cx="4863240" cy="2916360"/>
          </a:xfrm>
          <a:prstGeom prst="rect">
            <a:avLst/>
          </a:prstGeom>
          <a:ln>
            <a:noFill/>
          </a:ln>
        </p:spPr>
      </p:pic>
      <p:pic>
        <p:nvPicPr>
          <p:cNvPr id="380" name="Picture 14"/>
          <p:cNvPicPr/>
          <p:nvPr/>
        </p:nvPicPr>
        <p:blipFill>
          <a:blip r:embed="rId4"/>
          <a:stretch/>
        </p:blipFill>
        <p:spPr>
          <a:xfrm>
            <a:off x="1429200" y="2159280"/>
            <a:ext cx="6849360" cy="1383840"/>
          </a:xfrm>
          <a:prstGeom prst="rect">
            <a:avLst/>
          </a:prstGeom>
          <a:ln w="50760">
            <a:solidFill>
              <a:srgbClr val="000000"/>
            </a:solidFill>
            <a:rou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TextShape 1"/>
          <p:cNvSpPr txBox="1"/>
          <p:nvPr/>
        </p:nvSpPr>
        <p:spPr>
          <a:xfrm>
            <a:off x="350280" y="114984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2500" b="0" strike="noStrike" spc="-1" dirty="0">
                <a:solidFill>
                  <a:srgbClr val="153D6E"/>
                </a:solidFill>
                <a:latin typeface="Arial"/>
              </a:rPr>
              <a:t>Bulletproof Hosting</a:t>
            </a:r>
          </a:p>
          <a:p>
            <a:pPr marL="432000" indent="-324000">
              <a:spcBef>
                <a:spcPts val="1417"/>
              </a:spcBef>
              <a:buClr>
                <a:srgbClr val="000000"/>
              </a:buClr>
              <a:buSzPct val="45000"/>
              <a:buFont typeface="Wingdings" charset="2"/>
              <a:buChar char=""/>
            </a:pPr>
            <a:r>
              <a:rPr lang="en-US" sz="2500" b="0" strike="noStrike" spc="-1" dirty="0" err="1">
                <a:solidFill>
                  <a:srgbClr val="153D6E"/>
                </a:solidFill>
                <a:latin typeface="Arial"/>
              </a:rPr>
              <a:t>Fastflux</a:t>
            </a:r>
            <a:endParaRPr lang="en-US" sz="2500" b="0" strike="noStrike" spc="-1" dirty="0">
              <a:solidFill>
                <a:srgbClr val="153D6E"/>
              </a:solidFill>
              <a:latin typeface="Arial"/>
            </a:endParaRPr>
          </a:p>
          <a:p>
            <a:pPr marL="432000" indent="-324000">
              <a:spcBef>
                <a:spcPts val="1417"/>
              </a:spcBef>
              <a:buClr>
                <a:srgbClr val="000000"/>
              </a:buClr>
              <a:buSzPct val="45000"/>
              <a:buFont typeface="Wingdings" charset="2"/>
              <a:buChar char=""/>
            </a:pPr>
            <a:r>
              <a:rPr lang="en-US" sz="2500" b="0" strike="noStrike" spc="-1" dirty="0">
                <a:solidFill>
                  <a:srgbClr val="153D6E"/>
                </a:solidFill>
                <a:latin typeface="Arial"/>
              </a:rPr>
              <a:t>P2P</a:t>
            </a:r>
          </a:p>
        </p:txBody>
      </p:sp>
      <p:sp>
        <p:nvSpPr>
          <p:cNvPr id="382"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Malware Techniques – Network</a:t>
            </a:r>
            <a:endParaRPr lang="en-US" sz="1600" b="0" strike="noStrike" spc="-1">
              <a:solidFill>
                <a:srgbClr val="000000"/>
              </a:solidFill>
              <a:latin typeface="Calibri"/>
            </a:endParaRPr>
          </a:p>
        </p:txBody>
      </p:sp>
      <p:sp>
        <p:nvSpPr>
          <p:cNvPr id="383" name="TextShape 3"/>
          <p:cNvSpPr txBox="1"/>
          <p:nvPr/>
        </p:nvSpPr>
        <p:spPr>
          <a:xfrm>
            <a:off x="6732000" y="4809600"/>
            <a:ext cx="2057040" cy="274320"/>
          </a:xfrm>
          <a:prstGeom prst="rect">
            <a:avLst/>
          </a:prstGeom>
          <a:noFill/>
          <a:ln>
            <a:noFill/>
          </a:ln>
        </p:spPr>
        <p:txBody>
          <a:bodyPr anchor="ctr"/>
          <a:lstStyle/>
          <a:p>
            <a:pPr algn="r">
              <a:lnSpc>
                <a:spcPct val="100000"/>
              </a:lnSpc>
            </a:pPr>
            <a:fld id="{9C4A81E5-DF25-4162-BA1B-F68F633C0750}" type="slidenum">
              <a:rPr lang="en-US" sz="1000" b="0" strike="noStrike" spc="-1">
                <a:solidFill>
                  <a:srgbClr val="B2B2B2"/>
                </a:solidFill>
                <a:latin typeface="Calibri"/>
              </a:rPr>
              <a:t>43</a:t>
            </a:fld>
            <a:endParaRPr lang="en-US" sz="1000" b="0" strike="noStrike" spc="-1">
              <a:latin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TextShape 1"/>
          <p:cNvSpPr txBox="1"/>
          <p:nvPr/>
        </p:nvSpPr>
        <p:spPr>
          <a:xfrm>
            <a:off x="350280" y="114984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Level 1: Bulletproof Hosting</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Hosting service provider with a certain hesitation to work with law enforcement and a certain leniency towards the content provided by their customers.</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Often, no logs are stored at all.</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Prominent example: </a:t>
            </a:r>
            <a:r>
              <a:rPr lang="en-US" sz="1600" b="0" strike="noStrike" spc="-1" dirty="0" err="1">
                <a:solidFill>
                  <a:srgbClr val="153D6E"/>
                </a:solidFill>
                <a:latin typeface="Arial"/>
              </a:rPr>
              <a:t>CyberBunker</a:t>
            </a:r>
            <a:r>
              <a:rPr lang="en-US" sz="1600" b="0" strike="noStrike" spc="-1" dirty="0">
                <a:solidFill>
                  <a:srgbClr val="153D6E"/>
                </a:solidFill>
                <a:latin typeface="Arial"/>
              </a:rPr>
              <a:t> (NL)</a:t>
            </a:r>
          </a:p>
        </p:txBody>
      </p:sp>
      <p:sp>
        <p:nvSpPr>
          <p:cNvPr id="385"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Malware Techniques – Network</a:t>
            </a:r>
            <a:endParaRPr lang="en-US" sz="1600" b="0" strike="noStrike" spc="-1">
              <a:solidFill>
                <a:srgbClr val="000000"/>
              </a:solidFill>
              <a:latin typeface="Calibri"/>
            </a:endParaRPr>
          </a:p>
        </p:txBody>
      </p:sp>
      <p:sp>
        <p:nvSpPr>
          <p:cNvPr id="386" name="TextShape 3"/>
          <p:cNvSpPr txBox="1"/>
          <p:nvPr/>
        </p:nvSpPr>
        <p:spPr>
          <a:xfrm>
            <a:off x="6732000" y="4809600"/>
            <a:ext cx="2057040" cy="274320"/>
          </a:xfrm>
          <a:prstGeom prst="rect">
            <a:avLst/>
          </a:prstGeom>
          <a:noFill/>
          <a:ln>
            <a:noFill/>
          </a:ln>
        </p:spPr>
        <p:txBody>
          <a:bodyPr anchor="ctr"/>
          <a:lstStyle/>
          <a:p>
            <a:pPr algn="r">
              <a:lnSpc>
                <a:spcPct val="100000"/>
              </a:lnSpc>
            </a:pPr>
            <a:fld id="{C769A67B-E046-4CE5-82FD-B8B378AB245B}" type="slidenum">
              <a:rPr lang="en-US" sz="1000" b="0" strike="noStrike" spc="-1">
                <a:solidFill>
                  <a:srgbClr val="B2B2B2"/>
                </a:solidFill>
                <a:latin typeface="Calibri"/>
              </a:rPr>
              <a:t>44</a:t>
            </a:fld>
            <a:endParaRPr lang="en-US" sz="1000" b="0" strike="noStrike" spc="-1">
              <a:latin typeface="Times New Roman"/>
            </a:endParaRPr>
          </a:p>
        </p:txBody>
      </p:sp>
      <p:pic>
        <p:nvPicPr>
          <p:cNvPr id="387" name="Picture 2"/>
          <p:cNvPicPr/>
          <p:nvPr/>
        </p:nvPicPr>
        <p:blipFill>
          <a:blip r:embed="rId3"/>
          <a:stretch/>
        </p:blipFill>
        <p:spPr>
          <a:xfrm>
            <a:off x="3495600" y="2906790"/>
            <a:ext cx="4913280" cy="1885320"/>
          </a:xfrm>
          <a:prstGeom prst="rect">
            <a:avLst/>
          </a:prstGeom>
          <a:ln>
            <a:noFill/>
          </a:ln>
        </p:spPr>
      </p:pic>
      <p:pic>
        <p:nvPicPr>
          <p:cNvPr id="388" name="Picture 4"/>
          <p:cNvPicPr/>
          <p:nvPr/>
        </p:nvPicPr>
        <p:blipFill>
          <a:blip r:embed="rId4"/>
          <a:stretch/>
        </p:blipFill>
        <p:spPr>
          <a:xfrm>
            <a:off x="717120" y="2906790"/>
            <a:ext cx="2673360" cy="1885320"/>
          </a:xfrm>
          <a:prstGeom prst="rect">
            <a:avLst/>
          </a:prstGeom>
          <a:ln>
            <a:noFill/>
          </a:ln>
        </p:spPr>
      </p:pic>
      <p:sp>
        <p:nvSpPr>
          <p:cNvPr id="2" name="Rectangle 1">
            <a:extLst>
              <a:ext uri="{FF2B5EF4-FFF2-40B4-BE49-F238E27FC236}">
                <a16:creationId xmlns:a16="http://schemas.microsoft.com/office/drawing/2014/main" id="{C42DB33D-68CA-E44D-9B46-D5BF8AB07718}"/>
              </a:ext>
            </a:extLst>
          </p:cNvPr>
          <p:cNvSpPr/>
          <p:nvPr/>
        </p:nvSpPr>
        <p:spPr>
          <a:xfrm>
            <a:off x="376902" y="4837699"/>
            <a:ext cx="6328610" cy="246221"/>
          </a:xfrm>
          <a:prstGeom prst="rect">
            <a:avLst/>
          </a:prstGeom>
        </p:spPr>
        <p:txBody>
          <a:bodyPr wrap="square">
            <a:spAutoFit/>
          </a:bodyPr>
          <a:lstStyle/>
          <a:p>
            <a:r>
              <a:rPr lang="en-US" sz="1000" dirty="0">
                <a:solidFill>
                  <a:srgbClr val="0E2D51"/>
                </a:solidFill>
              </a:rPr>
              <a:t>Image source: http://</a:t>
            </a:r>
            <a:r>
              <a:rPr lang="en-US" sz="1000" dirty="0" err="1">
                <a:solidFill>
                  <a:srgbClr val="0E2D51"/>
                </a:solidFill>
              </a:rPr>
              <a:t>www.cyberbunker.com</a:t>
            </a:r>
            <a:r>
              <a:rPr lang="en-US" sz="1000" dirty="0">
                <a:solidFill>
                  <a:srgbClr val="0E2D51"/>
                </a:solidFill>
              </a:rPr>
              <a:t>/web/</a:t>
            </a:r>
            <a:r>
              <a:rPr lang="en-US" sz="1000" dirty="0" err="1">
                <a:solidFill>
                  <a:srgbClr val="0E2D51"/>
                </a:solidFill>
              </a:rPr>
              <a:t>index.php</a:t>
            </a:r>
            <a:endParaRPr lang="en-US" sz="1000" dirty="0">
              <a:solidFill>
                <a:srgbClr val="0E2D5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TextShape 1"/>
          <p:cNvSpPr txBox="1"/>
          <p:nvPr/>
        </p:nvSpPr>
        <p:spPr>
          <a:xfrm>
            <a:off x="350280" y="114984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b="0" strike="noStrike" spc="-1" dirty="0">
                <a:solidFill>
                  <a:srgbClr val="153D6E"/>
                </a:solidFill>
                <a:latin typeface="Arial"/>
              </a:rPr>
              <a:t>Level 2: Mess up the takedown process</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Problem: A specific server IP or even a IP range can be blocked. Even </a:t>
            </a:r>
            <a:r>
              <a:rPr lang="en-US" sz="1600" b="0" strike="noStrike" spc="-1" dirty="0" err="1">
                <a:solidFill>
                  <a:srgbClr val="153D6E"/>
                </a:solidFill>
                <a:latin typeface="Arial"/>
              </a:rPr>
              <a:t>CyberBunker</a:t>
            </a:r>
            <a:r>
              <a:rPr lang="en-US" sz="1600" b="0" strike="noStrike" spc="-1" dirty="0">
                <a:solidFill>
                  <a:srgbClr val="153D6E"/>
                </a:solidFill>
                <a:latin typeface="Arial"/>
              </a:rPr>
              <a:t> may be blocked.</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Solution: Adopt </a:t>
            </a:r>
            <a:r>
              <a:rPr lang="en" sz="1600" spc="-1" dirty="0">
                <a:solidFill>
                  <a:srgbClr val="153D6E"/>
                </a:solidFill>
              </a:rPr>
              <a:t>techniques to make malware activities more resistant to discovery and counter-measures. </a:t>
            </a:r>
            <a:endParaRPr lang="en-US" sz="1600" b="0" strike="noStrike" spc="-1" dirty="0">
              <a:solidFill>
                <a:srgbClr val="153D6E"/>
              </a:solidFill>
              <a:latin typeface="Arial"/>
            </a:endParaRPr>
          </a:p>
          <a:p>
            <a:pPr marL="864000" lvl="1" indent="-324000">
              <a:spcBef>
                <a:spcPts val="1134"/>
              </a:spcBef>
              <a:buClr>
                <a:srgbClr val="000000"/>
              </a:buClr>
              <a:buSzPct val="75000"/>
              <a:buFont typeface="Symbol" charset="2"/>
              <a:buChar char=""/>
            </a:pPr>
            <a:r>
              <a:rPr lang="en-US" sz="1600" spc="-1" dirty="0">
                <a:solidFill>
                  <a:srgbClr val="153D6E"/>
                </a:solidFill>
              </a:rPr>
              <a:t>Known techniques: </a:t>
            </a:r>
          </a:p>
          <a:p>
            <a:pPr marL="1321200" lvl="2" indent="-324000">
              <a:spcBef>
                <a:spcPts val="1134"/>
              </a:spcBef>
              <a:buClr>
                <a:srgbClr val="000000"/>
              </a:buClr>
              <a:buSzPct val="75000"/>
              <a:buFont typeface="Symbol" charset="2"/>
              <a:buChar char=""/>
            </a:pPr>
            <a:r>
              <a:rPr lang="en-US" sz="1600" b="1" strike="noStrike" spc="-1" dirty="0">
                <a:solidFill>
                  <a:srgbClr val="94070A"/>
                </a:solidFill>
                <a:latin typeface="Arial"/>
              </a:rPr>
              <a:t>Fast-flux Networks;</a:t>
            </a:r>
          </a:p>
          <a:p>
            <a:pPr marL="1321200" lvl="2" indent="-324000">
              <a:spcBef>
                <a:spcPts val="1134"/>
              </a:spcBef>
              <a:buClr>
                <a:srgbClr val="000000"/>
              </a:buClr>
              <a:buSzPct val="75000"/>
              <a:buFont typeface="Symbol" charset="2"/>
              <a:buChar char=""/>
            </a:pPr>
            <a:r>
              <a:rPr lang="en-US" sz="1600" b="1" strike="noStrike" spc="-1" dirty="0">
                <a:solidFill>
                  <a:srgbClr val="94070A"/>
                </a:solidFill>
                <a:latin typeface="Arial"/>
              </a:rPr>
              <a:t>Domain Generation Algorithm;</a:t>
            </a:r>
          </a:p>
          <a:p>
            <a:pPr marL="1321200" lvl="2" indent="-324000">
              <a:spcBef>
                <a:spcPts val="1134"/>
              </a:spcBef>
              <a:buClr>
                <a:srgbClr val="000000"/>
              </a:buClr>
              <a:buSzPct val="75000"/>
              <a:buFont typeface="Symbol" charset="2"/>
              <a:buChar char=""/>
            </a:pPr>
            <a:r>
              <a:rPr lang="it-IT" sz="1600" b="1" spc="-1" dirty="0">
                <a:solidFill>
                  <a:srgbClr val="94070A"/>
                </a:solidFill>
              </a:rPr>
              <a:t>A</a:t>
            </a:r>
            <a:r>
              <a:rPr lang="en" sz="1600" b="1" spc="-1" dirty="0">
                <a:solidFill>
                  <a:srgbClr val="94070A"/>
                </a:solidFill>
              </a:rPr>
              <a:t> combination of DGA with Fast-flux;</a:t>
            </a:r>
            <a:endParaRPr lang="en-US" sz="1600" b="1" strike="noStrike" spc="-1" dirty="0">
              <a:solidFill>
                <a:srgbClr val="94070A"/>
              </a:solidFill>
              <a:latin typeface="Arial"/>
            </a:endParaRPr>
          </a:p>
          <a:p>
            <a:pPr marL="1321200" lvl="2" indent="-324000">
              <a:spcBef>
                <a:spcPts val="1134"/>
              </a:spcBef>
              <a:buClr>
                <a:srgbClr val="000000"/>
              </a:buClr>
              <a:buSzPct val="75000"/>
              <a:buFont typeface="Wingdings" pitchFamily="2" charset="2"/>
              <a:buChar char="§"/>
            </a:pPr>
            <a:endParaRPr lang="en" sz="1200" spc="-1" dirty="0">
              <a:solidFill>
                <a:srgbClr val="153D6E"/>
              </a:solidFill>
              <a:latin typeface="Arial"/>
            </a:endParaRPr>
          </a:p>
          <a:p>
            <a:pPr marL="864000" lvl="1" indent="-324000">
              <a:spcBef>
                <a:spcPts val="1134"/>
              </a:spcBef>
              <a:buClr>
                <a:srgbClr val="000000"/>
              </a:buClr>
              <a:buSzPct val="75000"/>
              <a:buFont typeface="Symbol" charset="2"/>
              <a:buChar char=""/>
            </a:pPr>
            <a:endParaRPr lang="en" sz="1200" spc="-1" dirty="0">
              <a:solidFill>
                <a:srgbClr val="153D6E"/>
              </a:solidFill>
              <a:latin typeface="Arial"/>
            </a:endParaRPr>
          </a:p>
          <a:p>
            <a:pPr marL="864000" lvl="1" indent="-324000">
              <a:spcBef>
                <a:spcPts val="1134"/>
              </a:spcBef>
              <a:buClr>
                <a:srgbClr val="000000"/>
              </a:buClr>
              <a:buSzPct val="75000"/>
              <a:buFont typeface="Symbol" charset="2"/>
              <a:buChar char=""/>
            </a:pPr>
            <a:endParaRPr lang="en-US" sz="1200" b="1" strike="noStrike" spc="-1" dirty="0">
              <a:solidFill>
                <a:srgbClr val="94070A"/>
              </a:solidFill>
              <a:latin typeface="Arial"/>
            </a:endParaRPr>
          </a:p>
        </p:txBody>
      </p:sp>
      <p:sp>
        <p:nvSpPr>
          <p:cNvPr id="390"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dirty="0">
                <a:solidFill>
                  <a:srgbClr val="FFFFFF"/>
                </a:solidFill>
                <a:latin typeface="Arial"/>
                <a:ea typeface="Verdana"/>
              </a:rPr>
              <a:t>Malware Techniques – Network technics</a:t>
            </a:r>
            <a:endParaRPr lang="en-US" sz="1600" b="0" strike="noStrike" spc="-1" dirty="0">
              <a:solidFill>
                <a:srgbClr val="000000"/>
              </a:solidFill>
              <a:latin typeface="Calibri"/>
            </a:endParaRPr>
          </a:p>
        </p:txBody>
      </p:sp>
      <p:sp>
        <p:nvSpPr>
          <p:cNvPr id="391" name="TextShape 3"/>
          <p:cNvSpPr txBox="1"/>
          <p:nvPr/>
        </p:nvSpPr>
        <p:spPr>
          <a:xfrm>
            <a:off x="6732000" y="4809600"/>
            <a:ext cx="2057040" cy="274320"/>
          </a:xfrm>
          <a:prstGeom prst="rect">
            <a:avLst/>
          </a:prstGeom>
          <a:noFill/>
          <a:ln>
            <a:noFill/>
          </a:ln>
        </p:spPr>
        <p:txBody>
          <a:bodyPr anchor="ctr"/>
          <a:lstStyle/>
          <a:p>
            <a:pPr algn="r">
              <a:lnSpc>
                <a:spcPct val="100000"/>
              </a:lnSpc>
            </a:pPr>
            <a:fld id="{4B2C23B5-7F8D-4D8D-A342-4CF0C731868D}" type="slidenum">
              <a:rPr lang="en-US" sz="1000" b="0" strike="noStrike" spc="-1">
                <a:solidFill>
                  <a:srgbClr val="B2B2B2"/>
                </a:solidFill>
                <a:latin typeface="Calibri"/>
              </a:rPr>
              <a:t>45</a:t>
            </a:fld>
            <a:endParaRPr lang="en-US" sz="1000" b="0" strike="noStrike" spc="-1">
              <a:latin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TextShape 1"/>
          <p:cNvSpPr txBox="1"/>
          <p:nvPr/>
        </p:nvSpPr>
        <p:spPr>
          <a:xfrm>
            <a:off x="350280" y="1149840"/>
            <a:ext cx="8438760" cy="354916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Level 2: </a:t>
            </a:r>
            <a:r>
              <a:rPr lang="en-US" sz="1600" b="1" strike="noStrike" spc="-1" dirty="0">
                <a:solidFill>
                  <a:srgbClr val="153D6E"/>
                </a:solidFill>
                <a:latin typeface="Arial"/>
              </a:rPr>
              <a:t>Fast-flux networks</a:t>
            </a:r>
          </a:p>
          <a:p>
            <a:pPr marL="432000" indent="-324000">
              <a:spcBef>
                <a:spcPts val="1417"/>
              </a:spcBef>
              <a:buClr>
                <a:srgbClr val="000000"/>
              </a:buClr>
              <a:buSzPct val="45000"/>
              <a:buFont typeface="Wingdings" charset="2"/>
              <a:buChar char=""/>
            </a:pPr>
            <a:r>
              <a:rPr lang="en" sz="1600" spc="-1" dirty="0">
                <a:solidFill>
                  <a:srgbClr val="153D6E"/>
                </a:solidFill>
              </a:rPr>
              <a:t>The basic concept of a Fast Flux network is having multiple IP addresses associated with a domain name, and then constantly changing them in quick succession. </a:t>
            </a:r>
          </a:p>
          <a:p>
            <a:pPr marL="432000" indent="-324000">
              <a:spcBef>
                <a:spcPts val="1417"/>
              </a:spcBef>
              <a:buClr>
                <a:srgbClr val="000000"/>
              </a:buClr>
              <a:buSzPct val="45000"/>
              <a:buFont typeface="Wingdings" charset="2"/>
              <a:buChar char=""/>
            </a:pPr>
            <a:r>
              <a:rPr lang="en" sz="1600" spc="-1" dirty="0">
                <a:solidFill>
                  <a:srgbClr val="153D6E"/>
                </a:solidFill>
              </a:rPr>
              <a:t>There are two main types of Fast Flux networks:</a:t>
            </a:r>
          </a:p>
          <a:p>
            <a:pPr marL="889200" lvl="1" indent="-324000">
              <a:spcBef>
                <a:spcPts val="1417"/>
              </a:spcBef>
              <a:buClr>
                <a:srgbClr val="000000"/>
              </a:buClr>
              <a:buSzPct val="45000"/>
              <a:buFont typeface="Wingdings" charset="2"/>
              <a:buChar char=""/>
            </a:pPr>
            <a:r>
              <a:rPr lang="en" sz="1600" spc="-1" dirty="0">
                <a:solidFill>
                  <a:srgbClr val="153D6E"/>
                </a:solidFill>
              </a:rPr>
              <a:t>Single Flux networks;</a:t>
            </a:r>
          </a:p>
          <a:p>
            <a:pPr marL="889200" lvl="1" indent="-324000">
              <a:spcBef>
                <a:spcPts val="1417"/>
              </a:spcBef>
              <a:buClr>
                <a:srgbClr val="000000"/>
              </a:buClr>
              <a:buSzPct val="45000"/>
              <a:buFont typeface="Wingdings" charset="2"/>
              <a:buChar char=""/>
            </a:pPr>
            <a:r>
              <a:rPr lang="it-IT" sz="1600" spc="-1" dirty="0">
                <a:solidFill>
                  <a:srgbClr val="153D6E"/>
                </a:solidFill>
              </a:rPr>
              <a:t>Double </a:t>
            </a:r>
            <a:r>
              <a:rPr lang="it-IT" sz="1600" spc="-1" dirty="0" err="1">
                <a:solidFill>
                  <a:srgbClr val="153D6E"/>
                </a:solidFill>
              </a:rPr>
              <a:t>Flux</a:t>
            </a:r>
            <a:r>
              <a:rPr lang="it-IT" sz="1600" spc="-1" dirty="0">
                <a:solidFill>
                  <a:srgbClr val="153D6E"/>
                </a:solidFill>
              </a:rPr>
              <a:t> networks;</a:t>
            </a:r>
            <a:endParaRPr lang="en" sz="1600" spc="-1" dirty="0">
              <a:solidFill>
                <a:srgbClr val="153D6E"/>
              </a:solidFill>
            </a:endParaRPr>
          </a:p>
          <a:p>
            <a:pPr marL="889200" lvl="1" indent="-324000">
              <a:spcBef>
                <a:spcPts val="1417"/>
              </a:spcBef>
              <a:buClr>
                <a:srgbClr val="000000"/>
              </a:buClr>
              <a:buSzPct val="45000"/>
              <a:buFont typeface="Wingdings" charset="2"/>
              <a:buChar char=""/>
            </a:pPr>
            <a:endParaRPr lang="en" sz="1600" spc="-1" dirty="0">
              <a:solidFill>
                <a:srgbClr val="153D6E"/>
              </a:solidFill>
            </a:endParaRPr>
          </a:p>
          <a:p>
            <a:pPr marL="432000" indent="-324000">
              <a:spcBef>
                <a:spcPts val="1417"/>
              </a:spcBef>
              <a:buClr>
                <a:srgbClr val="000000"/>
              </a:buClr>
              <a:buSzPct val="45000"/>
              <a:buFont typeface="Wingdings" charset="2"/>
              <a:buChar char=""/>
            </a:pPr>
            <a:endParaRPr lang="en-US" sz="1600" strike="noStrike" spc="-1" dirty="0">
              <a:solidFill>
                <a:srgbClr val="153D6E"/>
              </a:solidFill>
              <a:latin typeface="Arial"/>
            </a:endParaRPr>
          </a:p>
        </p:txBody>
      </p:sp>
      <p:sp>
        <p:nvSpPr>
          <p:cNvPr id="393"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dirty="0">
                <a:solidFill>
                  <a:srgbClr val="FFFFFF"/>
                </a:solidFill>
                <a:latin typeface="Arial"/>
                <a:ea typeface="Verdana"/>
              </a:rPr>
              <a:t>Malware Techniques – Fast-flux</a:t>
            </a:r>
            <a:endParaRPr lang="en-US" sz="1600" b="0" strike="noStrike" spc="-1" dirty="0">
              <a:solidFill>
                <a:srgbClr val="000000"/>
              </a:solidFill>
              <a:latin typeface="Calibri"/>
            </a:endParaRPr>
          </a:p>
        </p:txBody>
      </p:sp>
      <p:sp>
        <p:nvSpPr>
          <p:cNvPr id="394" name="TextShape 3"/>
          <p:cNvSpPr txBox="1"/>
          <p:nvPr/>
        </p:nvSpPr>
        <p:spPr>
          <a:xfrm>
            <a:off x="6732000" y="4809600"/>
            <a:ext cx="2057040" cy="274320"/>
          </a:xfrm>
          <a:prstGeom prst="rect">
            <a:avLst/>
          </a:prstGeom>
          <a:noFill/>
          <a:ln>
            <a:noFill/>
          </a:ln>
        </p:spPr>
        <p:txBody>
          <a:bodyPr anchor="ctr"/>
          <a:lstStyle/>
          <a:p>
            <a:pPr algn="r">
              <a:lnSpc>
                <a:spcPct val="100000"/>
              </a:lnSpc>
            </a:pPr>
            <a:fld id="{1D8D7F3A-892F-4D83-A4A0-FEF61C8C5632}" type="slidenum">
              <a:rPr lang="en-US" sz="1000" b="0" strike="noStrike" spc="-1">
                <a:solidFill>
                  <a:srgbClr val="B2B2B2"/>
                </a:solidFill>
                <a:latin typeface="Calibri"/>
              </a:rPr>
              <a:t>46</a:t>
            </a:fld>
            <a:endParaRPr lang="en-US" sz="1000" b="0" strike="noStrike" spc="-1">
              <a:latin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TextShape 1"/>
          <p:cNvSpPr txBox="1"/>
          <p:nvPr/>
        </p:nvSpPr>
        <p:spPr>
          <a:xfrm>
            <a:off x="350280" y="1149840"/>
            <a:ext cx="8438760" cy="430666"/>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Level 2: single-flux &amp; double-flux</a:t>
            </a:r>
          </a:p>
        </p:txBody>
      </p:sp>
      <p:sp>
        <p:nvSpPr>
          <p:cNvPr id="393"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dirty="0">
                <a:solidFill>
                  <a:srgbClr val="FFFFFF"/>
                </a:solidFill>
                <a:latin typeface="Arial"/>
                <a:ea typeface="Verdana"/>
              </a:rPr>
              <a:t>Malware Techniques – Fast-flux</a:t>
            </a:r>
            <a:endParaRPr lang="en-US" sz="1600" b="0" strike="noStrike" spc="-1" dirty="0">
              <a:solidFill>
                <a:srgbClr val="000000"/>
              </a:solidFill>
              <a:latin typeface="Calibri"/>
            </a:endParaRPr>
          </a:p>
        </p:txBody>
      </p:sp>
      <p:sp>
        <p:nvSpPr>
          <p:cNvPr id="394" name="TextShape 3"/>
          <p:cNvSpPr txBox="1"/>
          <p:nvPr/>
        </p:nvSpPr>
        <p:spPr>
          <a:xfrm>
            <a:off x="6732000" y="4809600"/>
            <a:ext cx="2057040" cy="274320"/>
          </a:xfrm>
          <a:prstGeom prst="rect">
            <a:avLst/>
          </a:prstGeom>
          <a:noFill/>
          <a:ln>
            <a:noFill/>
          </a:ln>
        </p:spPr>
        <p:txBody>
          <a:bodyPr anchor="ctr"/>
          <a:lstStyle/>
          <a:p>
            <a:pPr algn="r">
              <a:lnSpc>
                <a:spcPct val="100000"/>
              </a:lnSpc>
            </a:pPr>
            <a:fld id="{1D8D7F3A-892F-4D83-A4A0-FEF61C8C5632}" type="slidenum">
              <a:rPr lang="en-US" sz="1000" b="0" strike="noStrike" spc="-1">
                <a:solidFill>
                  <a:srgbClr val="B2B2B2"/>
                </a:solidFill>
                <a:latin typeface="Calibri"/>
              </a:rPr>
              <a:t>47</a:t>
            </a:fld>
            <a:endParaRPr lang="en-US" sz="1000" b="0" strike="noStrike" spc="-1">
              <a:latin typeface="Times New Roman"/>
            </a:endParaRPr>
          </a:p>
        </p:txBody>
      </p:sp>
      <p:pic>
        <p:nvPicPr>
          <p:cNvPr id="395" name="Picture 2"/>
          <p:cNvPicPr/>
          <p:nvPr/>
        </p:nvPicPr>
        <p:blipFill>
          <a:blip r:embed="rId3"/>
          <a:stretch/>
        </p:blipFill>
        <p:spPr>
          <a:xfrm>
            <a:off x="738827" y="1649266"/>
            <a:ext cx="3613733" cy="2990054"/>
          </a:xfrm>
          <a:prstGeom prst="rect">
            <a:avLst/>
          </a:prstGeom>
          <a:ln>
            <a:noFill/>
          </a:ln>
        </p:spPr>
      </p:pic>
      <p:pic>
        <p:nvPicPr>
          <p:cNvPr id="7" name="Picture 5">
            <a:extLst>
              <a:ext uri="{FF2B5EF4-FFF2-40B4-BE49-F238E27FC236}">
                <a16:creationId xmlns:a16="http://schemas.microsoft.com/office/drawing/2014/main" id="{54BBFAEB-A341-174B-809D-F938776C7256}"/>
              </a:ext>
            </a:extLst>
          </p:cNvPr>
          <p:cNvPicPr/>
          <p:nvPr/>
        </p:nvPicPr>
        <p:blipFill>
          <a:blip r:embed="rId4"/>
          <a:stretch/>
        </p:blipFill>
        <p:spPr>
          <a:xfrm>
            <a:off x="4432879" y="1649266"/>
            <a:ext cx="3691678" cy="2990054"/>
          </a:xfrm>
          <a:prstGeom prst="rect">
            <a:avLst/>
          </a:prstGeom>
          <a:ln>
            <a:noFill/>
          </a:ln>
        </p:spPr>
      </p:pic>
      <p:sp>
        <p:nvSpPr>
          <p:cNvPr id="2" name="Rectangle 1">
            <a:extLst>
              <a:ext uri="{FF2B5EF4-FFF2-40B4-BE49-F238E27FC236}">
                <a16:creationId xmlns:a16="http://schemas.microsoft.com/office/drawing/2014/main" id="{AC2A7A02-F5CB-9B45-8D92-B7D51E361AF4}"/>
              </a:ext>
            </a:extLst>
          </p:cNvPr>
          <p:cNvSpPr/>
          <p:nvPr/>
        </p:nvSpPr>
        <p:spPr>
          <a:xfrm>
            <a:off x="350280" y="4849767"/>
            <a:ext cx="7774277" cy="246221"/>
          </a:xfrm>
          <a:prstGeom prst="rect">
            <a:avLst/>
          </a:prstGeom>
        </p:spPr>
        <p:txBody>
          <a:bodyPr wrap="square">
            <a:spAutoFit/>
          </a:bodyPr>
          <a:lstStyle/>
          <a:p>
            <a:r>
              <a:rPr lang="en-US" sz="1000" dirty="0">
                <a:solidFill>
                  <a:srgbClr val="0E2D51"/>
                </a:solidFill>
              </a:rPr>
              <a:t>Image source: </a:t>
            </a:r>
            <a:r>
              <a:rPr lang="en-US" sz="1000" dirty="0">
                <a:solidFill>
                  <a:srgbClr val="0E2D51"/>
                </a:solidFill>
                <a:hlinkClick r:id="rId5">
                  <a:extLst>
                    <a:ext uri="{A12FA001-AC4F-418D-AE19-62706E023703}">
                      <ahyp:hlinkClr xmlns:ahyp="http://schemas.microsoft.com/office/drawing/2018/hyperlinkcolor" val="tx"/>
                    </a:ext>
                  </a:extLst>
                </a:hlinkClick>
              </a:rPr>
              <a:t>https://www.honeynet.org/book/export/html/130</a:t>
            </a:r>
            <a:r>
              <a:rPr lang="en-US" sz="1000" dirty="0">
                <a:solidFill>
                  <a:srgbClr val="0E2D51"/>
                </a:solidFill>
              </a:rPr>
              <a:t>.  Authors William </a:t>
            </a:r>
            <a:r>
              <a:rPr lang="en-US" sz="1000" dirty="0" err="1">
                <a:solidFill>
                  <a:srgbClr val="0E2D51"/>
                </a:solidFill>
              </a:rPr>
              <a:t>Salusky</a:t>
            </a:r>
            <a:r>
              <a:rPr lang="en-US" sz="1000" dirty="0">
                <a:solidFill>
                  <a:srgbClr val="0E2D51"/>
                </a:solidFill>
              </a:rPr>
              <a:t> and Robert </a:t>
            </a:r>
            <a:r>
              <a:rPr lang="en-US" sz="1000" dirty="0" err="1">
                <a:solidFill>
                  <a:srgbClr val="0E2D51"/>
                </a:solidFill>
              </a:rPr>
              <a:t>Danford</a:t>
            </a:r>
            <a:r>
              <a:rPr lang="en-US" sz="1000" dirty="0">
                <a:solidFill>
                  <a:srgbClr val="0E2D51"/>
                </a:solidFill>
              </a:rPr>
              <a:t>, 13 July 2007</a:t>
            </a:r>
          </a:p>
        </p:txBody>
      </p:sp>
    </p:spTree>
    <p:extLst>
      <p:ext uri="{BB962C8B-B14F-4D97-AF65-F5344CB8AC3E}">
        <p14:creationId xmlns:p14="http://schemas.microsoft.com/office/powerpoint/2010/main" val="18804852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TextShape 1"/>
          <p:cNvSpPr txBox="1"/>
          <p:nvPr/>
        </p:nvSpPr>
        <p:spPr>
          <a:xfrm>
            <a:off x="350280" y="114984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Level 2: </a:t>
            </a:r>
            <a:r>
              <a:rPr lang="en-US" sz="1600" b="1" strike="noStrike" spc="-1" dirty="0">
                <a:solidFill>
                  <a:srgbClr val="153D6E"/>
                </a:solidFill>
                <a:latin typeface="Arial"/>
              </a:rPr>
              <a:t>Domain Generation Algorithm</a:t>
            </a:r>
          </a:p>
          <a:p>
            <a:pPr marL="432000" indent="-324000">
              <a:spcBef>
                <a:spcPts val="1417"/>
              </a:spcBef>
              <a:buClr>
                <a:srgbClr val="000000"/>
              </a:buClr>
              <a:buSzPct val="45000"/>
              <a:buFont typeface="Wingdings" charset="2"/>
              <a:buChar char=""/>
            </a:pPr>
            <a:r>
              <a:rPr lang="en" sz="1600" spc="-1" dirty="0">
                <a:solidFill>
                  <a:srgbClr val="153D6E"/>
                </a:solidFill>
              </a:rPr>
              <a:t>“Algorithms seen in various families of malware that are used to periodically generate a large number of domain names that can be used as rendezvous points with their command and control servers” </a:t>
            </a:r>
            <a:r>
              <a:rPr lang="it-IT" sz="1600" i="1" spc="-1" dirty="0" err="1">
                <a:solidFill>
                  <a:srgbClr val="153D6E"/>
                </a:solidFill>
              </a:rPr>
              <a:t>W</a:t>
            </a:r>
            <a:r>
              <a:rPr lang="en" sz="1600" i="1" spc="-1" dirty="0" err="1">
                <a:solidFill>
                  <a:srgbClr val="153D6E"/>
                </a:solidFill>
              </a:rPr>
              <a:t>ikipedia</a:t>
            </a:r>
            <a:r>
              <a:rPr lang="en" sz="1600" i="1" spc="-1" dirty="0">
                <a:solidFill>
                  <a:srgbClr val="153D6E"/>
                </a:solidFill>
              </a:rPr>
              <a:t>.</a:t>
            </a:r>
            <a:endParaRPr lang="en" sz="1600" spc="-1" dirty="0">
              <a:solidFill>
                <a:srgbClr val="153D6E"/>
              </a:solidFill>
            </a:endParaRPr>
          </a:p>
          <a:p>
            <a:pPr marL="432000" indent="-324000">
              <a:spcBef>
                <a:spcPts val="1417"/>
              </a:spcBef>
              <a:buClr>
                <a:srgbClr val="000000"/>
              </a:buClr>
              <a:buSzPct val="45000"/>
              <a:buFont typeface="Wingdings" charset="2"/>
              <a:buChar char=""/>
            </a:pPr>
            <a:r>
              <a:rPr lang="en" sz="1600" spc="-1" dirty="0">
                <a:solidFill>
                  <a:srgbClr val="153D6E"/>
                </a:solidFill>
              </a:rPr>
              <a:t>Thousands of DGA-based domains generated, but only few valid domain provides the C&amp;C service</a:t>
            </a:r>
            <a:r>
              <a:rPr lang="it-IT" sz="1600" spc="-1" dirty="0">
                <a:solidFill>
                  <a:srgbClr val="153D6E"/>
                </a:solidFill>
              </a:rPr>
              <a:t>.</a:t>
            </a:r>
          </a:p>
          <a:p>
            <a:pPr marL="432000" indent="-324000">
              <a:spcBef>
                <a:spcPts val="1417"/>
              </a:spcBef>
              <a:buClr>
                <a:srgbClr val="000000"/>
              </a:buClr>
              <a:buSzPct val="45000"/>
              <a:buFont typeface="Wingdings" charset="2"/>
              <a:buChar char=""/>
            </a:pPr>
            <a:r>
              <a:rPr lang="en" sz="1600" spc="-1" dirty="0">
                <a:solidFill>
                  <a:srgbClr val="153D6E"/>
                </a:solidFill>
              </a:rPr>
              <a:t>In 2008, </a:t>
            </a:r>
            <a:r>
              <a:rPr lang="en" sz="1600" i="1" spc="-1" dirty="0">
                <a:solidFill>
                  <a:srgbClr val="153D6E"/>
                </a:solidFill>
              </a:rPr>
              <a:t>Kraken</a:t>
            </a:r>
            <a:r>
              <a:rPr lang="en" sz="1600" spc="-1" dirty="0">
                <a:solidFill>
                  <a:srgbClr val="153D6E"/>
                </a:solidFill>
              </a:rPr>
              <a:t> was the first malware family to use a DGA, later </a:t>
            </a:r>
            <a:r>
              <a:rPr lang="en" sz="1600" i="1" spc="-1" dirty="0" err="1">
                <a:solidFill>
                  <a:srgbClr val="153D6E"/>
                </a:solidFill>
              </a:rPr>
              <a:t>Conficker</a:t>
            </a:r>
            <a:r>
              <a:rPr lang="en" sz="1600" spc="-1" dirty="0">
                <a:solidFill>
                  <a:srgbClr val="153D6E"/>
                </a:solidFill>
              </a:rPr>
              <a:t> made DGA a lot more famous.</a:t>
            </a:r>
            <a:endParaRPr lang="en-US" sz="1600" b="0" strike="noStrike" spc="-1" dirty="0">
              <a:solidFill>
                <a:srgbClr val="153D6E"/>
              </a:solidFill>
              <a:latin typeface="Arial"/>
            </a:endParaRPr>
          </a:p>
          <a:p>
            <a:pPr marL="108000">
              <a:spcBef>
                <a:spcPts val="1417"/>
              </a:spcBef>
              <a:buClr>
                <a:srgbClr val="000000"/>
              </a:buClr>
              <a:buSzPct val="45000"/>
            </a:pPr>
            <a:endParaRPr lang="en-US" sz="1500" b="0" strike="noStrike" spc="-1" dirty="0">
              <a:solidFill>
                <a:srgbClr val="153D6E"/>
              </a:solidFill>
              <a:latin typeface="Arial"/>
            </a:endParaRPr>
          </a:p>
        </p:txBody>
      </p:sp>
      <p:sp>
        <p:nvSpPr>
          <p:cNvPr id="398"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dirty="0">
                <a:solidFill>
                  <a:srgbClr val="FFFFFF"/>
                </a:solidFill>
                <a:latin typeface="Arial"/>
                <a:ea typeface="Verdana"/>
              </a:rPr>
              <a:t>Malware Techniques – DGA</a:t>
            </a:r>
            <a:endParaRPr lang="en-US" sz="1600" b="0" strike="noStrike" spc="-1" dirty="0">
              <a:solidFill>
                <a:srgbClr val="000000"/>
              </a:solidFill>
              <a:latin typeface="Calibri"/>
            </a:endParaRPr>
          </a:p>
        </p:txBody>
      </p:sp>
      <p:sp>
        <p:nvSpPr>
          <p:cNvPr id="399" name="TextShape 3"/>
          <p:cNvSpPr txBox="1"/>
          <p:nvPr/>
        </p:nvSpPr>
        <p:spPr>
          <a:xfrm>
            <a:off x="6732000" y="4809600"/>
            <a:ext cx="2057040" cy="274320"/>
          </a:xfrm>
          <a:prstGeom prst="rect">
            <a:avLst/>
          </a:prstGeom>
          <a:noFill/>
          <a:ln>
            <a:noFill/>
          </a:ln>
        </p:spPr>
        <p:txBody>
          <a:bodyPr anchor="ctr"/>
          <a:lstStyle/>
          <a:p>
            <a:pPr algn="r">
              <a:lnSpc>
                <a:spcPct val="100000"/>
              </a:lnSpc>
            </a:pPr>
            <a:fld id="{A0EC63D5-1F08-4F2D-92CA-9BAF5FEE7529}" type="slidenum">
              <a:rPr lang="en-US" sz="1000" b="0" strike="noStrike" spc="-1">
                <a:solidFill>
                  <a:srgbClr val="B2B2B2"/>
                </a:solidFill>
                <a:latin typeface="Calibri"/>
              </a:rPr>
              <a:t>48</a:t>
            </a:fld>
            <a:endParaRPr lang="en-US" sz="1000" b="0" strike="noStrike" spc="-1">
              <a:latin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TextShape 1"/>
          <p:cNvSpPr txBox="1"/>
          <p:nvPr/>
        </p:nvSpPr>
        <p:spPr>
          <a:xfrm>
            <a:off x="350280" y="1149840"/>
            <a:ext cx="8438760" cy="391093"/>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Level 2: </a:t>
            </a:r>
            <a:r>
              <a:rPr lang="en-US" sz="1600" b="1" strike="noStrike" spc="-1" dirty="0">
                <a:solidFill>
                  <a:srgbClr val="153D6E"/>
                </a:solidFill>
                <a:latin typeface="Arial"/>
              </a:rPr>
              <a:t>Domain Generation Algorithm</a:t>
            </a:r>
          </a:p>
        </p:txBody>
      </p:sp>
      <p:sp>
        <p:nvSpPr>
          <p:cNvPr id="398"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dirty="0">
                <a:solidFill>
                  <a:srgbClr val="FFFFFF"/>
                </a:solidFill>
                <a:latin typeface="Arial"/>
                <a:ea typeface="Verdana"/>
              </a:rPr>
              <a:t>Malware Techniques – DGA example</a:t>
            </a:r>
            <a:endParaRPr lang="en-US" sz="1600" b="0" strike="noStrike" spc="-1" dirty="0">
              <a:solidFill>
                <a:srgbClr val="000000"/>
              </a:solidFill>
              <a:latin typeface="Calibri"/>
            </a:endParaRPr>
          </a:p>
        </p:txBody>
      </p:sp>
      <p:sp>
        <p:nvSpPr>
          <p:cNvPr id="399" name="TextShape 3"/>
          <p:cNvSpPr txBox="1"/>
          <p:nvPr/>
        </p:nvSpPr>
        <p:spPr>
          <a:xfrm>
            <a:off x="6732000" y="4809600"/>
            <a:ext cx="2057040" cy="274320"/>
          </a:xfrm>
          <a:prstGeom prst="rect">
            <a:avLst/>
          </a:prstGeom>
          <a:noFill/>
          <a:ln>
            <a:noFill/>
          </a:ln>
        </p:spPr>
        <p:txBody>
          <a:bodyPr anchor="ctr"/>
          <a:lstStyle/>
          <a:p>
            <a:pPr algn="r">
              <a:lnSpc>
                <a:spcPct val="100000"/>
              </a:lnSpc>
            </a:pPr>
            <a:fld id="{A0EC63D5-1F08-4F2D-92CA-9BAF5FEE7529}" type="slidenum">
              <a:rPr lang="en-US" sz="1000" b="0" strike="noStrike" spc="-1">
                <a:solidFill>
                  <a:srgbClr val="B2B2B2"/>
                </a:solidFill>
                <a:latin typeface="Calibri"/>
              </a:rPr>
              <a:t>49</a:t>
            </a:fld>
            <a:endParaRPr lang="en-US" sz="1000" b="0" strike="noStrike" spc="-1">
              <a:latin typeface="Times New Roman"/>
            </a:endParaRPr>
          </a:p>
        </p:txBody>
      </p:sp>
      <p:pic>
        <p:nvPicPr>
          <p:cNvPr id="3" name="Picture 2">
            <a:extLst>
              <a:ext uri="{FF2B5EF4-FFF2-40B4-BE49-F238E27FC236}">
                <a16:creationId xmlns:a16="http://schemas.microsoft.com/office/drawing/2014/main" id="{8BDAD383-78A6-9541-9339-F8E41A48200B}"/>
              </a:ext>
            </a:extLst>
          </p:cNvPr>
          <p:cNvPicPr>
            <a:picLocks noChangeAspect="1"/>
          </p:cNvPicPr>
          <p:nvPr/>
        </p:nvPicPr>
        <p:blipFill>
          <a:blip r:embed="rId3"/>
          <a:stretch>
            <a:fillRect/>
          </a:stretch>
        </p:blipFill>
        <p:spPr>
          <a:xfrm>
            <a:off x="477285" y="1540933"/>
            <a:ext cx="3899987" cy="2677991"/>
          </a:xfrm>
          <a:prstGeom prst="rect">
            <a:avLst/>
          </a:prstGeom>
        </p:spPr>
      </p:pic>
      <p:pic>
        <p:nvPicPr>
          <p:cNvPr id="4" name="Picture 3">
            <a:extLst>
              <a:ext uri="{FF2B5EF4-FFF2-40B4-BE49-F238E27FC236}">
                <a16:creationId xmlns:a16="http://schemas.microsoft.com/office/drawing/2014/main" id="{D3AEE3A7-1B9B-BB43-994A-A43AA8D2AA17}"/>
              </a:ext>
            </a:extLst>
          </p:cNvPr>
          <p:cNvPicPr>
            <a:picLocks noChangeAspect="1"/>
          </p:cNvPicPr>
          <p:nvPr/>
        </p:nvPicPr>
        <p:blipFill>
          <a:blip r:embed="rId4"/>
          <a:stretch>
            <a:fillRect/>
          </a:stretch>
        </p:blipFill>
        <p:spPr>
          <a:xfrm>
            <a:off x="4529984" y="1540933"/>
            <a:ext cx="3860800" cy="1358900"/>
          </a:xfrm>
          <a:prstGeom prst="rect">
            <a:avLst/>
          </a:prstGeom>
        </p:spPr>
      </p:pic>
      <p:sp>
        <p:nvSpPr>
          <p:cNvPr id="5" name="Rectangle 4">
            <a:extLst>
              <a:ext uri="{FF2B5EF4-FFF2-40B4-BE49-F238E27FC236}">
                <a16:creationId xmlns:a16="http://schemas.microsoft.com/office/drawing/2014/main" id="{197B5A4F-5697-D04B-8A28-DCE3080B8B28}"/>
              </a:ext>
            </a:extLst>
          </p:cNvPr>
          <p:cNvSpPr/>
          <p:nvPr/>
        </p:nvSpPr>
        <p:spPr>
          <a:xfrm>
            <a:off x="4411134" y="3049373"/>
            <a:ext cx="4411133" cy="1323439"/>
          </a:xfrm>
          <a:prstGeom prst="rect">
            <a:avLst/>
          </a:prstGeom>
        </p:spPr>
        <p:txBody>
          <a:bodyPr wrap="square">
            <a:spAutoFit/>
          </a:bodyPr>
          <a:lstStyle/>
          <a:p>
            <a:r>
              <a:rPr lang="en" sz="1600" spc="-1" dirty="0" err="1">
                <a:solidFill>
                  <a:srgbClr val="153D6E"/>
                </a:solidFill>
                <a:latin typeface="Arial"/>
              </a:rPr>
              <a:t>Dyre’s</a:t>
            </a:r>
            <a:r>
              <a:rPr lang="en" sz="1600" spc="-1" dirty="0">
                <a:solidFill>
                  <a:srgbClr val="153D6E"/>
                </a:solidFill>
                <a:latin typeface="Arial"/>
              </a:rPr>
              <a:t> DGA for the date July 4, 2015 and the input number 16. This is only one of 333 possible domains generate each day by the algorithm. A Python implementation for generating </a:t>
            </a:r>
            <a:r>
              <a:rPr lang="en" sz="1600" spc="-1" dirty="0" err="1">
                <a:solidFill>
                  <a:srgbClr val="153D6E"/>
                </a:solidFill>
                <a:latin typeface="Arial"/>
              </a:rPr>
              <a:t>Dyre’s</a:t>
            </a:r>
            <a:r>
              <a:rPr lang="en" sz="1600" spc="-1" dirty="0">
                <a:solidFill>
                  <a:srgbClr val="153D6E"/>
                </a:solidFill>
                <a:latin typeface="Arial"/>
              </a:rPr>
              <a:t> DGA for a single day.</a:t>
            </a:r>
            <a:endParaRPr lang="it-IT" sz="1600" spc="-1" dirty="0">
              <a:solidFill>
                <a:srgbClr val="153D6E"/>
              </a:solidFill>
              <a:latin typeface="Arial"/>
            </a:endParaRPr>
          </a:p>
        </p:txBody>
      </p:sp>
      <p:sp>
        <p:nvSpPr>
          <p:cNvPr id="9" name="CustomShape 4">
            <a:extLst>
              <a:ext uri="{FF2B5EF4-FFF2-40B4-BE49-F238E27FC236}">
                <a16:creationId xmlns:a16="http://schemas.microsoft.com/office/drawing/2014/main" id="{D326E7A1-5937-E240-B620-B4DB6CDB8BAF}"/>
              </a:ext>
            </a:extLst>
          </p:cNvPr>
          <p:cNvSpPr/>
          <p:nvPr/>
        </p:nvSpPr>
        <p:spPr>
          <a:xfrm>
            <a:off x="381033" y="4870620"/>
            <a:ext cx="5033178" cy="2133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r>
              <a:rPr lang="en-US" sz="1000" b="0" strike="noStrike" spc="-1" dirty="0">
                <a:solidFill>
                  <a:srgbClr val="0E2D51"/>
                </a:solidFill>
                <a:latin typeface="Arial" panose="020B0604020202020204" pitchFamily="34" charset="0"/>
                <a:ea typeface="ＭＳ Ｐゴシック"/>
                <a:cs typeface="Arial" panose="020B0604020202020204" pitchFamily="34" charset="0"/>
              </a:rPr>
              <a:t>Image Source: </a:t>
            </a:r>
            <a:r>
              <a:rPr lang="en-US" sz="1000" spc="-1" dirty="0">
                <a:solidFill>
                  <a:srgbClr val="0E2D5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https://blogs.cisco.com/security/talos/threat-spotlight-dyre</a:t>
            </a:r>
            <a:r>
              <a:rPr lang="en-US" sz="1000" spc="-1" dirty="0">
                <a:solidFill>
                  <a:srgbClr val="0E2D51"/>
                </a:solidFill>
                <a:latin typeface="Arial" panose="020B0604020202020204" pitchFamily="34" charset="0"/>
                <a:cs typeface="Arial" panose="020B0604020202020204" pitchFamily="34" charset="0"/>
              </a:rPr>
              <a:t>. Authors </a:t>
            </a:r>
            <a:r>
              <a:rPr lang="en-GB" sz="1000" i="1" dirty="0">
                <a:solidFill>
                  <a:srgbClr val="0E2D51"/>
                </a:solidFill>
                <a:hlinkClick r:id="rId6">
                  <a:extLst>
                    <a:ext uri="{A12FA001-AC4F-418D-AE19-62706E023703}">
                      <ahyp:hlinkClr xmlns:ahyp="http://schemas.microsoft.com/office/drawing/2018/hyperlinkcolor" val="tx"/>
                    </a:ext>
                  </a:extLst>
                </a:hlinkClick>
              </a:rPr>
              <a:t>Alex Chiu</a:t>
            </a:r>
            <a:r>
              <a:rPr lang="en-GB" sz="1000" i="1" dirty="0">
                <a:solidFill>
                  <a:srgbClr val="0E2D51"/>
                </a:solidFill>
              </a:rPr>
              <a:t> &amp; </a:t>
            </a:r>
            <a:r>
              <a:rPr lang="en-GB" sz="1000" i="1" dirty="0">
                <a:solidFill>
                  <a:srgbClr val="0E2D51"/>
                </a:solidFill>
                <a:hlinkClick r:id="rId7">
                  <a:extLst>
                    <a:ext uri="{A12FA001-AC4F-418D-AE19-62706E023703}">
                      <ahyp:hlinkClr xmlns:ahyp="http://schemas.microsoft.com/office/drawing/2018/hyperlinkcolor" val="tx"/>
                    </a:ext>
                  </a:extLst>
                </a:hlinkClick>
              </a:rPr>
              <a:t>Angel Villegas</a:t>
            </a:r>
            <a:r>
              <a:rPr lang="en-GB" sz="1000" i="1" dirty="0">
                <a:solidFill>
                  <a:srgbClr val="0E2D51"/>
                </a:solidFill>
              </a:rPr>
              <a:t>.</a:t>
            </a:r>
            <a:endParaRPr lang="en-US" sz="1000" spc="-1" dirty="0">
              <a:solidFill>
                <a:srgbClr val="0E2D51"/>
              </a:solidFill>
              <a:latin typeface="Arial" panose="020B0604020202020204" pitchFamily="34" charset="0"/>
              <a:cs typeface="Arial" panose="020B0604020202020204" pitchFamily="34" charset="0"/>
            </a:endParaRPr>
          </a:p>
          <a:p>
            <a:endParaRPr lang="en-US" sz="1000" b="0" strike="noStrike" spc="-1" dirty="0">
              <a:solidFill>
                <a:srgbClr val="0E2D5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5211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extShape 1"/>
          <p:cNvSpPr txBox="1"/>
          <p:nvPr/>
        </p:nvSpPr>
        <p:spPr>
          <a:xfrm>
            <a:off x="297373" y="1005167"/>
            <a:ext cx="8438760" cy="2032491"/>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endParaRPr lang="en-US" sz="1500" b="0" strike="noStrike" spc="-1" dirty="0">
              <a:solidFill>
                <a:srgbClr val="153D6E"/>
              </a:solidFill>
              <a:latin typeface="Arial"/>
            </a:endParaRPr>
          </a:p>
          <a:p>
            <a:pPr marL="432000" indent="-324000">
              <a:spcBef>
                <a:spcPts val="1417"/>
              </a:spcBef>
              <a:buClr>
                <a:srgbClr val="000000"/>
              </a:buClr>
              <a:buSzPct val="45000"/>
              <a:buFont typeface="Wingdings" charset="2"/>
              <a:buChar char=""/>
            </a:pPr>
            <a:endParaRPr lang="en-US" sz="1500" b="0" strike="noStrike" spc="-1" dirty="0">
              <a:solidFill>
                <a:srgbClr val="153D6E"/>
              </a:solidFill>
              <a:latin typeface="Arial"/>
            </a:endParaRPr>
          </a:p>
          <a:p>
            <a:pPr marL="432000" indent="-324000">
              <a:spcBef>
                <a:spcPts val="1417"/>
              </a:spcBef>
              <a:buClr>
                <a:srgbClr val="000000"/>
              </a:buClr>
              <a:buSzPct val="45000"/>
              <a:buFont typeface="Wingdings" charset="2"/>
              <a:buChar char=""/>
            </a:pPr>
            <a:endParaRPr lang="en-US" sz="1500" b="0" strike="noStrike" spc="-1" dirty="0">
              <a:solidFill>
                <a:srgbClr val="153D6E"/>
              </a:solidFill>
              <a:latin typeface="Arial"/>
            </a:endParaRPr>
          </a:p>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What are cyber threats?</a:t>
            </a:r>
          </a:p>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Who has ever become a victim of a cyber threat?</a:t>
            </a:r>
          </a:p>
        </p:txBody>
      </p:sp>
      <p:sp>
        <p:nvSpPr>
          <p:cNvPr id="205" name="TextShape 2"/>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dirty="0">
                <a:solidFill>
                  <a:srgbClr val="FFFFFF"/>
                </a:solidFill>
                <a:latin typeface="Arial"/>
                <a:ea typeface="Verdana"/>
              </a:rPr>
              <a:t>Threat Landscape - Threats</a:t>
            </a:r>
            <a:endParaRPr lang="en-US" b="0" strike="noStrike" spc="-1" dirty="0">
              <a:solidFill>
                <a:srgbClr val="000000"/>
              </a:solidFill>
              <a:latin typeface="Calibri"/>
            </a:endParaRPr>
          </a:p>
        </p:txBody>
      </p:sp>
      <p:sp>
        <p:nvSpPr>
          <p:cNvPr id="206" name="TextShape 3"/>
          <p:cNvSpPr txBox="1"/>
          <p:nvPr/>
        </p:nvSpPr>
        <p:spPr>
          <a:xfrm>
            <a:off x="6732000" y="4809600"/>
            <a:ext cx="2057040" cy="274320"/>
          </a:xfrm>
          <a:prstGeom prst="rect">
            <a:avLst/>
          </a:prstGeom>
          <a:noFill/>
          <a:ln>
            <a:noFill/>
          </a:ln>
        </p:spPr>
        <p:txBody>
          <a:bodyPr anchor="ctr"/>
          <a:lstStyle/>
          <a:p>
            <a:pPr algn="r">
              <a:lnSpc>
                <a:spcPct val="100000"/>
              </a:lnSpc>
            </a:pPr>
            <a:fld id="{B77DB16A-3AF8-47B2-A03D-935D8A20B898}" type="slidenum">
              <a:rPr lang="en-US" sz="1000" b="0" strike="noStrike" spc="-1">
                <a:solidFill>
                  <a:srgbClr val="B2B2B2"/>
                </a:solidFill>
                <a:latin typeface="Calibri"/>
              </a:rPr>
              <a:t>5</a:t>
            </a:fld>
            <a:endParaRPr lang="en-US" sz="1000" b="0" strike="noStrike" spc="-1">
              <a:latin typeface="Times New Roman"/>
            </a:endParaRPr>
          </a:p>
        </p:txBody>
      </p:sp>
      <p:pic>
        <p:nvPicPr>
          <p:cNvPr id="210" name="Picture 4"/>
          <p:cNvPicPr/>
          <p:nvPr/>
        </p:nvPicPr>
        <p:blipFill>
          <a:blip r:embed="rId3"/>
          <a:stretch/>
        </p:blipFill>
        <p:spPr>
          <a:xfrm>
            <a:off x="4114800" y="3383280"/>
            <a:ext cx="1970280" cy="1018800"/>
          </a:xfrm>
          <a:prstGeom prst="rect">
            <a:avLst/>
          </a:prstGeom>
          <a:ln>
            <a:noFill/>
          </a:ln>
        </p:spPr>
      </p:pic>
      <p:pic>
        <p:nvPicPr>
          <p:cNvPr id="211" name="Picture 2"/>
          <p:cNvPicPr/>
          <p:nvPr/>
        </p:nvPicPr>
        <p:blipFill>
          <a:blip r:embed="rId4"/>
          <a:stretch/>
        </p:blipFill>
        <p:spPr>
          <a:xfrm>
            <a:off x="2897280" y="3566160"/>
            <a:ext cx="1400400" cy="798840"/>
          </a:xfrm>
          <a:prstGeom prst="rect">
            <a:avLst/>
          </a:prstGeom>
          <a:ln>
            <a:noFill/>
          </a:ln>
        </p:spPr>
      </p:pic>
      <p:pic>
        <p:nvPicPr>
          <p:cNvPr id="212" name="Picture 4"/>
          <p:cNvPicPr/>
          <p:nvPr/>
        </p:nvPicPr>
        <p:blipFill>
          <a:blip r:embed="rId5"/>
          <a:stretch/>
        </p:blipFill>
        <p:spPr>
          <a:xfrm>
            <a:off x="7337880" y="3267720"/>
            <a:ext cx="1166040" cy="1371600"/>
          </a:xfrm>
          <a:prstGeom prst="rect">
            <a:avLst/>
          </a:prstGeom>
          <a:ln>
            <a:noFill/>
          </a:ln>
        </p:spPr>
      </p:pic>
      <p:pic>
        <p:nvPicPr>
          <p:cNvPr id="213" name="Picture 212"/>
          <p:cNvPicPr/>
          <p:nvPr/>
        </p:nvPicPr>
        <p:blipFill>
          <a:blip r:embed="rId6"/>
          <a:stretch/>
        </p:blipFill>
        <p:spPr>
          <a:xfrm>
            <a:off x="367920" y="3377817"/>
            <a:ext cx="2323800" cy="1340640"/>
          </a:xfrm>
          <a:prstGeom prst="rect">
            <a:avLst/>
          </a:prstGeom>
          <a:ln>
            <a:noFill/>
          </a:ln>
        </p:spPr>
      </p:pic>
      <p:pic>
        <p:nvPicPr>
          <p:cNvPr id="214" name="Picture 9"/>
          <p:cNvPicPr/>
          <p:nvPr/>
        </p:nvPicPr>
        <p:blipFill>
          <a:blip r:embed="rId7"/>
          <a:stretch/>
        </p:blipFill>
        <p:spPr>
          <a:xfrm>
            <a:off x="5882040" y="3316680"/>
            <a:ext cx="1250280" cy="1492920"/>
          </a:xfrm>
          <a:prstGeom prst="rect">
            <a:avLst/>
          </a:prstGeom>
          <a:ln>
            <a:noFill/>
          </a:ln>
        </p:spPr>
      </p:pic>
      <p:graphicFrame>
        <p:nvGraphicFramePr>
          <p:cNvPr id="3" name="Diagram 2">
            <a:extLst>
              <a:ext uri="{FF2B5EF4-FFF2-40B4-BE49-F238E27FC236}">
                <a16:creationId xmlns:a16="http://schemas.microsoft.com/office/drawing/2014/main" id="{098ECD43-0725-2A4F-9E52-4C031CC9F889}"/>
              </a:ext>
            </a:extLst>
          </p:cNvPr>
          <p:cNvGraphicFramePr/>
          <p:nvPr>
            <p:extLst>
              <p:ext uri="{D42A27DB-BD31-4B8C-83A1-F6EECF244321}">
                <p14:modId xmlns:p14="http://schemas.microsoft.com/office/powerpoint/2010/main" val="300029023"/>
              </p:ext>
            </p:extLst>
          </p:nvPr>
        </p:nvGraphicFramePr>
        <p:xfrm>
          <a:off x="2308508" y="1244144"/>
          <a:ext cx="5452012" cy="5913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5" name="Picture 6">
            <a:extLst>
              <a:ext uri="{FF2B5EF4-FFF2-40B4-BE49-F238E27FC236}">
                <a16:creationId xmlns:a16="http://schemas.microsoft.com/office/drawing/2014/main" id="{2C555247-B28F-194C-8A3D-A5A729F83E73}"/>
              </a:ext>
            </a:extLst>
          </p:cNvPr>
          <p:cNvPicPr/>
          <p:nvPr/>
        </p:nvPicPr>
        <p:blipFill>
          <a:blip r:embed="rId13"/>
          <a:stretch/>
        </p:blipFill>
        <p:spPr>
          <a:xfrm>
            <a:off x="869365" y="1162536"/>
            <a:ext cx="1028230" cy="710692"/>
          </a:xfrm>
          <a:prstGeom prst="rect">
            <a:avLst/>
          </a:prstGeom>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TextShape 1"/>
          <p:cNvSpPr txBox="1"/>
          <p:nvPr/>
        </p:nvSpPr>
        <p:spPr>
          <a:xfrm>
            <a:off x="350280" y="114984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Level 3: P2P</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Problem: Motherships can be detected and blocked. The same holds for the C&amp;C servers of centralized botnets of course.</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Solution: </a:t>
            </a:r>
            <a:r>
              <a:rPr lang="en-US" sz="1600" b="1" strike="noStrike" spc="-1" dirty="0">
                <a:solidFill>
                  <a:srgbClr val="94070A"/>
                </a:solidFill>
                <a:latin typeface="Arial"/>
              </a:rPr>
              <a:t>P2P</a:t>
            </a:r>
            <a:endParaRPr lang="en-US" sz="1600" b="0" strike="noStrike" spc="-1" dirty="0">
              <a:solidFill>
                <a:srgbClr val="153D6E"/>
              </a:solidFill>
              <a:latin typeface="Arial"/>
            </a:endParaRPr>
          </a:p>
        </p:txBody>
      </p:sp>
      <p:sp>
        <p:nvSpPr>
          <p:cNvPr id="409"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Malware Techniques – Network</a:t>
            </a:r>
            <a:endParaRPr lang="en-US" sz="1600" b="0" strike="noStrike" spc="-1">
              <a:solidFill>
                <a:srgbClr val="000000"/>
              </a:solidFill>
              <a:latin typeface="Calibri"/>
            </a:endParaRPr>
          </a:p>
        </p:txBody>
      </p:sp>
      <p:sp>
        <p:nvSpPr>
          <p:cNvPr id="410" name="TextShape 3"/>
          <p:cNvSpPr txBox="1"/>
          <p:nvPr/>
        </p:nvSpPr>
        <p:spPr>
          <a:xfrm>
            <a:off x="6732000" y="4809600"/>
            <a:ext cx="2057040" cy="274320"/>
          </a:xfrm>
          <a:prstGeom prst="rect">
            <a:avLst/>
          </a:prstGeom>
          <a:noFill/>
          <a:ln>
            <a:noFill/>
          </a:ln>
        </p:spPr>
        <p:txBody>
          <a:bodyPr anchor="ctr"/>
          <a:lstStyle/>
          <a:p>
            <a:pPr algn="r">
              <a:lnSpc>
                <a:spcPct val="100000"/>
              </a:lnSpc>
            </a:pPr>
            <a:fld id="{37796213-D2FE-46D2-91D6-94A694C99A33}" type="slidenum">
              <a:rPr lang="en-US" sz="1000" b="0" strike="noStrike" spc="-1">
                <a:solidFill>
                  <a:srgbClr val="B2B2B2"/>
                </a:solidFill>
                <a:latin typeface="Calibri"/>
              </a:rPr>
              <a:t>50</a:t>
            </a:fld>
            <a:endParaRPr lang="en-US" sz="1000" b="0" strike="noStrike" spc="-1">
              <a:latin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TextShape 1"/>
          <p:cNvSpPr txBox="1"/>
          <p:nvPr/>
        </p:nvSpPr>
        <p:spPr>
          <a:xfrm>
            <a:off x="350280" y="114984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500" b="0" strike="noStrike" spc="-1">
                <a:solidFill>
                  <a:srgbClr val="153D6E"/>
                </a:solidFill>
                <a:latin typeface="Arial"/>
              </a:rPr>
              <a:t>Level 3: P2P</a:t>
            </a:r>
          </a:p>
          <a:p>
            <a:pPr marL="864000" lvl="1" indent="-324000">
              <a:spcBef>
                <a:spcPts val="1134"/>
              </a:spcBef>
              <a:buClr>
                <a:srgbClr val="000000"/>
              </a:buClr>
              <a:buSzPct val="75000"/>
              <a:buFont typeface="Symbol" charset="2"/>
              <a:buChar char=""/>
            </a:pPr>
            <a:r>
              <a:rPr lang="en-US" sz="1200" b="0" strike="noStrike" spc="-1">
                <a:solidFill>
                  <a:srgbClr val="153D6E"/>
                </a:solidFill>
                <a:latin typeface="Arial"/>
              </a:rPr>
              <a:t>simple infrastructure hierarchical requires a central server</a:t>
            </a:r>
          </a:p>
        </p:txBody>
      </p:sp>
      <p:sp>
        <p:nvSpPr>
          <p:cNvPr id="412"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Malware Techniques – Network</a:t>
            </a:r>
            <a:endParaRPr lang="en-US" sz="1600" b="0" strike="noStrike" spc="-1">
              <a:solidFill>
                <a:srgbClr val="000000"/>
              </a:solidFill>
              <a:latin typeface="Calibri"/>
            </a:endParaRPr>
          </a:p>
        </p:txBody>
      </p:sp>
      <p:sp>
        <p:nvSpPr>
          <p:cNvPr id="413" name="TextShape 3"/>
          <p:cNvSpPr txBox="1"/>
          <p:nvPr/>
        </p:nvSpPr>
        <p:spPr>
          <a:xfrm>
            <a:off x="3199140" y="4613639"/>
            <a:ext cx="2057040" cy="274320"/>
          </a:xfrm>
          <a:prstGeom prst="rect">
            <a:avLst/>
          </a:prstGeom>
          <a:noFill/>
          <a:ln>
            <a:noFill/>
          </a:ln>
        </p:spPr>
        <p:txBody>
          <a:bodyPr anchor="ctr"/>
          <a:lstStyle/>
          <a:p>
            <a:pPr algn="r">
              <a:lnSpc>
                <a:spcPct val="100000"/>
              </a:lnSpc>
            </a:pPr>
            <a:fld id="{5A47D460-4C9D-49C4-A4F2-FD0CE17105C2}" type="slidenum">
              <a:rPr lang="en-US" sz="1000" b="0" strike="noStrike" spc="-1">
                <a:solidFill>
                  <a:srgbClr val="B2B2B2"/>
                </a:solidFill>
                <a:latin typeface="Calibri"/>
              </a:rPr>
              <a:t>51</a:t>
            </a:fld>
            <a:endParaRPr lang="en-US" sz="1000" b="0" strike="noStrike" spc="-1">
              <a:latin typeface="Times New Roman"/>
            </a:endParaRPr>
          </a:p>
        </p:txBody>
      </p:sp>
      <p:pic>
        <p:nvPicPr>
          <p:cNvPr id="414" name="Picture 2"/>
          <p:cNvPicPr/>
          <p:nvPr/>
        </p:nvPicPr>
        <p:blipFill>
          <a:blip r:embed="rId3"/>
          <a:stretch/>
        </p:blipFill>
        <p:spPr>
          <a:xfrm>
            <a:off x="1737360" y="1789920"/>
            <a:ext cx="4980600" cy="2849400"/>
          </a:xfrm>
          <a:prstGeom prst="rect">
            <a:avLst/>
          </a:prstGeom>
          <a:ln>
            <a:noFill/>
          </a:ln>
        </p:spPr>
      </p:pic>
      <p:sp>
        <p:nvSpPr>
          <p:cNvPr id="2" name="Rectangle 1">
            <a:extLst>
              <a:ext uri="{FF2B5EF4-FFF2-40B4-BE49-F238E27FC236}">
                <a16:creationId xmlns:a16="http://schemas.microsoft.com/office/drawing/2014/main" id="{CB9D1487-C2D2-1A43-8FF8-4B3C7F714965}"/>
              </a:ext>
            </a:extLst>
          </p:cNvPr>
          <p:cNvSpPr/>
          <p:nvPr/>
        </p:nvSpPr>
        <p:spPr>
          <a:xfrm>
            <a:off x="378095" y="4833533"/>
            <a:ext cx="8248500" cy="523220"/>
          </a:xfrm>
          <a:prstGeom prst="rect">
            <a:avLst/>
          </a:prstGeom>
        </p:spPr>
        <p:txBody>
          <a:bodyPr wrap="square">
            <a:spAutoFit/>
          </a:bodyPr>
          <a:lstStyle/>
          <a:p>
            <a:r>
              <a:rPr lang="en-GB" sz="1000" dirty="0">
                <a:solidFill>
                  <a:srgbClr val="0E2D51"/>
                </a:solidFill>
                <a:latin typeface="Arial" panose="020B0604020202020204" pitchFamily="34" charset="0"/>
              </a:rPr>
              <a:t>© European Network and Information Security Agency (ENISA), 2011.</a:t>
            </a:r>
            <a:r>
              <a:rPr lang="en-GB" sz="1000" dirty="0">
                <a:solidFill>
                  <a:srgbClr val="0E2D51"/>
                </a:solidFill>
              </a:rPr>
              <a:t>Reproduction is authorised provided the source is acknowledged</a:t>
            </a:r>
            <a:r>
              <a:rPr lang="en-GB" sz="1000" dirty="0"/>
              <a:t>. </a:t>
            </a:r>
          </a:p>
          <a:p>
            <a:endParaRPr lang="en-GB" dirty="0">
              <a:effectLst/>
              <a:latin typeface="Arial" panose="020B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TextShape 1"/>
          <p:cNvSpPr txBox="1"/>
          <p:nvPr/>
        </p:nvSpPr>
        <p:spPr>
          <a:xfrm>
            <a:off x="350280" y="114984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500" b="0" strike="noStrike" spc="-1">
                <a:solidFill>
                  <a:srgbClr val="153D6E"/>
                </a:solidFill>
                <a:latin typeface="Arial"/>
              </a:rPr>
              <a:t>Level 3: P2P</a:t>
            </a:r>
          </a:p>
          <a:p>
            <a:pPr marL="864000" lvl="1" indent="-324000">
              <a:spcBef>
                <a:spcPts val="1134"/>
              </a:spcBef>
              <a:buClr>
                <a:srgbClr val="000000"/>
              </a:buClr>
              <a:buSzPct val="75000"/>
              <a:buFont typeface="Symbol" charset="2"/>
              <a:buChar char=""/>
            </a:pPr>
            <a:r>
              <a:rPr lang="en-US" sz="1200" b="0" strike="noStrike" spc="-1">
                <a:solidFill>
                  <a:srgbClr val="153D6E"/>
                </a:solidFill>
                <a:latin typeface="Arial"/>
              </a:rPr>
              <a:t>P2P infrastructure is hard to mitigate</a:t>
            </a:r>
          </a:p>
        </p:txBody>
      </p:sp>
      <p:sp>
        <p:nvSpPr>
          <p:cNvPr id="417"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Malware Techniques – Network</a:t>
            </a:r>
            <a:endParaRPr lang="en-US" sz="1600" b="0" strike="noStrike" spc="-1">
              <a:solidFill>
                <a:srgbClr val="000000"/>
              </a:solidFill>
              <a:latin typeface="Calibri"/>
            </a:endParaRPr>
          </a:p>
        </p:txBody>
      </p:sp>
      <p:sp>
        <p:nvSpPr>
          <p:cNvPr id="418" name="TextShape 3"/>
          <p:cNvSpPr txBox="1"/>
          <p:nvPr/>
        </p:nvSpPr>
        <p:spPr>
          <a:xfrm>
            <a:off x="6732000" y="4809600"/>
            <a:ext cx="2057040" cy="274320"/>
          </a:xfrm>
          <a:prstGeom prst="rect">
            <a:avLst/>
          </a:prstGeom>
          <a:noFill/>
          <a:ln>
            <a:noFill/>
          </a:ln>
        </p:spPr>
        <p:txBody>
          <a:bodyPr anchor="ctr"/>
          <a:lstStyle/>
          <a:p>
            <a:pPr algn="r">
              <a:lnSpc>
                <a:spcPct val="100000"/>
              </a:lnSpc>
            </a:pPr>
            <a:fld id="{40472512-40EE-4F25-A156-6036EAE9C63B}" type="slidenum">
              <a:rPr lang="en-US" sz="1000" b="0" strike="noStrike" spc="-1">
                <a:solidFill>
                  <a:srgbClr val="B2B2B2"/>
                </a:solidFill>
                <a:latin typeface="Calibri"/>
              </a:rPr>
              <a:t>52</a:t>
            </a:fld>
            <a:endParaRPr lang="en-US" sz="1000" b="0" strike="noStrike" spc="-1">
              <a:latin typeface="Times New Roman"/>
            </a:endParaRPr>
          </a:p>
        </p:txBody>
      </p:sp>
      <p:pic>
        <p:nvPicPr>
          <p:cNvPr id="420" name="Picture 4"/>
          <p:cNvPicPr/>
          <p:nvPr/>
        </p:nvPicPr>
        <p:blipFill>
          <a:blip r:embed="rId3"/>
          <a:stretch/>
        </p:blipFill>
        <p:spPr>
          <a:xfrm>
            <a:off x="2183400" y="1745280"/>
            <a:ext cx="4583160" cy="2894040"/>
          </a:xfrm>
          <a:prstGeom prst="rect">
            <a:avLst/>
          </a:prstGeom>
          <a:ln>
            <a:noFill/>
          </a:ln>
        </p:spPr>
      </p:pic>
      <p:sp>
        <p:nvSpPr>
          <p:cNvPr id="7" name="Rectangle 6">
            <a:extLst>
              <a:ext uri="{FF2B5EF4-FFF2-40B4-BE49-F238E27FC236}">
                <a16:creationId xmlns:a16="http://schemas.microsoft.com/office/drawing/2014/main" id="{1B9C5E6C-4975-6F4F-863A-F1DC3EEB7013}"/>
              </a:ext>
            </a:extLst>
          </p:cNvPr>
          <p:cNvSpPr/>
          <p:nvPr/>
        </p:nvSpPr>
        <p:spPr>
          <a:xfrm>
            <a:off x="378095" y="4833533"/>
            <a:ext cx="8248500" cy="523220"/>
          </a:xfrm>
          <a:prstGeom prst="rect">
            <a:avLst/>
          </a:prstGeom>
        </p:spPr>
        <p:txBody>
          <a:bodyPr wrap="square">
            <a:spAutoFit/>
          </a:bodyPr>
          <a:lstStyle/>
          <a:p>
            <a:r>
              <a:rPr lang="en-GB" sz="1000" dirty="0">
                <a:solidFill>
                  <a:srgbClr val="0E2D51"/>
                </a:solidFill>
                <a:latin typeface="Arial" panose="020B0604020202020204" pitchFamily="34" charset="0"/>
              </a:rPr>
              <a:t>© European Network and Information Security Agency (ENISA), 2011.</a:t>
            </a:r>
            <a:r>
              <a:rPr lang="en-GB" sz="1000" dirty="0">
                <a:solidFill>
                  <a:srgbClr val="0E2D51"/>
                </a:solidFill>
              </a:rPr>
              <a:t>Reproduction is authorised provided the source is acknowledged. </a:t>
            </a:r>
          </a:p>
          <a:p>
            <a:endParaRPr lang="en-GB" dirty="0">
              <a:solidFill>
                <a:srgbClr val="0E2D51"/>
              </a:solidFill>
              <a:effectLst/>
              <a:latin typeface="Arial" panose="020B060402020202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TextShape 1"/>
          <p:cNvSpPr txBox="1"/>
          <p:nvPr/>
        </p:nvSpPr>
        <p:spPr>
          <a:xfrm>
            <a:off x="350280" y="114984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Persistence</a:t>
            </a:r>
          </a:p>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Rootkits</a:t>
            </a:r>
          </a:p>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Reverse Engineering (RE) and Anti-RE</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Packing</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Anti-Disassembler</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Anti-Debugger</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Anti-Virtual Machine</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Obfuscation</a:t>
            </a:r>
          </a:p>
        </p:txBody>
      </p:sp>
      <p:sp>
        <p:nvSpPr>
          <p:cNvPr id="422"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Malware Techniques – Host</a:t>
            </a:r>
            <a:endParaRPr lang="en-US" sz="1600" b="0" strike="noStrike" spc="-1">
              <a:solidFill>
                <a:srgbClr val="000000"/>
              </a:solidFill>
              <a:latin typeface="Calibri"/>
            </a:endParaRPr>
          </a:p>
        </p:txBody>
      </p:sp>
      <p:sp>
        <p:nvSpPr>
          <p:cNvPr id="423" name="TextShape 3"/>
          <p:cNvSpPr txBox="1"/>
          <p:nvPr/>
        </p:nvSpPr>
        <p:spPr>
          <a:xfrm>
            <a:off x="6732000" y="4809600"/>
            <a:ext cx="2057040" cy="274320"/>
          </a:xfrm>
          <a:prstGeom prst="rect">
            <a:avLst/>
          </a:prstGeom>
          <a:noFill/>
          <a:ln>
            <a:noFill/>
          </a:ln>
        </p:spPr>
        <p:txBody>
          <a:bodyPr anchor="ctr"/>
          <a:lstStyle/>
          <a:p>
            <a:pPr algn="r">
              <a:lnSpc>
                <a:spcPct val="100000"/>
              </a:lnSpc>
            </a:pPr>
            <a:fld id="{7D3D8B0D-DB3E-4F10-B34F-E931D0989F78}" type="slidenum">
              <a:rPr lang="en-US" sz="1000" b="0" strike="noStrike" spc="-1">
                <a:solidFill>
                  <a:srgbClr val="B2B2B2"/>
                </a:solidFill>
                <a:latin typeface="Calibri"/>
              </a:rPr>
              <a:t>53</a:t>
            </a:fld>
            <a:endParaRPr lang="en-US" sz="1000" b="0" strike="noStrike" spc="-1">
              <a:latin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TextShape 1"/>
          <p:cNvSpPr txBox="1"/>
          <p:nvPr/>
        </p:nvSpPr>
        <p:spPr>
          <a:xfrm>
            <a:off x="350280" y="114984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panose="020B0604020202020204" pitchFamily="34" charset="0"/>
                <a:cs typeface="Arial" panose="020B0604020202020204" pitchFamily="34" charset="0"/>
              </a:rPr>
              <a:t>Persistence</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panose="020B0604020202020204" pitchFamily="34" charset="0"/>
                <a:cs typeface="Arial" panose="020B0604020202020204" pitchFamily="34" charset="0"/>
              </a:rPr>
              <a:t>the continued or prolonged existence of something.</a:t>
            </a:r>
            <a:br>
              <a:rPr sz="1600" dirty="0">
                <a:latin typeface="Arial" panose="020B0604020202020204" pitchFamily="34" charset="0"/>
                <a:cs typeface="Arial" panose="020B0604020202020204" pitchFamily="34" charset="0"/>
              </a:rPr>
            </a:br>
            <a:r>
              <a:rPr lang="en-US" sz="1600" b="0" strike="noStrike" spc="-1" dirty="0">
                <a:solidFill>
                  <a:srgbClr val="153D6E"/>
                </a:solidFill>
                <a:latin typeface="Arial" panose="020B0604020202020204" pitchFamily="34" charset="0"/>
                <a:cs typeface="Arial" panose="020B0604020202020204" pitchFamily="34" charset="0"/>
              </a:rPr>
              <a:t>here: malware should survive a system reboot.</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panose="020B0604020202020204" pitchFamily="34" charset="0"/>
                <a:cs typeface="Arial" panose="020B0604020202020204" pitchFamily="34" charset="0"/>
              </a:rPr>
              <a:t>Typically:</a:t>
            </a:r>
          </a:p>
          <a:p>
            <a:pPr marL="1296000" lvl="2" indent="-288000">
              <a:spcBef>
                <a:spcPts val="850"/>
              </a:spcBef>
              <a:buClr>
                <a:srgbClr val="000000"/>
              </a:buClr>
              <a:buSzPct val="45000"/>
              <a:buFont typeface="Wingdings" charset="2"/>
              <a:buChar char=""/>
            </a:pPr>
            <a:r>
              <a:rPr lang="en-US" sz="1600" b="0" strike="noStrike" spc="-1" dirty="0">
                <a:solidFill>
                  <a:srgbClr val="153D6E"/>
                </a:solidFill>
                <a:latin typeface="Arial" panose="020B0604020202020204" pitchFamily="34" charset="0"/>
                <a:cs typeface="Arial" panose="020B0604020202020204" pitchFamily="34" charset="0"/>
              </a:rPr>
              <a:t>Windows: Registry, …		Tool: Autoruns</a:t>
            </a:r>
          </a:p>
          <a:p>
            <a:pPr marL="1296000" lvl="2" indent="-288000">
              <a:spcBef>
                <a:spcPts val="850"/>
              </a:spcBef>
              <a:buClr>
                <a:srgbClr val="000000"/>
              </a:buClr>
              <a:buSzPct val="45000"/>
              <a:buFont typeface="Wingdings" charset="2"/>
              <a:buChar char=""/>
            </a:pPr>
            <a:r>
              <a:rPr lang="en-US" sz="1600" b="0" strike="noStrike" spc="-1" dirty="0">
                <a:solidFill>
                  <a:srgbClr val="153D6E"/>
                </a:solidFill>
                <a:latin typeface="Arial" panose="020B0604020202020204" pitchFamily="34" charset="0"/>
                <a:cs typeface="Arial" panose="020B0604020202020204" pitchFamily="34" charset="0"/>
              </a:rPr>
              <a:t>*nix: </a:t>
            </a:r>
            <a:r>
              <a:rPr lang="en-US" sz="1600" b="0" strike="noStrike" spc="-1" dirty="0" err="1">
                <a:solidFill>
                  <a:srgbClr val="153D6E"/>
                </a:solidFill>
                <a:latin typeface="Arial" panose="020B0604020202020204" pitchFamily="34" charset="0"/>
                <a:cs typeface="Arial" panose="020B0604020202020204" pitchFamily="34" charset="0"/>
              </a:rPr>
              <a:t>rc.d</a:t>
            </a:r>
            <a:r>
              <a:rPr lang="en-US" sz="1600" b="0" strike="noStrike" spc="-1" dirty="0">
                <a:solidFill>
                  <a:srgbClr val="153D6E"/>
                </a:solidFill>
                <a:latin typeface="Arial" panose="020B0604020202020204" pitchFamily="34" charset="0"/>
                <a:cs typeface="Arial" panose="020B0604020202020204" pitchFamily="34" charset="0"/>
              </a:rPr>
              <a:t>, …			Tool: LKM</a:t>
            </a:r>
          </a:p>
          <a:p>
            <a:pPr marL="1296000" lvl="2" indent="-288000">
              <a:spcBef>
                <a:spcPts val="850"/>
              </a:spcBef>
              <a:buClr>
                <a:srgbClr val="000000"/>
              </a:buClr>
              <a:buSzPct val="45000"/>
              <a:buFont typeface="Wingdings" charset="2"/>
              <a:buChar char=""/>
            </a:pPr>
            <a:r>
              <a:rPr lang="en-US" sz="1600" b="0" strike="noStrike" spc="-1" dirty="0">
                <a:solidFill>
                  <a:srgbClr val="153D6E"/>
                </a:solidFill>
                <a:latin typeface="Arial" panose="020B0604020202020204" pitchFamily="34" charset="0"/>
                <a:cs typeface="Arial" panose="020B0604020202020204" pitchFamily="34" charset="0"/>
              </a:rPr>
              <a:t>Mac OS X: [</a:t>
            </a:r>
            <a:r>
              <a:rPr lang="en-US" sz="1600" b="0" strike="noStrike" spc="-1" dirty="0" err="1">
                <a:solidFill>
                  <a:srgbClr val="153D6E"/>
                </a:solidFill>
                <a:latin typeface="Arial" panose="020B0604020202020204" pitchFamily="34" charset="0"/>
                <a:cs typeface="Arial" panose="020B0604020202020204" pitchFamily="34" charset="0"/>
              </a:rPr>
              <a:t>launchd</a:t>
            </a:r>
            <a:r>
              <a:rPr lang="en-US" sz="1600" b="0" strike="noStrike" spc="-1" dirty="0">
                <a:solidFill>
                  <a:srgbClr val="153D6E"/>
                </a:solidFill>
                <a:latin typeface="Arial" panose="020B0604020202020204" pitchFamily="34" charset="0"/>
                <a:cs typeface="Arial" panose="020B0604020202020204" pitchFamily="34" charset="0"/>
              </a:rPr>
              <a:t>].</a:t>
            </a:r>
            <a:r>
              <a:rPr lang="en-US" sz="1600" b="0" strike="noStrike" spc="-1" dirty="0" err="1">
                <a:solidFill>
                  <a:srgbClr val="153D6E"/>
                </a:solidFill>
                <a:latin typeface="Arial" panose="020B0604020202020204" pitchFamily="34" charset="0"/>
                <a:cs typeface="Arial" panose="020B0604020202020204" pitchFamily="34" charset="0"/>
              </a:rPr>
              <a:t>plist</a:t>
            </a:r>
            <a:r>
              <a:rPr lang="en-US" sz="1600" b="0" strike="noStrike" spc="-1" dirty="0">
                <a:solidFill>
                  <a:srgbClr val="153D6E"/>
                </a:solidFill>
                <a:latin typeface="Arial" panose="020B0604020202020204" pitchFamily="34" charset="0"/>
                <a:cs typeface="Arial" panose="020B0604020202020204" pitchFamily="34" charset="0"/>
              </a:rPr>
              <a:t>, …		Tool: Knock </a:t>
            </a:r>
            <a:r>
              <a:rPr lang="en-US" sz="1600" b="0" strike="noStrike" spc="-1" dirty="0" err="1">
                <a:solidFill>
                  <a:srgbClr val="153D6E"/>
                </a:solidFill>
                <a:latin typeface="Arial" panose="020B0604020202020204" pitchFamily="34" charset="0"/>
                <a:cs typeface="Arial" panose="020B0604020202020204" pitchFamily="34" charset="0"/>
              </a:rPr>
              <a:t>Knock</a:t>
            </a:r>
            <a:endParaRPr lang="en-US" sz="1600" b="0" strike="noStrike" spc="-1" dirty="0">
              <a:solidFill>
                <a:srgbClr val="153D6E"/>
              </a:solidFill>
              <a:latin typeface="Arial" panose="020B0604020202020204" pitchFamily="34" charset="0"/>
              <a:cs typeface="Arial" panose="020B0604020202020204" pitchFamily="34" charset="0"/>
            </a:endParaRP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panose="020B0604020202020204" pitchFamily="34" charset="0"/>
                <a:cs typeface="Arial" panose="020B0604020202020204" pitchFamily="34" charset="0"/>
              </a:rPr>
              <a:t>Persistence is needed, thus, it is an excellent way to detect malware.</a:t>
            </a:r>
          </a:p>
        </p:txBody>
      </p:sp>
      <p:sp>
        <p:nvSpPr>
          <p:cNvPr id="425"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Malware Techniques – Host</a:t>
            </a:r>
            <a:endParaRPr lang="en-US" sz="1600" b="0" strike="noStrike" spc="-1">
              <a:solidFill>
                <a:srgbClr val="000000"/>
              </a:solidFill>
              <a:latin typeface="Calibri"/>
            </a:endParaRPr>
          </a:p>
        </p:txBody>
      </p:sp>
      <p:sp>
        <p:nvSpPr>
          <p:cNvPr id="426" name="TextShape 3"/>
          <p:cNvSpPr txBox="1"/>
          <p:nvPr/>
        </p:nvSpPr>
        <p:spPr>
          <a:xfrm>
            <a:off x="6732000" y="4809600"/>
            <a:ext cx="2057040" cy="274320"/>
          </a:xfrm>
          <a:prstGeom prst="rect">
            <a:avLst/>
          </a:prstGeom>
          <a:noFill/>
          <a:ln>
            <a:noFill/>
          </a:ln>
        </p:spPr>
        <p:txBody>
          <a:bodyPr anchor="ctr"/>
          <a:lstStyle/>
          <a:p>
            <a:pPr algn="r">
              <a:lnSpc>
                <a:spcPct val="100000"/>
              </a:lnSpc>
            </a:pPr>
            <a:fld id="{EF5F5450-E945-49AD-B72F-EC4389F54DC9}" type="slidenum">
              <a:rPr lang="en-US" sz="1000" b="0" strike="noStrike" spc="-1">
                <a:solidFill>
                  <a:srgbClr val="B2B2B2"/>
                </a:solidFill>
                <a:latin typeface="Calibri"/>
              </a:rPr>
              <a:t>54</a:t>
            </a:fld>
            <a:endParaRPr lang="en-US" sz="1000" b="0" strike="noStrike" spc="-1">
              <a:latin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TextShape 1"/>
          <p:cNvSpPr txBox="1"/>
          <p:nvPr/>
        </p:nvSpPr>
        <p:spPr>
          <a:xfrm>
            <a:off x="350280" y="114984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Rootkits</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Manipulate of the output of system function calls.</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Not simple to do: Inconsistencies may be visible</a:t>
            </a:r>
            <a:r>
              <a:rPr lang="en-US" sz="1200" b="0" strike="noStrike" spc="-1" dirty="0">
                <a:solidFill>
                  <a:srgbClr val="153D6E"/>
                </a:solidFill>
                <a:latin typeface="Arial"/>
              </a:rPr>
              <a:t>:</a:t>
            </a:r>
          </a:p>
        </p:txBody>
      </p:sp>
      <p:sp>
        <p:nvSpPr>
          <p:cNvPr id="428"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Malware Techniques – Host</a:t>
            </a:r>
            <a:endParaRPr lang="en-US" sz="1600" b="0" strike="noStrike" spc="-1">
              <a:solidFill>
                <a:srgbClr val="000000"/>
              </a:solidFill>
              <a:latin typeface="Calibri"/>
            </a:endParaRPr>
          </a:p>
        </p:txBody>
      </p:sp>
      <p:sp>
        <p:nvSpPr>
          <p:cNvPr id="429" name="TextShape 3"/>
          <p:cNvSpPr txBox="1"/>
          <p:nvPr/>
        </p:nvSpPr>
        <p:spPr>
          <a:xfrm>
            <a:off x="6732000" y="4809600"/>
            <a:ext cx="2057040" cy="274320"/>
          </a:xfrm>
          <a:prstGeom prst="rect">
            <a:avLst/>
          </a:prstGeom>
          <a:noFill/>
          <a:ln>
            <a:noFill/>
          </a:ln>
        </p:spPr>
        <p:txBody>
          <a:bodyPr anchor="ctr"/>
          <a:lstStyle/>
          <a:p>
            <a:pPr algn="r">
              <a:lnSpc>
                <a:spcPct val="100000"/>
              </a:lnSpc>
            </a:pPr>
            <a:fld id="{C141F235-D305-45A0-9705-DA1DC9378A51}" type="slidenum">
              <a:rPr lang="en-US" sz="1000" b="0" strike="noStrike" spc="-1">
                <a:solidFill>
                  <a:srgbClr val="B2B2B2"/>
                </a:solidFill>
                <a:latin typeface="Calibri"/>
              </a:rPr>
              <a:t>55</a:t>
            </a:fld>
            <a:endParaRPr lang="en-US" sz="1000" b="0" strike="noStrike" spc="-1">
              <a:latin typeface="Times New Roman"/>
            </a:endParaRPr>
          </a:p>
        </p:txBody>
      </p:sp>
      <p:pic>
        <p:nvPicPr>
          <p:cNvPr id="430" name="Picture 3"/>
          <p:cNvPicPr/>
          <p:nvPr/>
        </p:nvPicPr>
        <p:blipFill>
          <a:blip r:embed="rId3"/>
          <a:stretch/>
        </p:blipFill>
        <p:spPr>
          <a:xfrm>
            <a:off x="735461" y="2409027"/>
            <a:ext cx="6796307" cy="2230293"/>
          </a:xfrm>
          <a:prstGeom prst="rect">
            <a:avLst/>
          </a:prstGeom>
          <a:ln>
            <a:noFill/>
          </a:ln>
        </p:spPr>
      </p:pic>
      <p:sp>
        <p:nvSpPr>
          <p:cNvPr id="2" name="TextBox 1">
            <a:extLst>
              <a:ext uri="{FF2B5EF4-FFF2-40B4-BE49-F238E27FC236}">
                <a16:creationId xmlns:a16="http://schemas.microsoft.com/office/drawing/2014/main" id="{E996779C-DF34-B944-BFC6-3ADC4D1868B7}"/>
              </a:ext>
            </a:extLst>
          </p:cNvPr>
          <p:cNvSpPr txBox="1"/>
          <p:nvPr/>
        </p:nvSpPr>
        <p:spPr>
          <a:xfrm>
            <a:off x="350280" y="4837699"/>
            <a:ext cx="1502334" cy="246221"/>
          </a:xfrm>
          <a:prstGeom prst="rect">
            <a:avLst/>
          </a:prstGeom>
          <a:noFill/>
        </p:spPr>
        <p:txBody>
          <a:bodyPr wrap="none" rtlCol="0">
            <a:spAutoFit/>
          </a:bodyPr>
          <a:lstStyle/>
          <a:p>
            <a:r>
              <a:rPr lang="en-US" sz="1000" dirty="0">
                <a:solidFill>
                  <a:srgbClr val="0E2D51"/>
                </a:solidFill>
              </a:rPr>
              <a:t>Image source unknown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TextShape 1"/>
          <p:cNvSpPr txBox="1"/>
          <p:nvPr/>
        </p:nvSpPr>
        <p:spPr>
          <a:xfrm>
            <a:off x="350280" y="114984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500" b="0" strike="noStrike" spc="-1">
                <a:solidFill>
                  <a:srgbClr val="153D6E"/>
                </a:solidFill>
                <a:latin typeface="Arial"/>
              </a:rPr>
              <a:t>Rootkits</a:t>
            </a:r>
          </a:p>
          <a:p>
            <a:pPr marL="864000" lvl="1" indent="-324000">
              <a:spcBef>
                <a:spcPts val="1134"/>
              </a:spcBef>
              <a:buClr>
                <a:srgbClr val="000000"/>
              </a:buClr>
              <a:buSzPct val="75000"/>
              <a:buFont typeface="Symbol" charset="2"/>
              <a:buChar char=""/>
            </a:pPr>
            <a:r>
              <a:rPr lang="en-US" sz="1200" b="0" strike="noStrike" spc="-1">
                <a:solidFill>
                  <a:srgbClr val="153D6E"/>
                </a:solidFill>
                <a:latin typeface="Arial"/>
              </a:rPr>
              <a:t>Manipulation of MBR Bootkit</a:t>
            </a:r>
          </a:p>
          <a:p>
            <a:pPr marL="864000" lvl="1" indent="-324000">
              <a:spcBef>
                <a:spcPts val="1134"/>
              </a:spcBef>
              <a:buClr>
                <a:srgbClr val="000000"/>
              </a:buClr>
              <a:buSzPct val="75000"/>
              <a:buFont typeface="Symbol" charset="2"/>
              <a:buChar char=""/>
            </a:pPr>
            <a:r>
              <a:rPr lang="en-US" sz="1200" b="0" strike="noStrike" spc="-1">
                <a:solidFill>
                  <a:srgbClr val="153D6E"/>
                </a:solidFill>
                <a:latin typeface="Arial"/>
              </a:rPr>
              <a:t>Prior to OS start</a:t>
            </a:r>
          </a:p>
          <a:p>
            <a:pPr marL="864000" lvl="1" indent="-324000">
              <a:spcBef>
                <a:spcPts val="1134"/>
              </a:spcBef>
              <a:buClr>
                <a:srgbClr val="000000"/>
              </a:buClr>
              <a:buSzPct val="75000"/>
              <a:buFont typeface="Symbol" charset="2"/>
              <a:buChar char=""/>
            </a:pPr>
            <a:r>
              <a:rPr lang="en-US" sz="1200" b="0" strike="noStrike" spc="-1">
                <a:solidFill>
                  <a:srgbClr val="153D6E"/>
                </a:solidFill>
                <a:latin typeface="Arial"/>
              </a:rPr>
              <a:t>Can be used to load a malicious driver</a:t>
            </a:r>
          </a:p>
        </p:txBody>
      </p:sp>
      <p:sp>
        <p:nvSpPr>
          <p:cNvPr id="432"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Malware Techniques – Host</a:t>
            </a:r>
            <a:endParaRPr lang="en-US" sz="1600" b="0" strike="noStrike" spc="-1">
              <a:solidFill>
                <a:srgbClr val="000000"/>
              </a:solidFill>
              <a:latin typeface="Calibri"/>
            </a:endParaRPr>
          </a:p>
        </p:txBody>
      </p:sp>
      <p:sp>
        <p:nvSpPr>
          <p:cNvPr id="433" name="TextShape 3"/>
          <p:cNvSpPr txBox="1"/>
          <p:nvPr/>
        </p:nvSpPr>
        <p:spPr>
          <a:xfrm>
            <a:off x="6732000" y="4809600"/>
            <a:ext cx="2057040" cy="274320"/>
          </a:xfrm>
          <a:prstGeom prst="rect">
            <a:avLst/>
          </a:prstGeom>
          <a:noFill/>
          <a:ln>
            <a:noFill/>
          </a:ln>
        </p:spPr>
        <p:txBody>
          <a:bodyPr anchor="ctr"/>
          <a:lstStyle/>
          <a:p>
            <a:pPr algn="r">
              <a:lnSpc>
                <a:spcPct val="100000"/>
              </a:lnSpc>
            </a:pPr>
            <a:fld id="{C0863CA3-FD10-4E15-8726-7F28B3E8FB43}" type="slidenum">
              <a:rPr lang="en-US" sz="1000" b="0" strike="noStrike" spc="-1">
                <a:solidFill>
                  <a:srgbClr val="B2B2B2"/>
                </a:solidFill>
                <a:latin typeface="Calibri"/>
              </a:rPr>
              <a:t>56</a:t>
            </a:fld>
            <a:endParaRPr lang="en-US" sz="1000" b="0" strike="noStrike" spc="-1">
              <a:latin typeface="Times New Roman"/>
            </a:endParaRPr>
          </a:p>
        </p:txBody>
      </p:sp>
      <p:grpSp>
        <p:nvGrpSpPr>
          <p:cNvPr id="434" name="Group 4"/>
          <p:cNvGrpSpPr/>
          <p:nvPr/>
        </p:nvGrpSpPr>
        <p:grpSpPr>
          <a:xfrm>
            <a:off x="1223280" y="2521800"/>
            <a:ext cx="6732000" cy="891360"/>
            <a:chOff x="1223280" y="2521800"/>
            <a:chExt cx="6732000" cy="891360"/>
          </a:xfrm>
        </p:grpSpPr>
        <p:sp>
          <p:nvSpPr>
            <p:cNvPr id="435" name="CustomShape 5"/>
            <p:cNvSpPr/>
            <p:nvPr/>
          </p:nvSpPr>
          <p:spPr>
            <a:xfrm>
              <a:off x="1223280" y="2521800"/>
              <a:ext cx="1346040" cy="891360"/>
            </a:xfrm>
            <a:prstGeom prst="homePlate">
              <a:avLst>
                <a:gd name="adj" fmla="val 25000"/>
              </a:avLst>
            </a:prstGeom>
            <a:solidFill>
              <a:srgbClr val="0000FF"/>
            </a:soli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50400" tIns="28080" rIns="201600" bIns="28080" anchor="ctr"/>
            <a:lstStyle/>
            <a:p>
              <a:pPr>
                <a:lnSpc>
                  <a:spcPct val="90000"/>
                </a:lnSpc>
                <a:spcAft>
                  <a:spcPts val="386"/>
                </a:spcAft>
              </a:pPr>
              <a:r>
                <a:rPr lang="en-US" sz="1100" b="0" strike="noStrike" spc="-1">
                  <a:solidFill>
                    <a:srgbClr val="FFFFFF"/>
                  </a:solidFill>
                  <a:latin typeface="Arial"/>
                  <a:ea typeface="ＭＳ Ｐゴシック"/>
                </a:rPr>
                <a:t>Master Boot Record (MBR)</a:t>
              </a:r>
              <a:endParaRPr lang="en-US" sz="1100" b="0" strike="noStrike" spc="-1">
                <a:latin typeface="Arial"/>
              </a:endParaRPr>
            </a:p>
            <a:p>
              <a:pPr marL="57240" lvl="1" indent="-56880">
                <a:lnSpc>
                  <a:spcPct val="90000"/>
                </a:lnSpc>
                <a:spcAft>
                  <a:spcPts val="136"/>
                </a:spcAft>
                <a:buClr>
                  <a:srgbClr val="FFFFFF"/>
                </a:buClr>
                <a:buFont typeface="Symbol" charset="2"/>
                <a:buChar char=""/>
              </a:pPr>
              <a:r>
                <a:rPr lang="en-US" sz="900" b="0" strike="noStrike" spc="-1">
                  <a:solidFill>
                    <a:srgbClr val="FFFFFF"/>
                  </a:solidFill>
                  <a:latin typeface="Arial"/>
                  <a:ea typeface="ＭＳ Ｐゴシック"/>
                </a:rPr>
                <a:t>Sector 0</a:t>
              </a:r>
              <a:endParaRPr lang="en-US" sz="900" b="0" strike="noStrike" spc="-1">
                <a:latin typeface="Arial"/>
              </a:endParaRPr>
            </a:p>
          </p:txBody>
        </p:sp>
        <p:sp>
          <p:nvSpPr>
            <p:cNvPr id="436" name="CustomShape 6"/>
            <p:cNvSpPr/>
            <p:nvPr/>
          </p:nvSpPr>
          <p:spPr>
            <a:xfrm>
              <a:off x="2300400" y="2521800"/>
              <a:ext cx="1346040" cy="891360"/>
            </a:xfrm>
            <a:prstGeom prst="chevron">
              <a:avLst>
                <a:gd name="adj" fmla="val 25000"/>
              </a:avLst>
            </a:prstGeom>
            <a:gradFill rotWithShape="0">
              <a:gsLst>
                <a:gs pos="0">
                  <a:srgbClr val="2E5F99"/>
                </a:gs>
                <a:gs pos="100000">
                  <a:srgbClr val="3C7AC7"/>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50400" tIns="28080" rIns="50400" bIns="28080" anchor="ctr"/>
            <a:lstStyle/>
            <a:p>
              <a:pPr>
                <a:lnSpc>
                  <a:spcPct val="90000"/>
                </a:lnSpc>
                <a:spcAft>
                  <a:spcPts val="386"/>
                </a:spcAft>
              </a:pPr>
              <a:r>
                <a:rPr lang="en-US" sz="1100" b="0" strike="noStrike" spc="-1">
                  <a:solidFill>
                    <a:srgbClr val="FFFFFF"/>
                  </a:solidFill>
                  <a:latin typeface="Arial"/>
                  <a:ea typeface="ＭＳ Ｐゴシック"/>
                </a:rPr>
                <a:t>Hidden Sectors</a:t>
              </a:r>
              <a:endParaRPr lang="en-US" sz="1100" b="0" strike="noStrike" spc="-1">
                <a:latin typeface="Arial"/>
              </a:endParaRPr>
            </a:p>
            <a:p>
              <a:pPr marL="57240" lvl="1" indent="-56880">
                <a:lnSpc>
                  <a:spcPct val="90000"/>
                </a:lnSpc>
                <a:spcAft>
                  <a:spcPts val="136"/>
                </a:spcAft>
                <a:buClr>
                  <a:srgbClr val="FFFFFF"/>
                </a:buClr>
                <a:buFont typeface="Symbol" charset="2"/>
                <a:buChar char=""/>
              </a:pPr>
              <a:r>
                <a:rPr lang="en-US" sz="900" b="0" strike="noStrike" spc="-1">
                  <a:solidFill>
                    <a:srgbClr val="FFFFFF"/>
                  </a:solidFill>
                  <a:latin typeface="Arial"/>
                  <a:ea typeface="ＭＳ Ｐゴシック"/>
                </a:rPr>
                <a:t>Sector 1-59</a:t>
              </a:r>
              <a:endParaRPr lang="en-US" sz="900" b="0" strike="noStrike" spc="-1">
                <a:latin typeface="Arial"/>
              </a:endParaRPr>
            </a:p>
          </p:txBody>
        </p:sp>
        <p:sp>
          <p:nvSpPr>
            <p:cNvPr id="437" name="CustomShape 7"/>
            <p:cNvSpPr/>
            <p:nvPr/>
          </p:nvSpPr>
          <p:spPr>
            <a:xfrm>
              <a:off x="3377520" y="2521800"/>
              <a:ext cx="1346040" cy="891360"/>
            </a:xfrm>
            <a:prstGeom prst="chevron">
              <a:avLst>
                <a:gd name="adj" fmla="val 25000"/>
              </a:avLst>
            </a:prstGeom>
            <a:gradFill rotWithShape="0">
              <a:gsLst>
                <a:gs pos="0">
                  <a:srgbClr val="2E5F99"/>
                </a:gs>
                <a:gs pos="100000">
                  <a:srgbClr val="3C7AC7"/>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50400" tIns="28080" rIns="50400" bIns="28080" anchor="ctr"/>
            <a:lstStyle/>
            <a:p>
              <a:pPr>
                <a:lnSpc>
                  <a:spcPct val="90000"/>
                </a:lnSpc>
                <a:spcAft>
                  <a:spcPts val="386"/>
                </a:spcAft>
              </a:pPr>
              <a:r>
                <a:rPr lang="en-US" sz="1100" b="0" strike="noStrike" spc="-1">
                  <a:solidFill>
                    <a:srgbClr val="FFFFFF"/>
                  </a:solidFill>
                  <a:latin typeface="Arial"/>
                  <a:ea typeface="ＭＳ Ｐゴシック"/>
                </a:rPr>
                <a:t>Hidden Sectors</a:t>
              </a:r>
              <a:endParaRPr lang="en-US" sz="1100" b="0" strike="noStrike" spc="-1">
                <a:latin typeface="Arial"/>
              </a:endParaRPr>
            </a:p>
            <a:p>
              <a:pPr marL="57240" lvl="1" indent="-56880">
                <a:lnSpc>
                  <a:spcPct val="90000"/>
                </a:lnSpc>
                <a:spcAft>
                  <a:spcPts val="136"/>
                </a:spcAft>
                <a:buClr>
                  <a:srgbClr val="FFFFFF"/>
                </a:buClr>
                <a:buFont typeface="Symbol" charset="2"/>
                <a:buChar char=""/>
              </a:pPr>
              <a:r>
                <a:rPr lang="en-US" sz="900" b="0" strike="noStrike" spc="-1">
                  <a:solidFill>
                    <a:srgbClr val="FFFFFF"/>
                  </a:solidFill>
                  <a:latin typeface="Arial"/>
                  <a:ea typeface="ＭＳ Ｐゴシック"/>
                </a:rPr>
                <a:t>Sector 60-61</a:t>
              </a:r>
              <a:endParaRPr lang="en-US" sz="900" b="0" strike="noStrike" spc="-1">
                <a:latin typeface="Arial"/>
              </a:endParaRPr>
            </a:p>
          </p:txBody>
        </p:sp>
        <p:sp>
          <p:nvSpPr>
            <p:cNvPr id="438" name="CustomShape 8"/>
            <p:cNvSpPr/>
            <p:nvPr/>
          </p:nvSpPr>
          <p:spPr>
            <a:xfrm>
              <a:off x="4455000" y="2521800"/>
              <a:ext cx="1346040" cy="891360"/>
            </a:xfrm>
            <a:prstGeom prst="chevron">
              <a:avLst>
                <a:gd name="adj" fmla="val 25000"/>
              </a:avLst>
            </a:prstGeom>
            <a:gradFill rotWithShape="0">
              <a:gsLst>
                <a:gs pos="0">
                  <a:srgbClr val="2E5F99"/>
                </a:gs>
                <a:gs pos="100000">
                  <a:srgbClr val="3C7AC7"/>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50400" tIns="28080" rIns="50400" bIns="28080" anchor="ctr"/>
            <a:lstStyle/>
            <a:p>
              <a:pPr>
                <a:lnSpc>
                  <a:spcPct val="90000"/>
                </a:lnSpc>
                <a:spcAft>
                  <a:spcPts val="386"/>
                </a:spcAft>
              </a:pPr>
              <a:r>
                <a:rPr lang="en-US" sz="1100" b="0" strike="noStrike" spc="-1">
                  <a:solidFill>
                    <a:srgbClr val="FFFFFF"/>
                  </a:solidFill>
                  <a:latin typeface="Arial"/>
                  <a:ea typeface="ＭＳ Ｐゴシック"/>
                </a:rPr>
                <a:t>Hidden Sector</a:t>
              </a:r>
              <a:endParaRPr lang="en-US" sz="1100" b="0" strike="noStrike" spc="-1">
                <a:latin typeface="Arial"/>
              </a:endParaRPr>
            </a:p>
            <a:p>
              <a:pPr marL="57240" lvl="1" indent="-56880">
                <a:lnSpc>
                  <a:spcPct val="90000"/>
                </a:lnSpc>
                <a:spcAft>
                  <a:spcPts val="136"/>
                </a:spcAft>
                <a:buClr>
                  <a:srgbClr val="FFFFFF"/>
                </a:buClr>
                <a:buFont typeface="Symbol" charset="2"/>
                <a:buChar char=""/>
              </a:pPr>
              <a:r>
                <a:rPr lang="en-US" sz="900" b="0" strike="noStrike" spc="-1">
                  <a:solidFill>
                    <a:srgbClr val="FFFFFF"/>
                  </a:solidFill>
                  <a:latin typeface="Arial"/>
                  <a:ea typeface="ＭＳ Ｐゴシック"/>
                </a:rPr>
                <a:t>Sector 62</a:t>
              </a:r>
              <a:endParaRPr lang="en-US" sz="900" b="0" strike="noStrike" spc="-1">
                <a:latin typeface="Arial"/>
              </a:endParaRPr>
            </a:p>
          </p:txBody>
        </p:sp>
        <p:sp>
          <p:nvSpPr>
            <p:cNvPr id="439" name="CustomShape 9"/>
            <p:cNvSpPr/>
            <p:nvPr/>
          </p:nvSpPr>
          <p:spPr>
            <a:xfrm>
              <a:off x="5532120" y="2521800"/>
              <a:ext cx="1346040" cy="891360"/>
            </a:xfrm>
            <a:prstGeom prst="chevron">
              <a:avLst>
                <a:gd name="adj" fmla="val 25000"/>
              </a:avLst>
            </a:prstGeom>
            <a:gradFill rotWithShape="0">
              <a:gsLst>
                <a:gs pos="0">
                  <a:srgbClr val="2E5F99"/>
                </a:gs>
                <a:gs pos="100000">
                  <a:srgbClr val="3C7AC7"/>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50400" tIns="28080" rIns="50400" bIns="28080" anchor="ctr"/>
            <a:lstStyle/>
            <a:p>
              <a:pPr algn="ctr">
                <a:lnSpc>
                  <a:spcPct val="90000"/>
                </a:lnSpc>
                <a:spcAft>
                  <a:spcPts val="386"/>
                </a:spcAft>
              </a:pPr>
              <a:r>
                <a:rPr lang="en-US" sz="1100" b="0" strike="noStrike" spc="-1">
                  <a:solidFill>
                    <a:srgbClr val="FFFFFF"/>
                  </a:solidFill>
                  <a:latin typeface="Arial"/>
                  <a:ea typeface="ＭＳ Ｐゴシック"/>
                </a:rPr>
                <a:t>OS partitions</a:t>
              </a:r>
              <a:endParaRPr lang="en-US" sz="1100" b="0" strike="noStrike" spc="-1">
                <a:latin typeface="Arial"/>
              </a:endParaRPr>
            </a:p>
          </p:txBody>
        </p:sp>
        <p:sp>
          <p:nvSpPr>
            <p:cNvPr id="440" name="CustomShape 10"/>
            <p:cNvSpPr/>
            <p:nvPr/>
          </p:nvSpPr>
          <p:spPr>
            <a:xfrm>
              <a:off x="6609240" y="2521800"/>
              <a:ext cx="1346040" cy="891360"/>
            </a:xfrm>
            <a:prstGeom prst="chevron">
              <a:avLst>
                <a:gd name="adj" fmla="val 25000"/>
              </a:avLst>
            </a:prstGeom>
            <a:gradFill rotWithShape="0">
              <a:gsLst>
                <a:gs pos="0">
                  <a:srgbClr val="2E5F99"/>
                </a:gs>
                <a:gs pos="100000">
                  <a:srgbClr val="3C7AC7"/>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50400" tIns="28080" rIns="50400" bIns="28080" anchor="ctr"/>
            <a:lstStyle/>
            <a:p>
              <a:pPr algn="ctr">
                <a:lnSpc>
                  <a:spcPct val="90000"/>
                </a:lnSpc>
                <a:spcAft>
                  <a:spcPts val="386"/>
                </a:spcAft>
              </a:pPr>
              <a:r>
                <a:rPr lang="en-US" sz="1100" b="0" strike="noStrike" spc="-1">
                  <a:solidFill>
                    <a:srgbClr val="FFFFFF"/>
                  </a:solidFill>
                  <a:latin typeface="Arial"/>
                  <a:ea typeface="ＭＳ Ｐゴシック"/>
                </a:rPr>
                <a:t>Slackspace</a:t>
              </a:r>
              <a:endParaRPr lang="en-US" sz="1100" b="0" strike="noStrike" spc="-1">
                <a:latin typeface="Arial"/>
              </a:endParaRPr>
            </a:p>
          </p:txBody>
        </p:sp>
      </p:grpSp>
      <p:grpSp>
        <p:nvGrpSpPr>
          <p:cNvPr id="441" name="Group 11"/>
          <p:cNvGrpSpPr/>
          <p:nvPr/>
        </p:nvGrpSpPr>
        <p:grpSpPr>
          <a:xfrm>
            <a:off x="1223280" y="3589200"/>
            <a:ext cx="6732000" cy="891360"/>
            <a:chOff x="1223280" y="3589200"/>
            <a:chExt cx="6732000" cy="891360"/>
          </a:xfrm>
        </p:grpSpPr>
        <p:sp>
          <p:nvSpPr>
            <p:cNvPr id="442" name="CustomShape 12"/>
            <p:cNvSpPr/>
            <p:nvPr/>
          </p:nvSpPr>
          <p:spPr>
            <a:xfrm>
              <a:off x="1223280" y="3589200"/>
              <a:ext cx="1346040" cy="891360"/>
            </a:xfrm>
            <a:prstGeom prst="homePlate">
              <a:avLst>
                <a:gd name="adj" fmla="val 25000"/>
              </a:avLst>
            </a:prstGeom>
            <a:solidFill>
              <a:srgbClr val="FF0000"/>
            </a:soli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50400" tIns="28080" rIns="201600" bIns="28080" anchor="ctr"/>
            <a:lstStyle/>
            <a:p>
              <a:pPr>
                <a:lnSpc>
                  <a:spcPct val="90000"/>
                </a:lnSpc>
                <a:spcAft>
                  <a:spcPts val="386"/>
                </a:spcAft>
              </a:pPr>
              <a:r>
                <a:rPr lang="en-US" sz="1100" b="0" strike="noStrike" spc="-1">
                  <a:solidFill>
                    <a:srgbClr val="FFFFFF"/>
                  </a:solidFill>
                  <a:latin typeface="Arial"/>
                  <a:ea typeface="ＭＳ Ｐゴシック"/>
                </a:rPr>
                <a:t>Malicious Master Boot Record (MBR)</a:t>
              </a:r>
              <a:endParaRPr lang="en-US" sz="1100" b="0" strike="noStrike" spc="-1">
                <a:latin typeface="Arial"/>
              </a:endParaRPr>
            </a:p>
            <a:p>
              <a:pPr marL="57240" lvl="1" indent="-56880">
                <a:lnSpc>
                  <a:spcPct val="90000"/>
                </a:lnSpc>
                <a:spcAft>
                  <a:spcPts val="136"/>
                </a:spcAft>
                <a:buClr>
                  <a:srgbClr val="FFFFFF"/>
                </a:buClr>
                <a:buFont typeface="Symbol" charset="2"/>
                <a:buChar char=""/>
              </a:pPr>
              <a:r>
                <a:rPr lang="en-US" sz="900" b="0" strike="noStrike" spc="-1">
                  <a:solidFill>
                    <a:srgbClr val="FFFFFF"/>
                  </a:solidFill>
                  <a:latin typeface="Arial"/>
                  <a:ea typeface="ＭＳ Ｐゴシック"/>
                </a:rPr>
                <a:t>Sector 0</a:t>
              </a:r>
              <a:endParaRPr lang="en-US" sz="900" b="0" strike="noStrike" spc="-1">
                <a:latin typeface="Arial"/>
              </a:endParaRPr>
            </a:p>
          </p:txBody>
        </p:sp>
        <p:sp>
          <p:nvSpPr>
            <p:cNvPr id="443" name="CustomShape 13"/>
            <p:cNvSpPr/>
            <p:nvPr/>
          </p:nvSpPr>
          <p:spPr>
            <a:xfrm>
              <a:off x="2300400" y="3589200"/>
              <a:ext cx="1346040" cy="891360"/>
            </a:xfrm>
            <a:prstGeom prst="chevron">
              <a:avLst>
                <a:gd name="adj" fmla="val 25000"/>
              </a:avLst>
            </a:prstGeom>
            <a:gradFill rotWithShape="0">
              <a:gsLst>
                <a:gs pos="0">
                  <a:srgbClr val="2E5F99"/>
                </a:gs>
                <a:gs pos="100000">
                  <a:srgbClr val="3C7AC7"/>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50400" tIns="28080" rIns="50400" bIns="28080" anchor="ctr"/>
            <a:lstStyle/>
            <a:p>
              <a:pPr>
                <a:lnSpc>
                  <a:spcPct val="90000"/>
                </a:lnSpc>
                <a:spcAft>
                  <a:spcPts val="386"/>
                </a:spcAft>
              </a:pPr>
              <a:r>
                <a:rPr lang="en-US" sz="1100" b="0" strike="noStrike" spc="-1">
                  <a:solidFill>
                    <a:srgbClr val="FFFFFF"/>
                  </a:solidFill>
                  <a:latin typeface="Arial"/>
                  <a:ea typeface="ＭＳ Ｐゴシック"/>
                </a:rPr>
                <a:t>Hidden Sectors</a:t>
              </a:r>
              <a:endParaRPr lang="en-US" sz="1100" b="0" strike="noStrike" spc="-1">
                <a:latin typeface="Arial"/>
              </a:endParaRPr>
            </a:p>
            <a:p>
              <a:pPr marL="57240" lvl="1" indent="-56880">
                <a:lnSpc>
                  <a:spcPct val="90000"/>
                </a:lnSpc>
                <a:spcAft>
                  <a:spcPts val="136"/>
                </a:spcAft>
                <a:buClr>
                  <a:srgbClr val="FFFFFF"/>
                </a:buClr>
                <a:buFont typeface="Symbol" charset="2"/>
                <a:buChar char=""/>
              </a:pPr>
              <a:r>
                <a:rPr lang="en-US" sz="900" b="0" strike="noStrike" spc="-1">
                  <a:solidFill>
                    <a:srgbClr val="FFFFFF"/>
                  </a:solidFill>
                  <a:latin typeface="Arial"/>
                  <a:ea typeface="ＭＳ Ｐゴシック"/>
                </a:rPr>
                <a:t>Sectors 1-59</a:t>
              </a:r>
              <a:endParaRPr lang="en-US" sz="900" b="0" strike="noStrike" spc="-1">
                <a:latin typeface="Arial"/>
              </a:endParaRPr>
            </a:p>
          </p:txBody>
        </p:sp>
        <p:sp>
          <p:nvSpPr>
            <p:cNvPr id="444" name="CustomShape 14"/>
            <p:cNvSpPr/>
            <p:nvPr/>
          </p:nvSpPr>
          <p:spPr>
            <a:xfrm>
              <a:off x="3377520" y="3589200"/>
              <a:ext cx="1346040" cy="891360"/>
            </a:xfrm>
            <a:prstGeom prst="chevron">
              <a:avLst>
                <a:gd name="adj" fmla="val 25000"/>
              </a:avLst>
            </a:prstGeom>
            <a:solidFill>
              <a:srgbClr val="FF0000"/>
            </a:soli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50400" tIns="28080" rIns="50400" bIns="28080" anchor="ctr"/>
            <a:lstStyle/>
            <a:p>
              <a:pPr>
                <a:lnSpc>
                  <a:spcPct val="90000"/>
                </a:lnSpc>
                <a:spcAft>
                  <a:spcPts val="386"/>
                </a:spcAft>
              </a:pPr>
              <a:r>
                <a:rPr lang="en-US" sz="1100" b="0" strike="noStrike" spc="-1">
                  <a:solidFill>
                    <a:srgbClr val="FFFFFF"/>
                  </a:solidFill>
                  <a:latin typeface="Arial"/>
                  <a:ea typeface="ＭＳ Ｐゴシック"/>
                </a:rPr>
                <a:t>Hidden Sectors</a:t>
              </a:r>
              <a:endParaRPr lang="en-US" sz="1100" b="0" strike="noStrike" spc="-1">
                <a:latin typeface="Arial"/>
              </a:endParaRPr>
            </a:p>
            <a:p>
              <a:pPr marL="57240" lvl="1" indent="-56880">
                <a:lnSpc>
                  <a:spcPct val="90000"/>
                </a:lnSpc>
                <a:spcAft>
                  <a:spcPts val="136"/>
                </a:spcAft>
                <a:buClr>
                  <a:srgbClr val="FFFFFF"/>
                </a:buClr>
                <a:buFont typeface="Symbol" charset="2"/>
                <a:buChar char=""/>
              </a:pPr>
              <a:r>
                <a:rPr lang="en-US" sz="900" b="0" strike="noStrike" spc="-1">
                  <a:solidFill>
                    <a:srgbClr val="FFFFFF"/>
                  </a:solidFill>
                  <a:latin typeface="Arial"/>
                  <a:ea typeface="ＭＳ Ｐゴシック"/>
                </a:rPr>
                <a:t>Sector 60-61</a:t>
              </a:r>
              <a:endParaRPr lang="en-US" sz="900" b="0" strike="noStrike" spc="-1">
                <a:latin typeface="Arial"/>
              </a:endParaRPr>
            </a:p>
          </p:txBody>
        </p:sp>
        <p:sp>
          <p:nvSpPr>
            <p:cNvPr id="445" name="CustomShape 15"/>
            <p:cNvSpPr/>
            <p:nvPr/>
          </p:nvSpPr>
          <p:spPr>
            <a:xfrm>
              <a:off x="4455000" y="3589200"/>
              <a:ext cx="1346040" cy="891360"/>
            </a:xfrm>
            <a:prstGeom prst="chevron">
              <a:avLst>
                <a:gd name="adj" fmla="val 25000"/>
              </a:avLst>
            </a:prstGeom>
            <a:solidFill>
              <a:srgbClr val="0000FF"/>
            </a:soli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50400" tIns="28080" rIns="50400" bIns="28080" anchor="ctr"/>
            <a:lstStyle/>
            <a:p>
              <a:pPr>
                <a:lnSpc>
                  <a:spcPct val="90000"/>
                </a:lnSpc>
                <a:spcAft>
                  <a:spcPts val="386"/>
                </a:spcAft>
              </a:pPr>
              <a:r>
                <a:rPr lang="en-US" sz="1100" b="0" strike="noStrike" spc="-1">
                  <a:solidFill>
                    <a:srgbClr val="FFFFFF"/>
                  </a:solidFill>
                  <a:latin typeface="Arial"/>
                  <a:ea typeface="ＭＳ Ｐゴシック"/>
                </a:rPr>
                <a:t>Original MBR</a:t>
              </a:r>
              <a:endParaRPr lang="en-US" sz="1100" b="0" strike="noStrike" spc="-1">
                <a:latin typeface="Arial"/>
              </a:endParaRPr>
            </a:p>
            <a:p>
              <a:pPr marL="57240" lvl="1" indent="-56880">
                <a:lnSpc>
                  <a:spcPct val="90000"/>
                </a:lnSpc>
                <a:spcAft>
                  <a:spcPts val="136"/>
                </a:spcAft>
                <a:buClr>
                  <a:srgbClr val="FFFFFF"/>
                </a:buClr>
                <a:buFont typeface="Symbol" charset="2"/>
                <a:buChar char=""/>
              </a:pPr>
              <a:r>
                <a:rPr lang="en-US" sz="900" b="0" strike="noStrike" spc="-1">
                  <a:solidFill>
                    <a:srgbClr val="FFFFFF"/>
                  </a:solidFill>
                  <a:latin typeface="Arial"/>
                  <a:ea typeface="ＭＳ Ｐゴシック"/>
                </a:rPr>
                <a:t>Sector 62</a:t>
              </a:r>
              <a:endParaRPr lang="en-US" sz="900" b="0" strike="noStrike" spc="-1">
                <a:latin typeface="Arial"/>
              </a:endParaRPr>
            </a:p>
          </p:txBody>
        </p:sp>
        <p:sp>
          <p:nvSpPr>
            <p:cNvPr id="446" name="CustomShape 16"/>
            <p:cNvSpPr/>
            <p:nvPr/>
          </p:nvSpPr>
          <p:spPr>
            <a:xfrm>
              <a:off x="5532120" y="3589200"/>
              <a:ext cx="1346040" cy="891360"/>
            </a:xfrm>
            <a:prstGeom prst="chevron">
              <a:avLst>
                <a:gd name="adj" fmla="val 25000"/>
              </a:avLst>
            </a:prstGeom>
            <a:gradFill rotWithShape="0">
              <a:gsLst>
                <a:gs pos="0">
                  <a:srgbClr val="2E5F99"/>
                </a:gs>
                <a:gs pos="100000">
                  <a:srgbClr val="3C7AC7"/>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50400" tIns="28080" rIns="50400" bIns="28080" anchor="ctr"/>
            <a:lstStyle/>
            <a:p>
              <a:pPr algn="ctr">
                <a:lnSpc>
                  <a:spcPct val="90000"/>
                </a:lnSpc>
                <a:spcAft>
                  <a:spcPts val="386"/>
                </a:spcAft>
              </a:pPr>
              <a:r>
                <a:rPr lang="en-US" sz="1100" b="0" strike="noStrike" spc="-1">
                  <a:solidFill>
                    <a:srgbClr val="FFFFFF"/>
                  </a:solidFill>
                  <a:latin typeface="Arial"/>
                  <a:ea typeface="ＭＳ Ｐゴシック"/>
                </a:rPr>
                <a:t>OS partitions</a:t>
              </a:r>
              <a:endParaRPr lang="en-US" sz="1100" b="0" strike="noStrike" spc="-1">
                <a:latin typeface="Arial"/>
              </a:endParaRPr>
            </a:p>
          </p:txBody>
        </p:sp>
        <p:sp>
          <p:nvSpPr>
            <p:cNvPr id="447" name="CustomShape 17"/>
            <p:cNvSpPr/>
            <p:nvPr/>
          </p:nvSpPr>
          <p:spPr>
            <a:xfrm>
              <a:off x="6609240" y="3589200"/>
              <a:ext cx="1346040" cy="891360"/>
            </a:xfrm>
            <a:prstGeom prst="chevron">
              <a:avLst>
                <a:gd name="adj" fmla="val 25000"/>
              </a:avLst>
            </a:prstGeom>
            <a:solidFill>
              <a:srgbClr val="FF0000"/>
            </a:soli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50400" tIns="28080" rIns="50400" bIns="28080" anchor="ctr"/>
            <a:lstStyle/>
            <a:p>
              <a:pPr>
                <a:lnSpc>
                  <a:spcPct val="90000"/>
                </a:lnSpc>
                <a:spcAft>
                  <a:spcPts val="386"/>
                </a:spcAft>
              </a:pPr>
              <a:r>
                <a:rPr lang="en-US" sz="1100" b="0" strike="noStrike" spc="-1">
                  <a:solidFill>
                    <a:srgbClr val="FFFFFF"/>
                  </a:solidFill>
                  <a:latin typeface="Arial"/>
                  <a:ea typeface="ＭＳ Ｐゴシック"/>
                </a:rPr>
                <a:t>Slackspace</a:t>
              </a:r>
              <a:endParaRPr lang="en-US" sz="1100" b="0" strike="noStrike" spc="-1">
                <a:latin typeface="Arial"/>
              </a:endParaRPr>
            </a:p>
            <a:p>
              <a:pPr marL="57240" lvl="1" indent="-56880">
                <a:lnSpc>
                  <a:spcPct val="90000"/>
                </a:lnSpc>
                <a:spcAft>
                  <a:spcPts val="136"/>
                </a:spcAft>
                <a:buClr>
                  <a:srgbClr val="FFFFFF"/>
                </a:buClr>
                <a:buFont typeface="Symbol" charset="2"/>
                <a:buChar char=""/>
              </a:pPr>
              <a:r>
                <a:rPr lang="en-US" sz="900" b="0" strike="noStrike" spc="-1">
                  <a:solidFill>
                    <a:srgbClr val="FFFFFF"/>
                  </a:solidFill>
                  <a:latin typeface="Arial"/>
                  <a:ea typeface="ＭＳ Ｐゴシック"/>
                </a:rPr>
                <a:t>Malicious Driver</a:t>
              </a:r>
              <a:endParaRPr lang="en-US" sz="900" b="0" strike="noStrike" spc="-1">
                <a:latin typeface="Arial"/>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Shape 1"/>
          <p:cNvSpPr txBox="1"/>
          <p:nvPr/>
        </p:nvSpPr>
        <p:spPr>
          <a:xfrm>
            <a:off x="350280" y="114984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Reverse Engineering (RE) and Anti-RE</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AV detection:</a:t>
            </a:r>
            <a:r>
              <a:rPr lang="en-US" sz="1600" b="1" strike="noStrike" spc="-1" dirty="0">
                <a:solidFill>
                  <a:srgbClr val="94070A"/>
                </a:solidFill>
                <a:latin typeface="Arial"/>
              </a:rPr>
              <a:t> 0 / 54</a:t>
            </a:r>
            <a:endParaRPr lang="en-US" sz="1600" b="0" strike="noStrike" spc="-1" dirty="0">
              <a:solidFill>
                <a:srgbClr val="153D6E"/>
              </a:solidFill>
              <a:latin typeface="Arial"/>
            </a:endParaRPr>
          </a:p>
        </p:txBody>
      </p:sp>
      <p:sp>
        <p:nvSpPr>
          <p:cNvPr id="449"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Malware Techniques – Host</a:t>
            </a:r>
            <a:endParaRPr lang="en-US" sz="1600" b="0" strike="noStrike" spc="-1">
              <a:solidFill>
                <a:srgbClr val="000000"/>
              </a:solidFill>
              <a:latin typeface="Calibri"/>
            </a:endParaRPr>
          </a:p>
        </p:txBody>
      </p:sp>
      <p:sp>
        <p:nvSpPr>
          <p:cNvPr id="450" name="TextShape 3"/>
          <p:cNvSpPr txBox="1"/>
          <p:nvPr/>
        </p:nvSpPr>
        <p:spPr>
          <a:xfrm>
            <a:off x="6732000" y="4809600"/>
            <a:ext cx="2057040" cy="274320"/>
          </a:xfrm>
          <a:prstGeom prst="rect">
            <a:avLst/>
          </a:prstGeom>
          <a:noFill/>
          <a:ln>
            <a:noFill/>
          </a:ln>
        </p:spPr>
        <p:txBody>
          <a:bodyPr anchor="ctr"/>
          <a:lstStyle/>
          <a:p>
            <a:pPr algn="r">
              <a:lnSpc>
                <a:spcPct val="100000"/>
              </a:lnSpc>
            </a:pPr>
            <a:fld id="{BE7A939C-DB29-4BBD-849C-239DFFD5F60F}" type="slidenum">
              <a:rPr lang="en-US" sz="1000" b="0" strike="noStrike" spc="-1">
                <a:solidFill>
                  <a:srgbClr val="B2B2B2"/>
                </a:solidFill>
                <a:latin typeface="Calibri"/>
              </a:rPr>
              <a:t>57</a:t>
            </a:fld>
            <a:endParaRPr lang="en-US" sz="1000" b="0" strike="noStrike" spc="-1">
              <a:latin typeface="Times New Roman"/>
            </a:endParaRPr>
          </a:p>
        </p:txBody>
      </p:sp>
      <p:pic>
        <p:nvPicPr>
          <p:cNvPr id="451" name="Picture 5"/>
          <p:cNvPicPr/>
          <p:nvPr/>
        </p:nvPicPr>
        <p:blipFill>
          <a:blip r:embed="rId3"/>
          <a:stretch/>
        </p:blipFill>
        <p:spPr>
          <a:xfrm>
            <a:off x="2823480" y="2009520"/>
            <a:ext cx="2845800" cy="2562480"/>
          </a:xfrm>
          <a:prstGeom prst="rect">
            <a:avLst/>
          </a:prstGeom>
          <a:ln>
            <a:noFill/>
          </a:ln>
        </p:spPr>
      </p:pic>
      <p:pic>
        <p:nvPicPr>
          <p:cNvPr id="452" name="Picture 2"/>
          <p:cNvPicPr/>
          <p:nvPr/>
        </p:nvPicPr>
        <p:blipFill>
          <a:blip r:embed="rId4"/>
          <a:stretch/>
        </p:blipFill>
        <p:spPr>
          <a:xfrm>
            <a:off x="5809320" y="1251720"/>
            <a:ext cx="3092040" cy="3297960"/>
          </a:xfrm>
          <a:prstGeom prst="rect">
            <a:avLst/>
          </a:prstGeom>
          <a:ln>
            <a:noFill/>
          </a:ln>
        </p:spPr>
      </p:pic>
      <p:sp>
        <p:nvSpPr>
          <p:cNvPr id="2" name="TextBox 1">
            <a:extLst>
              <a:ext uri="{FF2B5EF4-FFF2-40B4-BE49-F238E27FC236}">
                <a16:creationId xmlns:a16="http://schemas.microsoft.com/office/drawing/2014/main" id="{C7C15C49-3047-DF40-B355-40A5D8C36707}"/>
              </a:ext>
            </a:extLst>
          </p:cNvPr>
          <p:cNvSpPr txBox="1"/>
          <p:nvPr/>
        </p:nvSpPr>
        <p:spPr>
          <a:xfrm>
            <a:off x="389766" y="4843999"/>
            <a:ext cx="6335389" cy="246221"/>
          </a:xfrm>
          <a:prstGeom prst="rect">
            <a:avLst/>
          </a:prstGeom>
          <a:noFill/>
        </p:spPr>
        <p:txBody>
          <a:bodyPr wrap="none" rtlCol="0">
            <a:spAutoFit/>
          </a:bodyPr>
          <a:lstStyle/>
          <a:p>
            <a:r>
              <a:rPr lang="en-US" sz="1000" dirty="0">
                <a:solidFill>
                  <a:srgbClr val="0E2D51"/>
                </a:solidFill>
              </a:rPr>
              <a:t>Image source: https://www.esetnod32.ru/company/</a:t>
            </a:r>
            <a:r>
              <a:rPr lang="en-US" sz="1000" dirty="0" err="1">
                <a:solidFill>
                  <a:srgbClr val="0E2D51"/>
                </a:solidFill>
              </a:rPr>
              <a:t>viruslab</a:t>
            </a:r>
            <a:r>
              <a:rPr lang="en-US" sz="1000" dirty="0">
                <a:solidFill>
                  <a:srgbClr val="0E2D51"/>
                </a:solidFill>
              </a:rPr>
              <a:t>/analytics/doc/</a:t>
            </a:r>
            <a:r>
              <a:rPr lang="en-US" sz="1000" dirty="0" err="1">
                <a:solidFill>
                  <a:srgbClr val="0E2D51"/>
                </a:solidFill>
              </a:rPr>
              <a:t>Stuxnet_Under_the_Microscope.pdf</a:t>
            </a:r>
            <a:endParaRPr lang="en-US" sz="1000" dirty="0">
              <a:solidFill>
                <a:srgbClr val="0E2D5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extShape 1"/>
          <p:cNvSpPr txBox="1"/>
          <p:nvPr/>
        </p:nvSpPr>
        <p:spPr>
          <a:xfrm>
            <a:off x="341640" y="132012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Reverse Engineering (RE) and Anti-RE</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Packing is complicated. It includes many different Anti-RE techniques, for example</a:t>
            </a:r>
          </a:p>
          <a:p>
            <a:pPr marL="1296000" lvl="2" indent="-288000">
              <a:spcBef>
                <a:spcPts val="850"/>
              </a:spcBef>
              <a:buClr>
                <a:srgbClr val="000000"/>
              </a:buClr>
              <a:buSzPct val="45000"/>
              <a:buFont typeface="Wingdings" charset="2"/>
              <a:buChar char=""/>
            </a:pPr>
            <a:r>
              <a:rPr lang="en-US" sz="1600" b="0" strike="noStrike" spc="-1" dirty="0">
                <a:solidFill>
                  <a:srgbClr val="153D6E"/>
                </a:solidFill>
                <a:latin typeface="Arial"/>
              </a:rPr>
              <a:t>Detection of a virtual machine</a:t>
            </a:r>
          </a:p>
          <a:p>
            <a:pPr marL="1296000" lvl="2" indent="-288000">
              <a:spcBef>
                <a:spcPts val="850"/>
              </a:spcBef>
              <a:buClr>
                <a:srgbClr val="000000"/>
              </a:buClr>
              <a:buSzPct val="45000"/>
              <a:buFont typeface="Wingdings" charset="2"/>
              <a:buChar char=""/>
            </a:pPr>
            <a:r>
              <a:rPr lang="en-US" sz="1600" b="0" strike="noStrike" spc="-1" dirty="0">
                <a:solidFill>
                  <a:srgbClr val="153D6E"/>
                </a:solidFill>
                <a:latin typeface="Arial"/>
              </a:rPr>
              <a:t>Detection of a debugger</a:t>
            </a:r>
          </a:p>
          <a:p>
            <a:pPr marL="1296000" lvl="2" indent="-288000">
              <a:spcBef>
                <a:spcPts val="850"/>
              </a:spcBef>
              <a:buClr>
                <a:srgbClr val="000000"/>
              </a:buClr>
              <a:buSzPct val="45000"/>
              <a:buFont typeface="Wingdings" charset="2"/>
              <a:buChar char=""/>
            </a:pPr>
            <a:r>
              <a:rPr lang="en-US" sz="1600" b="0" strike="noStrike" spc="-1" dirty="0">
                <a:solidFill>
                  <a:srgbClr val="153D6E"/>
                </a:solidFill>
                <a:latin typeface="Arial"/>
              </a:rPr>
              <a:t>Code obfuscation</a:t>
            </a:r>
          </a:p>
          <a:p>
            <a:pPr marL="1296000" lvl="2" indent="-288000">
              <a:spcBef>
                <a:spcPts val="850"/>
              </a:spcBef>
              <a:buClr>
                <a:srgbClr val="000000"/>
              </a:buClr>
              <a:buSzPct val="45000"/>
              <a:buFont typeface="Wingdings" charset="2"/>
              <a:buChar char=""/>
            </a:pPr>
            <a:r>
              <a:rPr lang="en-US" sz="1600" b="0" strike="noStrike" spc="-1" dirty="0">
                <a:solidFill>
                  <a:srgbClr val="153D6E"/>
                </a:solidFill>
                <a:latin typeface="Arial"/>
              </a:rPr>
              <a:t>…</a:t>
            </a:r>
          </a:p>
          <a:p>
            <a:pPr marL="1296000" lvl="2" indent="-288000">
              <a:spcBef>
                <a:spcPts val="850"/>
              </a:spcBef>
              <a:buClr>
                <a:srgbClr val="000000"/>
              </a:buClr>
              <a:buSzPct val="45000"/>
              <a:buFont typeface="Wingdings" charset="2"/>
              <a:buChar char=""/>
            </a:pPr>
            <a:r>
              <a:rPr lang="en-US" sz="1600" b="0" strike="noStrike" spc="-1" dirty="0">
                <a:solidFill>
                  <a:srgbClr val="153D6E"/>
                </a:solidFill>
                <a:latin typeface="Arial"/>
              </a:rPr>
              <a:t>Code obfuscation transforms code into a form that is difficult for humans to understand</a:t>
            </a:r>
            <a:r>
              <a:rPr lang="en-US" sz="1200" b="0" strike="noStrike" spc="-1" dirty="0">
                <a:solidFill>
                  <a:srgbClr val="153D6E"/>
                </a:solidFill>
                <a:latin typeface="Arial"/>
              </a:rPr>
              <a:t>.</a:t>
            </a:r>
          </a:p>
        </p:txBody>
      </p:sp>
      <p:sp>
        <p:nvSpPr>
          <p:cNvPr id="454"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Malware Techniques – Host</a:t>
            </a:r>
            <a:endParaRPr lang="en-US" sz="1600" b="0" strike="noStrike" spc="-1">
              <a:solidFill>
                <a:srgbClr val="000000"/>
              </a:solidFill>
              <a:latin typeface="Calibri"/>
            </a:endParaRPr>
          </a:p>
        </p:txBody>
      </p:sp>
      <p:sp>
        <p:nvSpPr>
          <p:cNvPr id="455" name="TextShape 3"/>
          <p:cNvSpPr txBox="1"/>
          <p:nvPr/>
        </p:nvSpPr>
        <p:spPr>
          <a:xfrm>
            <a:off x="6732000" y="4809600"/>
            <a:ext cx="2057040" cy="274320"/>
          </a:xfrm>
          <a:prstGeom prst="rect">
            <a:avLst/>
          </a:prstGeom>
          <a:noFill/>
          <a:ln>
            <a:noFill/>
          </a:ln>
        </p:spPr>
        <p:txBody>
          <a:bodyPr anchor="ctr"/>
          <a:lstStyle/>
          <a:p>
            <a:pPr algn="r">
              <a:lnSpc>
                <a:spcPct val="100000"/>
              </a:lnSpc>
            </a:pPr>
            <a:fld id="{94CAF327-FE8F-4EAD-93F1-A34F49C2A733}" type="slidenum">
              <a:rPr lang="en-US" sz="1000" b="0" strike="noStrike" spc="-1">
                <a:solidFill>
                  <a:srgbClr val="B2B2B2"/>
                </a:solidFill>
                <a:latin typeface="Calibri"/>
              </a:rPr>
              <a:t>58</a:t>
            </a:fld>
            <a:endParaRPr lang="en-US" sz="1000" b="0" strike="noStrike" spc="-1">
              <a:latin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TextShape 1"/>
          <p:cNvSpPr txBox="1"/>
          <p:nvPr/>
        </p:nvSpPr>
        <p:spPr>
          <a:xfrm>
            <a:off x="350280" y="114984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Code obfuscation converts the source code into obfuscated and completely unreadable form</a:t>
            </a:r>
            <a:r>
              <a:rPr lang="en-US" sz="1500" b="0" strike="noStrike" spc="-1" dirty="0">
                <a:solidFill>
                  <a:srgbClr val="153D6E"/>
                </a:solidFill>
                <a:latin typeface="Arial"/>
              </a:rPr>
              <a:t>.</a:t>
            </a:r>
          </a:p>
        </p:txBody>
      </p:sp>
      <p:sp>
        <p:nvSpPr>
          <p:cNvPr id="457"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Malware Techniques – Code obfuscation</a:t>
            </a:r>
            <a:endParaRPr lang="en-US" sz="1600" b="0" strike="noStrike" spc="-1">
              <a:solidFill>
                <a:srgbClr val="000000"/>
              </a:solidFill>
              <a:latin typeface="Calibri"/>
            </a:endParaRPr>
          </a:p>
        </p:txBody>
      </p:sp>
      <p:sp>
        <p:nvSpPr>
          <p:cNvPr id="458" name="TextShape 3"/>
          <p:cNvSpPr txBox="1"/>
          <p:nvPr/>
        </p:nvSpPr>
        <p:spPr>
          <a:xfrm>
            <a:off x="6732000" y="4809600"/>
            <a:ext cx="2057040" cy="274320"/>
          </a:xfrm>
          <a:prstGeom prst="rect">
            <a:avLst/>
          </a:prstGeom>
          <a:noFill/>
          <a:ln>
            <a:noFill/>
          </a:ln>
        </p:spPr>
        <p:txBody>
          <a:bodyPr anchor="ctr"/>
          <a:lstStyle/>
          <a:p>
            <a:pPr algn="r">
              <a:lnSpc>
                <a:spcPct val="100000"/>
              </a:lnSpc>
            </a:pPr>
            <a:fld id="{930AC209-A105-46DB-AA8F-217E96D04615}" type="slidenum">
              <a:rPr lang="en-US" sz="1000" b="0" strike="noStrike" spc="-1">
                <a:solidFill>
                  <a:srgbClr val="B2B2B2"/>
                </a:solidFill>
                <a:latin typeface="Calibri"/>
              </a:rPr>
              <a:t>59</a:t>
            </a:fld>
            <a:endParaRPr lang="en-US" sz="1000" b="0" strike="noStrike" spc="-1">
              <a:latin typeface="Times New Roman"/>
            </a:endParaRPr>
          </a:p>
        </p:txBody>
      </p:sp>
      <p:pic>
        <p:nvPicPr>
          <p:cNvPr id="459" name="Picture 458"/>
          <p:cNvPicPr/>
          <p:nvPr/>
        </p:nvPicPr>
        <p:blipFill>
          <a:blip r:embed="rId3"/>
          <a:stretch/>
        </p:blipFill>
        <p:spPr>
          <a:xfrm>
            <a:off x="2575440" y="1472760"/>
            <a:ext cx="4099680" cy="3025800"/>
          </a:xfrm>
          <a:prstGeom prst="rect">
            <a:avLst/>
          </a:prstGeom>
          <a:ln>
            <a:noFill/>
          </a:ln>
        </p:spPr>
      </p:pic>
      <p:sp>
        <p:nvSpPr>
          <p:cNvPr id="2" name="Rectangle 1">
            <a:extLst>
              <a:ext uri="{FF2B5EF4-FFF2-40B4-BE49-F238E27FC236}">
                <a16:creationId xmlns:a16="http://schemas.microsoft.com/office/drawing/2014/main" id="{8FD00F47-5B04-7340-BBC6-F1253161F7BC}"/>
              </a:ext>
            </a:extLst>
          </p:cNvPr>
          <p:cNvSpPr/>
          <p:nvPr/>
        </p:nvSpPr>
        <p:spPr>
          <a:xfrm>
            <a:off x="397194" y="4714588"/>
            <a:ext cx="7363326" cy="369332"/>
          </a:xfrm>
          <a:prstGeom prst="rect">
            <a:avLst/>
          </a:prstGeom>
        </p:spPr>
        <p:txBody>
          <a:bodyPr wrap="square">
            <a:spAutoFit/>
          </a:bodyPr>
          <a:lstStyle/>
          <a:p>
            <a:r>
              <a:rPr lang="en-US" sz="1000" spc="-1" dirty="0">
                <a:solidFill>
                  <a:srgbClr val="0E2D51"/>
                </a:solidFill>
              </a:rPr>
              <a:t>Image Source: https://</a:t>
            </a:r>
            <a:r>
              <a:rPr lang="en-US" sz="1000" spc="-1" dirty="0" err="1">
                <a:solidFill>
                  <a:srgbClr val="0E2D51"/>
                </a:solidFill>
              </a:rPr>
              <a:t>secure.wphackedhelp.com</a:t>
            </a:r>
            <a:r>
              <a:rPr lang="en-US" sz="1000" spc="-1" dirty="0">
                <a:solidFill>
                  <a:srgbClr val="0E2D51"/>
                </a:solidFill>
              </a:rPr>
              <a:t>/blog/eval-base64-decode-hack-wordpress</a:t>
            </a:r>
            <a:r>
              <a:rPr lang="en-US" spc="-1" dirty="0">
                <a:solidFill>
                  <a:srgbClr val="0E2D51"/>
                </a:solidFill>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extShape 1"/>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dirty="0">
                <a:solidFill>
                  <a:srgbClr val="FFFFFF"/>
                </a:solidFill>
                <a:latin typeface="Arial"/>
                <a:ea typeface="Verdana"/>
              </a:rPr>
              <a:t>Threat Landscape - Threats</a:t>
            </a:r>
            <a:endParaRPr lang="en-US" b="0" strike="noStrike" spc="-1" dirty="0">
              <a:solidFill>
                <a:srgbClr val="000000"/>
              </a:solidFill>
              <a:latin typeface="Calibri"/>
            </a:endParaRPr>
          </a:p>
        </p:txBody>
      </p:sp>
      <p:sp>
        <p:nvSpPr>
          <p:cNvPr id="216" name="TextShape 2"/>
          <p:cNvSpPr txBox="1"/>
          <p:nvPr/>
        </p:nvSpPr>
        <p:spPr>
          <a:xfrm>
            <a:off x="6732000" y="4809600"/>
            <a:ext cx="2057040" cy="274320"/>
          </a:xfrm>
          <a:prstGeom prst="rect">
            <a:avLst/>
          </a:prstGeom>
          <a:noFill/>
          <a:ln>
            <a:noFill/>
          </a:ln>
        </p:spPr>
        <p:txBody>
          <a:bodyPr anchor="ctr"/>
          <a:lstStyle/>
          <a:p>
            <a:pPr algn="r">
              <a:lnSpc>
                <a:spcPct val="100000"/>
              </a:lnSpc>
            </a:pPr>
            <a:fld id="{ED45FDD4-1D9C-472A-B23E-C5FE82E3EC97}" type="slidenum">
              <a:rPr lang="en-US" sz="1000" b="0" strike="noStrike" spc="-1">
                <a:solidFill>
                  <a:srgbClr val="B2B2B2"/>
                </a:solidFill>
                <a:latin typeface="Calibri"/>
              </a:rPr>
              <a:t>6</a:t>
            </a:fld>
            <a:endParaRPr lang="en-US" sz="1000" b="0" strike="noStrike" spc="-1">
              <a:latin typeface="Times New Roman"/>
            </a:endParaRPr>
          </a:p>
        </p:txBody>
      </p:sp>
      <p:sp>
        <p:nvSpPr>
          <p:cNvPr id="2" name="TextBox 1">
            <a:extLst>
              <a:ext uri="{FF2B5EF4-FFF2-40B4-BE49-F238E27FC236}">
                <a16:creationId xmlns:a16="http://schemas.microsoft.com/office/drawing/2014/main" id="{BF4A778D-E1A7-8B46-A118-F42790E75FC9}"/>
              </a:ext>
            </a:extLst>
          </p:cNvPr>
          <p:cNvSpPr txBox="1"/>
          <p:nvPr/>
        </p:nvSpPr>
        <p:spPr>
          <a:xfrm>
            <a:off x="5757170" y="1625491"/>
            <a:ext cx="2849526" cy="2400657"/>
          </a:xfrm>
          <a:prstGeom prst="rect">
            <a:avLst/>
          </a:prstGeom>
          <a:noFill/>
        </p:spPr>
        <p:txBody>
          <a:bodyPr wrap="square" rtlCol="0">
            <a:spAutoFit/>
          </a:bodyPr>
          <a:lstStyle/>
          <a:p>
            <a:pPr>
              <a:lnSpc>
                <a:spcPct val="100000"/>
              </a:lnSpc>
            </a:pPr>
            <a:r>
              <a:rPr lang="en-US" sz="1200" spc="-1" dirty="0">
                <a:solidFill>
                  <a:srgbClr val="002060"/>
                </a:solidFill>
                <a:latin typeface="Verdana"/>
                <a:ea typeface="ＭＳ Ｐゴシック"/>
              </a:rPr>
              <a:t>Source: ENISA Threat Landscape 2018,</a:t>
            </a:r>
          </a:p>
          <a:p>
            <a:pPr>
              <a:lnSpc>
                <a:spcPct val="100000"/>
              </a:lnSpc>
            </a:pPr>
            <a:r>
              <a:rPr lang="en-US" sz="1200" spc="-1" dirty="0">
                <a:solidFill>
                  <a:srgbClr val="002060"/>
                </a:solidFill>
                <a:latin typeface="Verdana"/>
                <a:ea typeface="ＭＳ Ｐゴシック"/>
              </a:rPr>
              <a:t>used with permission from ENISA.</a:t>
            </a:r>
          </a:p>
          <a:p>
            <a:pPr>
              <a:lnSpc>
                <a:spcPct val="100000"/>
              </a:lnSpc>
            </a:pPr>
            <a:endParaRPr lang="en-US" sz="1200" spc="-1" dirty="0">
              <a:solidFill>
                <a:srgbClr val="002060"/>
              </a:solidFill>
              <a:latin typeface="Verdana"/>
              <a:ea typeface="ＭＳ Ｐゴシック"/>
            </a:endParaRPr>
          </a:p>
          <a:p>
            <a:r>
              <a:rPr lang="en-GB" sz="1200" dirty="0">
                <a:solidFill>
                  <a:srgbClr val="002060"/>
                </a:solidFill>
              </a:rPr>
              <a:t>© European Union Agency for </a:t>
            </a:r>
          </a:p>
          <a:p>
            <a:r>
              <a:rPr lang="en-GB" sz="1200" dirty="0">
                <a:solidFill>
                  <a:srgbClr val="002060"/>
                </a:solidFill>
              </a:rPr>
              <a:t>Network and Information Security </a:t>
            </a:r>
          </a:p>
          <a:p>
            <a:r>
              <a:rPr lang="en-GB" sz="1200" dirty="0">
                <a:solidFill>
                  <a:srgbClr val="002060"/>
                </a:solidFill>
              </a:rPr>
              <a:t>(ENISA), 2018</a:t>
            </a:r>
            <a:r>
              <a:rPr lang="en-GB" sz="1200" dirty="0"/>
              <a:t> </a:t>
            </a:r>
            <a:endParaRPr lang="en-US" sz="1200" spc="-1" dirty="0">
              <a:solidFill>
                <a:srgbClr val="002060"/>
              </a:solidFill>
              <a:latin typeface="Verdana"/>
              <a:ea typeface="ＭＳ Ｐゴシック"/>
            </a:endParaRPr>
          </a:p>
          <a:p>
            <a:pPr>
              <a:lnSpc>
                <a:spcPct val="100000"/>
              </a:lnSpc>
            </a:pPr>
            <a:endParaRPr lang="en-US" sz="1200" spc="-1" dirty="0">
              <a:solidFill>
                <a:srgbClr val="002060"/>
              </a:solidFill>
              <a:latin typeface="Verdana"/>
              <a:ea typeface="ＭＳ Ｐゴシック"/>
            </a:endParaRPr>
          </a:p>
          <a:p>
            <a:pPr>
              <a:lnSpc>
                <a:spcPct val="100000"/>
              </a:lnSpc>
            </a:pPr>
            <a:r>
              <a:rPr lang="en-US" sz="1200" spc="-1" dirty="0">
                <a:solidFill>
                  <a:srgbClr val="002060"/>
                </a:solidFill>
              </a:rPr>
              <a:t>https://</a:t>
            </a:r>
            <a:r>
              <a:rPr lang="en-US" sz="1200" spc="-1" dirty="0" err="1">
                <a:solidFill>
                  <a:srgbClr val="002060"/>
                </a:solidFill>
              </a:rPr>
              <a:t>www.enisa.europa.eu</a:t>
            </a:r>
            <a:r>
              <a:rPr lang="en-US" sz="1200" spc="-1" dirty="0">
                <a:solidFill>
                  <a:srgbClr val="002060"/>
                </a:solidFill>
              </a:rPr>
              <a:t>/</a:t>
            </a:r>
          </a:p>
          <a:p>
            <a:pPr>
              <a:lnSpc>
                <a:spcPct val="100000"/>
              </a:lnSpc>
            </a:pPr>
            <a:r>
              <a:rPr lang="en-US" sz="1200" spc="-1" dirty="0">
                <a:solidFill>
                  <a:srgbClr val="002060"/>
                </a:solidFill>
              </a:rPr>
              <a:t>publications/</a:t>
            </a:r>
            <a:r>
              <a:rPr lang="en-US" sz="1200" spc="-1" dirty="0" err="1">
                <a:solidFill>
                  <a:srgbClr val="002060"/>
                </a:solidFill>
              </a:rPr>
              <a:t>enisa</a:t>
            </a:r>
            <a:r>
              <a:rPr lang="en-US" sz="1200" spc="-1" dirty="0">
                <a:solidFill>
                  <a:srgbClr val="002060"/>
                </a:solidFill>
              </a:rPr>
              <a:t>-threat-</a:t>
            </a:r>
          </a:p>
          <a:p>
            <a:pPr>
              <a:lnSpc>
                <a:spcPct val="100000"/>
              </a:lnSpc>
            </a:pPr>
            <a:r>
              <a:rPr lang="en-US" sz="1200" spc="-1" dirty="0">
                <a:solidFill>
                  <a:srgbClr val="002060"/>
                </a:solidFill>
              </a:rPr>
              <a:t>landscape-report-2018</a:t>
            </a:r>
          </a:p>
          <a:p>
            <a:endParaRPr lang="en-US" dirty="0"/>
          </a:p>
        </p:txBody>
      </p:sp>
      <p:pic>
        <p:nvPicPr>
          <p:cNvPr id="4" name="Picture 3">
            <a:extLst>
              <a:ext uri="{FF2B5EF4-FFF2-40B4-BE49-F238E27FC236}">
                <a16:creationId xmlns:a16="http://schemas.microsoft.com/office/drawing/2014/main" id="{5CFC1899-13F7-FD4D-B5D1-36C228A679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50" y="1023339"/>
            <a:ext cx="3741512" cy="360496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TextShape 1"/>
          <p:cNvSpPr txBox="1"/>
          <p:nvPr/>
        </p:nvSpPr>
        <p:spPr>
          <a:xfrm>
            <a:off x="350280" y="114984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500" b="0" strike="noStrike" spc="-1">
                <a:solidFill>
                  <a:srgbClr val="153D6E"/>
                </a:solidFill>
                <a:latin typeface="Arial"/>
              </a:rPr>
              <a:t>Decode </a:t>
            </a:r>
          </a:p>
          <a:p>
            <a:pPr marL="864000" lvl="1" indent="-324000">
              <a:spcBef>
                <a:spcPts val="1134"/>
              </a:spcBef>
              <a:buClr>
                <a:srgbClr val="000000"/>
              </a:buClr>
              <a:buSzPct val="75000"/>
              <a:buFont typeface="Symbol" charset="2"/>
              <a:buChar char=""/>
            </a:pPr>
            <a:r>
              <a:rPr lang="en-US" sz="1200" b="0" strike="noStrike" spc="-1">
                <a:solidFill>
                  <a:srgbClr val="153D6E"/>
                </a:solidFill>
                <a:latin typeface="Arial"/>
              </a:rPr>
              <a:t>CyberChef (https://github.com/gchq/CyberChef)</a:t>
            </a:r>
          </a:p>
        </p:txBody>
      </p:sp>
      <p:sp>
        <p:nvSpPr>
          <p:cNvPr id="461"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Malware Techniques – Code obfuscation</a:t>
            </a:r>
            <a:endParaRPr lang="en-US" sz="1600" b="0" strike="noStrike" spc="-1">
              <a:solidFill>
                <a:srgbClr val="000000"/>
              </a:solidFill>
              <a:latin typeface="Calibri"/>
            </a:endParaRPr>
          </a:p>
        </p:txBody>
      </p:sp>
      <p:sp>
        <p:nvSpPr>
          <p:cNvPr id="462" name="TextShape 3"/>
          <p:cNvSpPr txBox="1"/>
          <p:nvPr/>
        </p:nvSpPr>
        <p:spPr>
          <a:xfrm>
            <a:off x="6732000" y="4809600"/>
            <a:ext cx="2057040" cy="274320"/>
          </a:xfrm>
          <a:prstGeom prst="rect">
            <a:avLst/>
          </a:prstGeom>
          <a:noFill/>
          <a:ln>
            <a:noFill/>
          </a:ln>
        </p:spPr>
        <p:txBody>
          <a:bodyPr anchor="ctr"/>
          <a:lstStyle/>
          <a:p>
            <a:pPr algn="r">
              <a:lnSpc>
                <a:spcPct val="100000"/>
              </a:lnSpc>
            </a:pPr>
            <a:fld id="{708BC12E-EE9F-4F3D-93CE-0AF549B57EB7}" type="slidenum">
              <a:rPr lang="en-US" sz="1000" b="0" strike="noStrike" spc="-1">
                <a:solidFill>
                  <a:srgbClr val="B2B2B2"/>
                </a:solidFill>
                <a:latin typeface="Calibri"/>
              </a:rPr>
              <a:t>60</a:t>
            </a:fld>
            <a:endParaRPr lang="en-US" sz="1000" b="0" strike="noStrike" spc="-1">
              <a:latin typeface="Times New Roman"/>
            </a:endParaRPr>
          </a:p>
        </p:txBody>
      </p:sp>
      <p:pic>
        <p:nvPicPr>
          <p:cNvPr id="463" name="Picture 462"/>
          <p:cNvPicPr/>
          <p:nvPr/>
        </p:nvPicPr>
        <p:blipFill>
          <a:blip r:embed="rId3"/>
          <a:stretch/>
        </p:blipFill>
        <p:spPr>
          <a:xfrm>
            <a:off x="4541040" y="1371600"/>
            <a:ext cx="4145760" cy="3269880"/>
          </a:xfrm>
          <a:prstGeom prst="rect">
            <a:avLst/>
          </a:prstGeom>
          <a:ln>
            <a:noFill/>
          </a:ln>
        </p:spPr>
      </p:pic>
      <p:sp>
        <p:nvSpPr>
          <p:cNvPr id="2" name="Rectangle 1">
            <a:extLst>
              <a:ext uri="{FF2B5EF4-FFF2-40B4-BE49-F238E27FC236}">
                <a16:creationId xmlns:a16="http://schemas.microsoft.com/office/drawing/2014/main" id="{86D313E5-8575-244C-ACB9-08A296E27AE5}"/>
              </a:ext>
            </a:extLst>
          </p:cNvPr>
          <p:cNvSpPr/>
          <p:nvPr/>
        </p:nvSpPr>
        <p:spPr>
          <a:xfrm>
            <a:off x="350280" y="4762094"/>
            <a:ext cx="6400800" cy="369332"/>
          </a:xfrm>
          <a:prstGeom prst="rect">
            <a:avLst/>
          </a:prstGeom>
        </p:spPr>
        <p:txBody>
          <a:bodyPr wrap="square">
            <a:spAutoFit/>
          </a:bodyPr>
          <a:lstStyle/>
          <a:p>
            <a:r>
              <a:rPr lang="en-US" sz="1000" spc="-1" dirty="0">
                <a:solidFill>
                  <a:srgbClr val="0E2D51"/>
                </a:solidFill>
              </a:rPr>
              <a:t>Image Source: https://</a:t>
            </a:r>
            <a:r>
              <a:rPr lang="en-US" sz="1000" spc="-1" dirty="0" err="1">
                <a:solidFill>
                  <a:srgbClr val="0E2D51"/>
                </a:solidFill>
              </a:rPr>
              <a:t>secure.wphackedhelp.com</a:t>
            </a:r>
            <a:r>
              <a:rPr lang="en-US" sz="1000" spc="-1" dirty="0">
                <a:solidFill>
                  <a:srgbClr val="0E2D51"/>
                </a:solidFill>
              </a:rPr>
              <a:t>/blog/eval-base64-decode-hack-wordpress</a:t>
            </a:r>
            <a:r>
              <a:rPr lang="en-US" spc="-1" dirty="0">
                <a:solidFill>
                  <a:srgbClr val="0E2D51"/>
                </a:solidFill>
              </a:rPr>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TextShape 1"/>
          <p:cNvSpPr txBox="1"/>
          <p:nvPr/>
        </p:nvSpPr>
        <p:spPr>
          <a:xfrm>
            <a:off x="721743" y="3027676"/>
            <a:ext cx="6984360" cy="426600"/>
          </a:xfrm>
          <a:prstGeom prst="rect">
            <a:avLst/>
          </a:prstGeom>
          <a:noFill/>
          <a:ln>
            <a:noFill/>
          </a:ln>
        </p:spPr>
        <p:txBody>
          <a:bodyPr/>
          <a:lstStyle/>
          <a:p>
            <a:pPr>
              <a:lnSpc>
                <a:spcPct val="70000"/>
              </a:lnSpc>
              <a:spcBef>
                <a:spcPts val="751"/>
              </a:spcBef>
            </a:pPr>
            <a:r>
              <a:rPr lang="en-US" sz="2400" b="1" strike="noStrike" spc="-1">
                <a:solidFill>
                  <a:srgbClr val="D01384"/>
                </a:solidFill>
                <a:latin typeface="Arial"/>
                <a:ea typeface="Verdana"/>
              </a:rPr>
              <a:t>Part III Hacking Tools and Techniques</a:t>
            </a:r>
            <a:endParaRPr lang="en-US" sz="2400" b="0" strike="noStrike" spc="-1">
              <a:solidFill>
                <a:srgbClr val="153D6E"/>
              </a:solidFill>
              <a:latin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TextShape 1"/>
          <p:cNvSpPr txBox="1"/>
          <p:nvPr/>
        </p:nvSpPr>
        <p:spPr>
          <a:xfrm>
            <a:off x="496080" y="120348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Vulnerabilities: a weakness that can</a:t>
            </a:r>
            <a:br>
              <a:rPr sz="1600" dirty="0"/>
            </a:br>
            <a:r>
              <a:rPr lang="en-US" sz="1600" b="0" strike="noStrike" spc="-1" dirty="0">
                <a:solidFill>
                  <a:srgbClr val="153D6E"/>
                </a:solidFill>
                <a:latin typeface="Arial"/>
              </a:rPr>
              <a:t>be exploited</a:t>
            </a:r>
          </a:p>
          <a:p>
            <a:pPr marL="864000" lvl="1" indent="-324000">
              <a:spcBef>
                <a:spcPts val="1134"/>
              </a:spcBef>
              <a:buClr>
                <a:srgbClr val="000000"/>
              </a:buClr>
              <a:buSzPct val="75000"/>
              <a:buFont typeface="Symbol" charset="2"/>
              <a:buChar char=""/>
            </a:pPr>
            <a:r>
              <a:rPr lang="en-US" sz="1600" b="0" strike="noStrike" spc="-1" dirty="0" err="1">
                <a:solidFill>
                  <a:srgbClr val="153D6E"/>
                </a:solidFill>
                <a:latin typeface="Arial"/>
              </a:rPr>
              <a:t>ie</a:t>
            </a:r>
            <a:r>
              <a:rPr lang="en-US" sz="1600" b="0" strike="noStrike" spc="-1" dirty="0">
                <a:solidFill>
                  <a:srgbClr val="153D6E"/>
                </a:solidFill>
                <a:latin typeface="Arial"/>
              </a:rPr>
              <a:t>. Allows for hacking</a:t>
            </a:r>
          </a:p>
          <a:p>
            <a:pPr marL="864000" lvl="1" indent="-324000">
              <a:spcBef>
                <a:spcPts val="1134"/>
              </a:spcBef>
              <a:buClr>
                <a:srgbClr val="000000"/>
              </a:buClr>
              <a:buSzPct val="75000"/>
              <a:buFont typeface="Symbol" charset="2"/>
              <a:buChar char=""/>
            </a:pPr>
            <a:r>
              <a:rPr lang="en-US" sz="1600" b="0" strike="noStrike" spc="-1" dirty="0" err="1">
                <a:solidFill>
                  <a:srgbClr val="153D6E"/>
                </a:solidFill>
                <a:latin typeface="Arial"/>
              </a:rPr>
              <a:t>ie</a:t>
            </a:r>
            <a:r>
              <a:rPr lang="en-US" sz="1600" b="0" strike="noStrike" spc="-1" dirty="0">
                <a:solidFill>
                  <a:srgbClr val="153D6E"/>
                </a:solidFill>
                <a:latin typeface="Arial"/>
              </a:rPr>
              <a:t>. Allows for violation of a reasonable </a:t>
            </a:r>
            <a:br>
              <a:rPr sz="1600" dirty="0"/>
            </a:br>
            <a:r>
              <a:rPr lang="en-US" sz="1600" b="0" strike="noStrike" spc="-1" dirty="0">
                <a:solidFill>
                  <a:srgbClr val="153D6E"/>
                </a:solidFill>
                <a:latin typeface="Arial"/>
              </a:rPr>
              <a:t>security policy.</a:t>
            </a:r>
          </a:p>
          <a:p>
            <a:pPr marL="432000" indent="-324000">
              <a:spcBef>
                <a:spcPts val="1417"/>
              </a:spcBef>
              <a:buClr>
                <a:srgbClr val="000000"/>
              </a:buClr>
              <a:buSzPct val="45000"/>
              <a:buFont typeface="Wingdings" charset="2"/>
              <a:buChar char=""/>
            </a:pPr>
            <a:endParaRPr lang="en-US" sz="1600" b="0" strike="noStrike" spc="-1" dirty="0">
              <a:solidFill>
                <a:srgbClr val="153D6E"/>
              </a:solidFill>
              <a:latin typeface="Arial"/>
            </a:endParaRPr>
          </a:p>
          <a:p>
            <a:pPr marL="432000" indent="-324000">
              <a:spcBef>
                <a:spcPts val="1417"/>
              </a:spcBef>
              <a:buClr>
                <a:srgbClr val="000000"/>
              </a:buClr>
              <a:buSzPct val="45000"/>
              <a:buFont typeface="Wingdings" charset="2"/>
              <a:buChar char=""/>
            </a:pPr>
            <a:endParaRPr lang="en-US" sz="1600" b="0" strike="noStrike" spc="-1" dirty="0">
              <a:solidFill>
                <a:srgbClr val="153D6E"/>
              </a:solidFill>
              <a:latin typeface="Arial"/>
            </a:endParaRPr>
          </a:p>
          <a:p>
            <a:pPr marL="432000" indent="-324000">
              <a:spcBef>
                <a:spcPts val="1417"/>
              </a:spcBef>
              <a:buClr>
                <a:srgbClr val="000000"/>
              </a:buClr>
              <a:buSzPct val="45000"/>
              <a:buFont typeface="Wingdings" charset="2"/>
              <a:buChar char=""/>
            </a:pPr>
            <a:endParaRPr lang="en-US" sz="1600" b="0" strike="noStrike" spc="-1" dirty="0">
              <a:solidFill>
                <a:srgbClr val="153D6E"/>
              </a:solidFill>
              <a:latin typeface="Arial"/>
            </a:endParaRPr>
          </a:p>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There is no such thing as 100% safe software</a:t>
            </a:r>
            <a:r>
              <a:rPr lang="en-US" sz="1500" b="0" strike="noStrike" spc="-1" dirty="0">
                <a:solidFill>
                  <a:srgbClr val="153D6E"/>
                </a:solidFill>
                <a:latin typeface="Arial"/>
              </a:rPr>
              <a:t>.</a:t>
            </a:r>
          </a:p>
        </p:txBody>
      </p:sp>
      <p:sp>
        <p:nvSpPr>
          <p:cNvPr id="466"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Hacking – Vulnerabilities</a:t>
            </a:r>
            <a:endParaRPr lang="en-US" sz="1600" b="0" strike="noStrike" spc="-1">
              <a:solidFill>
                <a:srgbClr val="000000"/>
              </a:solidFill>
              <a:latin typeface="Calibri"/>
            </a:endParaRPr>
          </a:p>
        </p:txBody>
      </p:sp>
      <p:sp>
        <p:nvSpPr>
          <p:cNvPr id="467" name="TextShape 3"/>
          <p:cNvSpPr txBox="1"/>
          <p:nvPr/>
        </p:nvSpPr>
        <p:spPr>
          <a:xfrm>
            <a:off x="6732000" y="4809600"/>
            <a:ext cx="2057040" cy="274320"/>
          </a:xfrm>
          <a:prstGeom prst="rect">
            <a:avLst/>
          </a:prstGeom>
          <a:noFill/>
          <a:ln>
            <a:noFill/>
          </a:ln>
        </p:spPr>
        <p:txBody>
          <a:bodyPr anchor="ctr"/>
          <a:lstStyle/>
          <a:p>
            <a:pPr algn="r">
              <a:lnSpc>
                <a:spcPct val="100000"/>
              </a:lnSpc>
            </a:pPr>
            <a:fld id="{3B4EC55C-6A31-4BBA-84D5-513F6FEF9C4C}" type="slidenum">
              <a:rPr lang="en-US" sz="1000" b="0" strike="noStrike" spc="-1">
                <a:solidFill>
                  <a:srgbClr val="B2B2B2"/>
                </a:solidFill>
                <a:latin typeface="Calibri"/>
              </a:rPr>
              <a:t>62</a:t>
            </a:fld>
            <a:endParaRPr lang="en-US" sz="1000" b="0" strike="noStrike" spc="-1">
              <a:latin typeface="Times New Roman"/>
            </a:endParaRPr>
          </a:p>
        </p:txBody>
      </p:sp>
      <p:pic>
        <p:nvPicPr>
          <p:cNvPr id="468" name="Picture 1"/>
          <p:cNvPicPr/>
          <p:nvPr/>
        </p:nvPicPr>
        <p:blipFill>
          <a:blip r:embed="rId3"/>
          <a:stretch/>
        </p:blipFill>
        <p:spPr>
          <a:xfrm>
            <a:off x="5212080" y="1203480"/>
            <a:ext cx="3435840" cy="2454120"/>
          </a:xfrm>
          <a:prstGeom prst="rect">
            <a:avLst/>
          </a:prstGeom>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TextShape 1"/>
          <p:cNvSpPr txBox="1"/>
          <p:nvPr/>
        </p:nvSpPr>
        <p:spPr>
          <a:xfrm>
            <a:off x="350280" y="1149840"/>
            <a:ext cx="8438760" cy="3489480"/>
          </a:xfrm>
          <a:prstGeom prst="rect">
            <a:avLst/>
          </a:prstGeom>
          <a:noFill/>
          <a:ln>
            <a:noFill/>
          </a:ln>
        </p:spPr>
        <p:txBody>
          <a:bodyPr lIns="0" tIns="0" rIns="0" bIns="0">
            <a:normAutofit/>
          </a:bodyPr>
          <a:lstStyle/>
          <a:p>
            <a:endParaRPr lang="en-US" sz="1500" b="0" strike="noStrike" spc="-1">
              <a:solidFill>
                <a:srgbClr val="153D6E"/>
              </a:solidFill>
              <a:latin typeface="Arial"/>
            </a:endParaRPr>
          </a:p>
        </p:txBody>
      </p:sp>
      <p:sp>
        <p:nvSpPr>
          <p:cNvPr id="470"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Hacking – Example 1: [DR]DoS</a:t>
            </a:r>
            <a:endParaRPr lang="en-US" sz="1600" b="0" strike="noStrike" spc="-1">
              <a:solidFill>
                <a:srgbClr val="000000"/>
              </a:solidFill>
              <a:latin typeface="Calibri"/>
            </a:endParaRPr>
          </a:p>
        </p:txBody>
      </p:sp>
      <p:sp>
        <p:nvSpPr>
          <p:cNvPr id="471" name="TextShape 3"/>
          <p:cNvSpPr txBox="1"/>
          <p:nvPr/>
        </p:nvSpPr>
        <p:spPr>
          <a:xfrm>
            <a:off x="6732000" y="4809600"/>
            <a:ext cx="2057040" cy="274320"/>
          </a:xfrm>
          <a:prstGeom prst="rect">
            <a:avLst/>
          </a:prstGeom>
          <a:noFill/>
          <a:ln>
            <a:noFill/>
          </a:ln>
        </p:spPr>
        <p:txBody>
          <a:bodyPr anchor="ctr"/>
          <a:lstStyle/>
          <a:p>
            <a:pPr algn="r">
              <a:lnSpc>
                <a:spcPct val="100000"/>
              </a:lnSpc>
            </a:pPr>
            <a:fld id="{6D544659-8FAD-4AA8-BE3A-06B6E28489D3}" type="slidenum">
              <a:rPr lang="en-US" sz="1000" b="0" strike="noStrike" spc="-1">
                <a:solidFill>
                  <a:srgbClr val="B2B2B2"/>
                </a:solidFill>
                <a:latin typeface="Calibri"/>
              </a:rPr>
              <a:t>63</a:t>
            </a:fld>
            <a:endParaRPr lang="en-US" sz="1000" b="0" strike="noStrike" spc="-1">
              <a:latin typeface="Times New Roman"/>
            </a:endParaRPr>
          </a:p>
        </p:txBody>
      </p:sp>
      <p:sp>
        <p:nvSpPr>
          <p:cNvPr id="472" name="CustomShape 4"/>
          <p:cNvSpPr/>
          <p:nvPr/>
        </p:nvSpPr>
        <p:spPr>
          <a:xfrm>
            <a:off x="365760" y="1005840"/>
            <a:ext cx="8438760" cy="333720"/>
          </a:xfrm>
          <a:prstGeom prst="rect">
            <a:avLst/>
          </a:prstGeom>
          <a:solidFill>
            <a:srgbClr val="660066"/>
          </a:solidFill>
          <a:ln>
            <a:noFill/>
          </a:ln>
        </p:spPr>
        <p:style>
          <a:lnRef idx="0">
            <a:scrgbClr r="0" g="0" b="0"/>
          </a:lnRef>
          <a:fillRef idx="0">
            <a:scrgbClr r="0" g="0" b="0"/>
          </a:fillRef>
          <a:effectRef idx="0">
            <a:scrgbClr r="0" g="0" b="0"/>
          </a:effectRef>
          <a:fontRef idx="minor"/>
        </p:style>
        <p:txBody>
          <a:bodyPr lIns="90000" tIns="45000" rIns="90000" bIns="45000"/>
          <a:lstStyle/>
          <a:p>
            <a:pPr marL="57240">
              <a:lnSpc>
                <a:spcPct val="100000"/>
              </a:lnSpc>
            </a:pPr>
            <a:r>
              <a:rPr lang="en-US" sz="1600" b="0" strike="noStrike" spc="-1">
                <a:solidFill>
                  <a:srgbClr val="FFFFFF"/>
                </a:solidFill>
                <a:latin typeface="Arial"/>
                <a:ea typeface="ＭＳ Ｐゴシック"/>
              </a:rPr>
              <a:t>71783 (1) – NTP monlist Command Enabled</a:t>
            </a:r>
            <a:endParaRPr lang="en-US" sz="1600" b="0" strike="noStrike" spc="-1">
              <a:latin typeface="Arial"/>
            </a:endParaRPr>
          </a:p>
        </p:txBody>
      </p:sp>
      <p:sp>
        <p:nvSpPr>
          <p:cNvPr id="473" name="CustomShape 5"/>
          <p:cNvSpPr/>
          <p:nvPr/>
        </p:nvSpPr>
        <p:spPr>
          <a:xfrm>
            <a:off x="365760" y="1365840"/>
            <a:ext cx="8438760" cy="333720"/>
          </a:xfrm>
          <a:prstGeom prst="rect">
            <a:avLst/>
          </a:prstGeom>
          <a:solidFill>
            <a:srgbClr val="BFBFBF"/>
          </a:solidFill>
          <a:ln>
            <a:noFill/>
          </a:ln>
        </p:spPr>
        <p:style>
          <a:lnRef idx="0">
            <a:scrgbClr r="0" g="0" b="0"/>
          </a:lnRef>
          <a:fillRef idx="0">
            <a:scrgbClr r="0" g="0" b="0"/>
          </a:fillRef>
          <a:effectRef idx="0">
            <a:scrgbClr r="0" g="0" b="0"/>
          </a:effectRef>
          <a:fontRef idx="minor"/>
        </p:style>
        <p:txBody>
          <a:bodyPr lIns="90000" tIns="45000" rIns="90000" bIns="45000"/>
          <a:lstStyle/>
          <a:p>
            <a:pPr marL="57240">
              <a:lnSpc>
                <a:spcPct val="100000"/>
              </a:lnSpc>
            </a:pPr>
            <a:r>
              <a:rPr lang="en-US" sz="1600" b="0" strike="noStrike" spc="-1">
                <a:solidFill>
                  <a:srgbClr val="0E2D51"/>
                </a:solidFill>
                <a:latin typeface="Arial"/>
                <a:ea typeface="ＭＳ Ｐゴシック"/>
              </a:rPr>
              <a:t>Synopsis</a:t>
            </a:r>
            <a:endParaRPr lang="en-US" sz="1600" b="0" strike="noStrike" spc="-1">
              <a:solidFill>
                <a:srgbClr val="0E2D51"/>
              </a:solidFill>
              <a:latin typeface="Arial"/>
            </a:endParaRPr>
          </a:p>
        </p:txBody>
      </p:sp>
      <p:sp>
        <p:nvSpPr>
          <p:cNvPr id="474" name="CustomShape 6"/>
          <p:cNvSpPr/>
          <p:nvPr/>
        </p:nvSpPr>
        <p:spPr>
          <a:xfrm>
            <a:off x="1217160" y="1725840"/>
            <a:ext cx="75873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57240">
              <a:lnSpc>
                <a:spcPct val="100000"/>
              </a:lnSpc>
            </a:pPr>
            <a:r>
              <a:rPr lang="en-US" sz="1600" b="0" strike="noStrike" spc="-1" dirty="0">
                <a:solidFill>
                  <a:srgbClr val="0E2D51"/>
                </a:solidFill>
                <a:latin typeface="Arial"/>
                <a:ea typeface="ＭＳ Ｐゴシック"/>
              </a:rPr>
              <a:t>The remote network time service could be used for network reconnaissance or abused in a </a:t>
            </a:r>
            <a:r>
              <a:rPr lang="en-US" sz="1600" b="1" strike="noStrike" spc="-1" dirty="0">
                <a:solidFill>
                  <a:srgbClr val="C0504D"/>
                </a:solidFill>
                <a:latin typeface="Arial"/>
                <a:ea typeface="ＭＳ Ｐゴシック"/>
              </a:rPr>
              <a:t>distributed denial of service attack</a:t>
            </a:r>
            <a:r>
              <a:rPr lang="en-US" sz="1600" b="0" strike="noStrike" spc="-1" dirty="0">
                <a:solidFill>
                  <a:srgbClr val="000000"/>
                </a:solidFill>
                <a:latin typeface="Arial"/>
                <a:ea typeface="ＭＳ Ｐゴシック"/>
              </a:rPr>
              <a:t>.</a:t>
            </a:r>
            <a:endParaRPr lang="en-US" sz="1600" b="0" strike="noStrike" spc="-1" dirty="0">
              <a:latin typeface="Arial"/>
            </a:endParaRPr>
          </a:p>
        </p:txBody>
      </p:sp>
      <p:sp>
        <p:nvSpPr>
          <p:cNvPr id="475" name="CustomShape 7"/>
          <p:cNvSpPr/>
          <p:nvPr/>
        </p:nvSpPr>
        <p:spPr>
          <a:xfrm>
            <a:off x="365760" y="2302200"/>
            <a:ext cx="8438760" cy="333720"/>
          </a:xfrm>
          <a:prstGeom prst="rect">
            <a:avLst/>
          </a:prstGeom>
          <a:solidFill>
            <a:srgbClr val="BFBFBF"/>
          </a:solidFill>
          <a:ln>
            <a:noFill/>
          </a:ln>
        </p:spPr>
        <p:style>
          <a:lnRef idx="0">
            <a:scrgbClr r="0" g="0" b="0"/>
          </a:lnRef>
          <a:fillRef idx="0">
            <a:scrgbClr r="0" g="0" b="0"/>
          </a:fillRef>
          <a:effectRef idx="0">
            <a:scrgbClr r="0" g="0" b="0"/>
          </a:effectRef>
          <a:fontRef idx="minor"/>
        </p:style>
        <p:txBody>
          <a:bodyPr lIns="90000" tIns="45000" rIns="90000" bIns="45000"/>
          <a:lstStyle/>
          <a:p>
            <a:pPr marL="57240">
              <a:lnSpc>
                <a:spcPct val="100000"/>
              </a:lnSpc>
            </a:pPr>
            <a:r>
              <a:rPr lang="en-US" sz="1600" b="0" strike="noStrike" spc="-1">
                <a:solidFill>
                  <a:srgbClr val="0E2D51"/>
                </a:solidFill>
                <a:latin typeface="Arial"/>
                <a:ea typeface="ＭＳ Ｐゴシック"/>
              </a:rPr>
              <a:t>Description</a:t>
            </a:r>
            <a:endParaRPr lang="en-US" sz="1600" b="0" strike="noStrike" spc="-1">
              <a:solidFill>
                <a:srgbClr val="0E2D51"/>
              </a:solidFill>
              <a:latin typeface="Arial"/>
            </a:endParaRPr>
          </a:p>
        </p:txBody>
      </p:sp>
      <p:sp>
        <p:nvSpPr>
          <p:cNvPr id="476" name="CustomShape 8"/>
          <p:cNvSpPr/>
          <p:nvPr/>
        </p:nvSpPr>
        <p:spPr>
          <a:xfrm>
            <a:off x="1217160" y="2662200"/>
            <a:ext cx="7587360" cy="106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57240">
              <a:lnSpc>
                <a:spcPct val="100000"/>
              </a:lnSpc>
            </a:pPr>
            <a:r>
              <a:rPr lang="en-US" sz="1600" b="0" strike="noStrike" spc="-1" dirty="0">
                <a:solidFill>
                  <a:srgbClr val="0E2D51"/>
                </a:solidFill>
                <a:latin typeface="Arial"/>
                <a:ea typeface="ＭＳ Ｐゴシック"/>
              </a:rPr>
              <a:t>The version of </a:t>
            </a:r>
            <a:r>
              <a:rPr lang="en-US" sz="1600" b="0" strike="noStrike" spc="-1" dirty="0" err="1">
                <a:solidFill>
                  <a:srgbClr val="0E2D51"/>
                </a:solidFill>
                <a:latin typeface="Arial"/>
                <a:ea typeface="ＭＳ Ｐゴシック"/>
              </a:rPr>
              <a:t>ntpd</a:t>
            </a:r>
            <a:r>
              <a:rPr lang="en-US" sz="1600" b="0" strike="noStrike" spc="-1" dirty="0">
                <a:solidFill>
                  <a:srgbClr val="0E2D51"/>
                </a:solidFill>
                <a:latin typeface="Arial"/>
                <a:ea typeface="ＭＳ Ｐゴシック"/>
              </a:rPr>
              <a:t> on the remote host has the '</a:t>
            </a:r>
            <a:r>
              <a:rPr lang="en-US" sz="1600" b="0" strike="noStrike" spc="-1" dirty="0" err="1">
                <a:solidFill>
                  <a:srgbClr val="0E2D51"/>
                </a:solidFill>
                <a:latin typeface="Arial"/>
                <a:ea typeface="ＭＳ Ｐゴシック"/>
              </a:rPr>
              <a:t>monlist</a:t>
            </a:r>
            <a:r>
              <a:rPr lang="en-US" sz="1600" b="0" strike="noStrike" spc="-1" dirty="0">
                <a:solidFill>
                  <a:srgbClr val="0E2D51"/>
                </a:solidFill>
                <a:latin typeface="Arial"/>
                <a:ea typeface="ＭＳ Ｐゴシック"/>
              </a:rPr>
              <a:t>' command enabled. This command returns a list of recent hosts that have connected to the service. As such, it can be used for network reconnaissance or, along with a spoofed source IP, a distributed denial of service attack</a:t>
            </a:r>
            <a:r>
              <a:rPr lang="en-US" sz="1600" b="0" strike="noStrike" spc="-1" dirty="0">
                <a:solidFill>
                  <a:srgbClr val="000000"/>
                </a:solidFill>
                <a:latin typeface="Arial"/>
                <a:ea typeface="ＭＳ Ｐゴシック"/>
              </a:rPr>
              <a:t>.</a:t>
            </a:r>
            <a:endParaRPr lang="en-US" sz="1600" b="0" strike="noStrike" spc="-1" dirty="0">
              <a:latin typeface="Arial"/>
            </a:endParaRPr>
          </a:p>
        </p:txBody>
      </p:sp>
      <p:sp>
        <p:nvSpPr>
          <p:cNvPr id="477" name="CustomShape 9"/>
          <p:cNvSpPr/>
          <p:nvPr/>
        </p:nvSpPr>
        <p:spPr>
          <a:xfrm>
            <a:off x="365760" y="3742200"/>
            <a:ext cx="8438760" cy="333720"/>
          </a:xfrm>
          <a:prstGeom prst="rect">
            <a:avLst/>
          </a:prstGeom>
          <a:solidFill>
            <a:srgbClr val="BFBFBF"/>
          </a:solidFill>
          <a:ln>
            <a:noFill/>
          </a:ln>
        </p:spPr>
        <p:style>
          <a:lnRef idx="0">
            <a:scrgbClr r="0" g="0" b="0"/>
          </a:lnRef>
          <a:fillRef idx="0">
            <a:scrgbClr r="0" g="0" b="0"/>
          </a:fillRef>
          <a:effectRef idx="0">
            <a:scrgbClr r="0" g="0" b="0"/>
          </a:effectRef>
          <a:fontRef idx="minor"/>
        </p:style>
        <p:txBody>
          <a:bodyPr lIns="90000" tIns="45000" rIns="90000" bIns="45000"/>
          <a:lstStyle/>
          <a:p>
            <a:pPr marL="57240">
              <a:lnSpc>
                <a:spcPct val="100000"/>
              </a:lnSpc>
            </a:pPr>
            <a:r>
              <a:rPr lang="en-US" sz="1600" b="0" strike="noStrike" spc="-1">
                <a:solidFill>
                  <a:srgbClr val="0E2D51"/>
                </a:solidFill>
                <a:latin typeface="Arial"/>
                <a:ea typeface="ＭＳ Ｐゴシック"/>
              </a:rPr>
              <a:t>Solution</a:t>
            </a:r>
            <a:endParaRPr lang="en-US" sz="1600" b="0" strike="noStrike" spc="-1">
              <a:solidFill>
                <a:srgbClr val="0E2D51"/>
              </a:solidFill>
              <a:latin typeface="Arial"/>
            </a:endParaRPr>
          </a:p>
        </p:txBody>
      </p:sp>
      <p:sp>
        <p:nvSpPr>
          <p:cNvPr id="478" name="CustomShape 10"/>
          <p:cNvSpPr/>
          <p:nvPr/>
        </p:nvSpPr>
        <p:spPr>
          <a:xfrm>
            <a:off x="1217160" y="4080600"/>
            <a:ext cx="7587360" cy="106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dirty="0">
                <a:solidFill>
                  <a:srgbClr val="0E2D51"/>
                </a:solidFill>
                <a:latin typeface="Arial"/>
                <a:ea typeface="ＭＳ Ｐゴシック"/>
              </a:rPr>
              <a:t>If using NTP from the Network Time Protocol Project, either upgrade to</a:t>
            </a:r>
            <a:endParaRPr lang="en-US" sz="1600" b="0" strike="noStrike" spc="-1" dirty="0">
              <a:solidFill>
                <a:srgbClr val="0E2D51"/>
              </a:solidFill>
              <a:latin typeface="Arial"/>
            </a:endParaRPr>
          </a:p>
          <a:p>
            <a:pPr>
              <a:lnSpc>
                <a:spcPct val="100000"/>
              </a:lnSpc>
            </a:pPr>
            <a:r>
              <a:rPr lang="en-US" sz="1600" b="0" strike="noStrike" spc="-1" dirty="0">
                <a:solidFill>
                  <a:srgbClr val="0E2D51"/>
                </a:solidFill>
                <a:latin typeface="Arial"/>
                <a:ea typeface="ＭＳ Ｐゴシック"/>
              </a:rPr>
              <a:t>NTP 4.2.7-p26 or later, or add 'disable monitor' to the '</a:t>
            </a:r>
            <a:r>
              <a:rPr lang="en-US" sz="1600" b="0" strike="noStrike" spc="-1" dirty="0" err="1">
                <a:solidFill>
                  <a:srgbClr val="0E2D51"/>
                </a:solidFill>
                <a:latin typeface="Arial"/>
                <a:ea typeface="ＭＳ Ｐゴシック"/>
              </a:rPr>
              <a:t>ntp.conf</a:t>
            </a:r>
            <a:r>
              <a:rPr lang="en-US" sz="1600" b="0" strike="noStrike" spc="-1" dirty="0">
                <a:solidFill>
                  <a:srgbClr val="0E2D51"/>
                </a:solidFill>
                <a:latin typeface="Arial"/>
                <a:ea typeface="ＭＳ Ｐゴシック"/>
              </a:rPr>
              <a:t>'</a:t>
            </a:r>
            <a:endParaRPr lang="en-US" sz="1600" b="0" strike="noStrike" spc="-1" dirty="0">
              <a:solidFill>
                <a:srgbClr val="0E2D51"/>
              </a:solidFill>
              <a:latin typeface="Arial"/>
            </a:endParaRPr>
          </a:p>
          <a:p>
            <a:pPr>
              <a:lnSpc>
                <a:spcPct val="100000"/>
              </a:lnSpc>
            </a:pPr>
            <a:r>
              <a:rPr lang="en-US" sz="1600" b="0" strike="noStrike" spc="-1" dirty="0">
                <a:solidFill>
                  <a:srgbClr val="0E2D51"/>
                </a:solidFill>
                <a:latin typeface="Arial"/>
                <a:ea typeface="ＭＳ Ｐゴシック"/>
              </a:rPr>
              <a:t>configuration file and restart the service. Otherwise, contact the</a:t>
            </a:r>
            <a:endParaRPr lang="en-US" sz="1600" b="0" strike="noStrike" spc="-1" dirty="0">
              <a:solidFill>
                <a:srgbClr val="0E2D51"/>
              </a:solidFill>
              <a:latin typeface="Arial"/>
            </a:endParaRPr>
          </a:p>
          <a:p>
            <a:pPr>
              <a:lnSpc>
                <a:spcPct val="100000"/>
              </a:lnSpc>
            </a:pPr>
            <a:r>
              <a:rPr lang="en-US" sz="1600" b="0" strike="noStrike" spc="-1" dirty="0">
                <a:solidFill>
                  <a:srgbClr val="0E2D51"/>
                </a:solidFill>
                <a:latin typeface="Arial"/>
                <a:ea typeface="ＭＳ Ｐゴシック"/>
              </a:rPr>
              <a:t>Vendor. Otherwise, limit access to the affected service to trusted hosts</a:t>
            </a:r>
            <a:r>
              <a:rPr lang="en-US" sz="1600" b="0" i="1" strike="noStrike" spc="-1" dirty="0">
                <a:solidFill>
                  <a:srgbClr val="000000"/>
                </a:solidFill>
                <a:latin typeface="Arial"/>
                <a:ea typeface="ＭＳ Ｐゴシック"/>
              </a:rPr>
              <a:t>.</a:t>
            </a:r>
            <a:endParaRPr lang="en-US" sz="1600" b="0" strike="noStrike" spc="-1" dirty="0">
              <a:latin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extShape 1"/>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Hacking – Example 1: [DR]DoS</a:t>
            </a:r>
            <a:endParaRPr lang="en-US" sz="1600" b="0" strike="noStrike" spc="-1">
              <a:solidFill>
                <a:srgbClr val="000000"/>
              </a:solidFill>
              <a:latin typeface="Calibri"/>
            </a:endParaRPr>
          </a:p>
        </p:txBody>
      </p:sp>
      <p:sp>
        <p:nvSpPr>
          <p:cNvPr id="480" name="TextShape 2"/>
          <p:cNvSpPr txBox="1"/>
          <p:nvPr/>
        </p:nvSpPr>
        <p:spPr>
          <a:xfrm>
            <a:off x="6732000" y="4809600"/>
            <a:ext cx="2057040" cy="274320"/>
          </a:xfrm>
          <a:prstGeom prst="rect">
            <a:avLst/>
          </a:prstGeom>
          <a:noFill/>
          <a:ln>
            <a:noFill/>
          </a:ln>
        </p:spPr>
        <p:txBody>
          <a:bodyPr anchor="ctr"/>
          <a:lstStyle/>
          <a:p>
            <a:pPr algn="r">
              <a:lnSpc>
                <a:spcPct val="100000"/>
              </a:lnSpc>
            </a:pPr>
            <a:fld id="{5868F6D0-5E0A-40E4-AD0D-3BEBF2BE4F81}" type="slidenum">
              <a:rPr lang="en-US" sz="1000" b="0" strike="noStrike" spc="-1">
                <a:solidFill>
                  <a:srgbClr val="B2B2B2"/>
                </a:solidFill>
                <a:latin typeface="Calibri"/>
              </a:rPr>
              <a:t>64</a:t>
            </a:fld>
            <a:endParaRPr lang="en-US" sz="1000" b="0" strike="noStrike" spc="-1">
              <a:latin typeface="Times New Roman"/>
            </a:endParaRPr>
          </a:p>
        </p:txBody>
      </p:sp>
      <p:sp>
        <p:nvSpPr>
          <p:cNvPr id="481" name="CustomShape 3"/>
          <p:cNvSpPr/>
          <p:nvPr/>
        </p:nvSpPr>
        <p:spPr>
          <a:xfrm>
            <a:off x="611640" y="1280160"/>
            <a:ext cx="7848360" cy="333720"/>
          </a:xfrm>
          <a:prstGeom prst="rect">
            <a:avLst/>
          </a:prstGeom>
          <a:solidFill>
            <a:srgbClr val="660066"/>
          </a:solidFill>
          <a:ln>
            <a:noFill/>
          </a:ln>
        </p:spPr>
        <p:style>
          <a:lnRef idx="0">
            <a:scrgbClr r="0" g="0" b="0"/>
          </a:lnRef>
          <a:fillRef idx="0">
            <a:scrgbClr r="0" g="0" b="0"/>
          </a:fillRef>
          <a:effectRef idx="0">
            <a:scrgbClr r="0" g="0" b="0"/>
          </a:effectRef>
          <a:fontRef idx="minor"/>
        </p:style>
        <p:txBody>
          <a:bodyPr lIns="90000" tIns="45000" rIns="90000" bIns="45000"/>
          <a:lstStyle/>
          <a:p>
            <a:pPr marL="57240">
              <a:lnSpc>
                <a:spcPct val="100000"/>
              </a:lnSpc>
            </a:pPr>
            <a:r>
              <a:rPr lang="en-US" sz="1600" b="0" strike="noStrike" spc="-1">
                <a:solidFill>
                  <a:srgbClr val="FFFFFF"/>
                </a:solidFill>
                <a:latin typeface="Arial"/>
                <a:ea typeface="ＭＳ Ｐゴシック"/>
              </a:rPr>
              <a:t>71783 (1) – NTP monlist Command Enabled</a:t>
            </a:r>
            <a:endParaRPr lang="en-US" sz="1600" b="0" strike="noStrike" spc="-1">
              <a:latin typeface="Arial"/>
            </a:endParaRPr>
          </a:p>
        </p:txBody>
      </p:sp>
      <p:sp>
        <p:nvSpPr>
          <p:cNvPr id="482" name="CustomShape 4"/>
          <p:cNvSpPr/>
          <p:nvPr/>
        </p:nvSpPr>
        <p:spPr>
          <a:xfrm>
            <a:off x="611640" y="1640160"/>
            <a:ext cx="7848360" cy="333720"/>
          </a:xfrm>
          <a:prstGeom prst="rect">
            <a:avLst/>
          </a:prstGeom>
          <a:solidFill>
            <a:srgbClr val="BFBFBF"/>
          </a:solidFill>
          <a:ln>
            <a:noFill/>
          </a:ln>
        </p:spPr>
        <p:style>
          <a:lnRef idx="0">
            <a:scrgbClr r="0" g="0" b="0"/>
          </a:lnRef>
          <a:fillRef idx="0">
            <a:scrgbClr r="0" g="0" b="0"/>
          </a:fillRef>
          <a:effectRef idx="0">
            <a:scrgbClr r="0" g="0" b="0"/>
          </a:effectRef>
          <a:fontRef idx="minor"/>
        </p:style>
        <p:txBody>
          <a:bodyPr lIns="90000" tIns="45000" rIns="90000" bIns="45000"/>
          <a:lstStyle/>
          <a:p>
            <a:pPr marL="57240">
              <a:lnSpc>
                <a:spcPct val="100000"/>
              </a:lnSpc>
            </a:pPr>
            <a:r>
              <a:rPr lang="en-US" sz="1600" b="0" strike="noStrike" spc="-1" dirty="0">
                <a:solidFill>
                  <a:srgbClr val="0E2D51"/>
                </a:solidFill>
                <a:latin typeface="Arial"/>
                <a:ea typeface="ＭＳ Ｐゴシック"/>
              </a:rPr>
              <a:t>Synopsis</a:t>
            </a:r>
            <a:endParaRPr lang="en-US" sz="1600" b="0" strike="noStrike" spc="-1" dirty="0">
              <a:solidFill>
                <a:srgbClr val="0E2D51"/>
              </a:solidFill>
              <a:latin typeface="Arial"/>
            </a:endParaRPr>
          </a:p>
        </p:txBody>
      </p:sp>
      <p:sp>
        <p:nvSpPr>
          <p:cNvPr id="483" name="CustomShape 5"/>
          <p:cNvSpPr/>
          <p:nvPr/>
        </p:nvSpPr>
        <p:spPr>
          <a:xfrm>
            <a:off x="1403640" y="2000160"/>
            <a:ext cx="70563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57240">
              <a:lnSpc>
                <a:spcPct val="100000"/>
              </a:lnSpc>
            </a:pPr>
            <a:r>
              <a:rPr lang="en-US" sz="1600" b="0" strike="noStrike" spc="-1" dirty="0">
                <a:solidFill>
                  <a:srgbClr val="0E2D51"/>
                </a:solidFill>
                <a:latin typeface="Arial"/>
                <a:ea typeface="ＭＳ Ｐゴシック"/>
              </a:rPr>
              <a:t>The remote network time service could be used for network reconnaissance or abused in a </a:t>
            </a:r>
            <a:r>
              <a:rPr lang="en-US" sz="1600" b="1" strike="noStrike" spc="-1" dirty="0">
                <a:solidFill>
                  <a:srgbClr val="C0504D"/>
                </a:solidFill>
                <a:latin typeface="Arial"/>
                <a:ea typeface="ＭＳ Ｐゴシック"/>
              </a:rPr>
              <a:t>distributed denial of service attack</a:t>
            </a:r>
            <a:r>
              <a:rPr lang="en-US" sz="1600" b="0" strike="noStrike" spc="-1" dirty="0">
                <a:solidFill>
                  <a:srgbClr val="000000"/>
                </a:solidFill>
                <a:latin typeface="Arial"/>
                <a:ea typeface="ＭＳ Ｐゴシック"/>
              </a:rPr>
              <a:t>.</a:t>
            </a:r>
            <a:endParaRPr lang="en-US" sz="1600" b="0" strike="noStrike" spc="-1" dirty="0">
              <a:latin typeface="Arial"/>
            </a:endParaRPr>
          </a:p>
        </p:txBody>
      </p:sp>
      <p:sp>
        <p:nvSpPr>
          <p:cNvPr id="484" name="CustomShape 6"/>
          <p:cNvSpPr/>
          <p:nvPr/>
        </p:nvSpPr>
        <p:spPr>
          <a:xfrm>
            <a:off x="611640" y="2576520"/>
            <a:ext cx="7848360" cy="333720"/>
          </a:xfrm>
          <a:prstGeom prst="rect">
            <a:avLst/>
          </a:prstGeom>
          <a:solidFill>
            <a:srgbClr val="BFBFBF"/>
          </a:solidFill>
          <a:ln>
            <a:noFill/>
          </a:ln>
        </p:spPr>
        <p:style>
          <a:lnRef idx="0">
            <a:scrgbClr r="0" g="0" b="0"/>
          </a:lnRef>
          <a:fillRef idx="0">
            <a:scrgbClr r="0" g="0" b="0"/>
          </a:fillRef>
          <a:effectRef idx="0">
            <a:scrgbClr r="0" g="0" b="0"/>
          </a:effectRef>
          <a:fontRef idx="minor"/>
        </p:style>
        <p:txBody>
          <a:bodyPr lIns="90000" tIns="45000" rIns="90000" bIns="45000"/>
          <a:lstStyle/>
          <a:p>
            <a:pPr marL="57240">
              <a:lnSpc>
                <a:spcPct val="100000"/>
              </a:lnSpc>
            </a:pPr>
            <a:r>
              <a:rPr lang="en-US" sz="1600" b="0" strike="noStrike" spc="-1">
                <a:solidFill>
                  <a:srgbClr val="0E2D51"/>
                </a:solidFill>
                <a:latin typeface="Arial"/>
                <a:ea typeface="ＭＳ Ｐゴシック"/>
              </a:rPr>
              <a:t>Risk factor</a:t>
            </a:r>
            <a:endParaRPr lang="en-US" sz="1600" b="0" strike="noStrike" spc="-1">
              <a:solidFill>
                <a:srgbClr val="0E2D51"/>
              </a:solidFill>
              <a:latin typeface="Arial"/>
            </a:endParaRPr>
          </a:p>
        </p:txBody>
      </p:sp>
      <p:sp>
        <p:nvSpPr>
          <p:cNvPr id="485" name="CustomShape 7"/>
          <p:cNvSpPr/>
          <p:nvPr/>
        </p:nvSpPr>
        <p:spPr>
          <a:xfrm>
            <a:off x="611640" y="3245760"/>
            <a:ext cx="7848360" cy="333720"/>
          </a:xfrm>
          <a:prstGeom prst="rect">
            <a:avLst/>
          </a:prstGeom>
          <a:solidFill>
            <a:srgbClr val="BFBFBF"/>
          </a:solidFill>
          <a:ln>
            <a:noFill/>
          </a:ln>
        </p:spPr>
        <p:style>
          <a:lnRef idx="0">
            <a:scrgbClr r="0" g="0" b="0"/>
          </a:lnRef>
          <a:fillRef idx="0">
            <a:scrgbClr r="0" g="0" b="0"/>
          </a:fillRef>
          <a:effectRef idx="0">
            <a:scrgbClr r="0" g="0" b="0"/>
          </a:effectRef>
          <a:fontRef idx="minor"/>
        </p:style>
        <p:txBody>
          <a:bodyPr lIns="90000" tIns="45000" rIns="90000" bIns="45000"/>
          <a:lstStyle/>
          <a:p>
            <a:pPr marL="57240">
              <a:lnSpc>
                <a:spcPct val="100000"/>
              </a:lnSpc>
            </a:pPr>
            <a:r>
              <a:rPr lang="en-US" sz="1600" b="0" strike="noStrike" spc="-1">
                <a:solidFill>
                  <a:srgbClr val="0E2D51"/>
                </a:solidFill>
                <a:latin typeface="Arial"/>
                <a:ea typeface="ＭＳ Ｐゴシック"/>
              </a:rPr>
              <a:t>CVSS Base Score</a:t>
            </a:r>
            <a:endParaRPr lang="en-US" sz="1600" b="0" strike="noStrike" spc="-1">
              <a:solidFill>
                <a:srgbClr val="0E2D51"/>
              </a:solidFill>
              <a:latin typeface="Arial"/>
            </a:endParaRPr>
          </a:p>
        </p:txBody>
      </p:sp>
      <p:sp>
        <p:nvSpPr>
          <p:cNvPr id="486" name="CustomShape 8"/>
          <p:cNvSpPr/>
          <p:nvPr/>
        </p:nvSpPr>
        <p:spPr>
          <a:xfrm>
            <a:off x="1403640" y="2936520"/>
            <a:ext cx="705636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57240">
              <a:lnSpc>
                <a:spcPct val="100000"/>
              </a:lnSpc>
            </a:pPr>
            <a:r>
              <a:rPr lang="en-US" sz="1600" b="0" strike="noStrike" spc="-1" dirty="0">
                <a:solidFill>
                  <a:srgbClr val="000000"/>
                </a:solidFill>
                <a:latin typeface="Arial"/>
                <a:ea typeface="ＭＳ Ｐゴシック"/>
              </a:rPr>
              <a:t>Medium</a:t>
            </a:r>
            <a:endParaRPr lang="en-US" sz="1600" b="0" strike="noStrike" spc="-1" dirty="0">
              <a:latin typeface="Arial"/>
            </a:endParaRPr>
          </a:p>
        </p:txBody>
      </p:sp>
      <p:sp>
        <p:nvSpPr>
          <p:cNvPr id="487" name="CustomShape 9"/>
          <p:cNvSpPr/>
          <p:nvPr/>
        </p:nvSpPr>
        <p:spPr>
          <a:xfrm>
            <a:off x="611640" y="3944520"/>
            <a:ext cx="7848360" cy="333720"/>
          </a:xfrm>
          <a:prstGeom prst="rect">
            <a:avLst/>
          </a:prstGeom>
          <a:solidFill>
            <a:srgbClr val="BFBFBF"/>
          </a:solidFill>
          <a:ln>
            <a:noFill/>
          </a:ln>
        </p:spPr>
        <p:style>
          <a:lnRef idx="0">
            <a:scrgbClr r="0" g="0" b="0"/>
          </a:lnRef>
          <a:fillRef idx="0">
            <a:scrgbClr r="0" g="0" b="0"/>
          </a:fillRef>
          <a:effectRef idx="0">
            <a:scrgbClr r="0" g="0" b="0"/>
          </a:effectRef>
          <a:fontRef idx="minor"/>
        </p:style>
        <p:txBody>
          <a:bodyPr lIns="90000" tIns="45000" rIns="90000" bIns="45000"/>
          <a:lstStyle/>
          <a:p>
            <a:pPr marL="57240">
              <a:lnSpc>
                <a:spcPct val="100000"/>
              </a:lnSpc>
            </a:pPr>
            <a:r>
              <a:rPr lang="en-US" sz="1600" b="0" strike="noStrike" spc="-1" dirty="0">
                <a:solidFill>
                  <a:srgbClr val="0E2D51"/>
                </a:solidFill>
                <a:latin typeface="Arial"/>
                <a:ea typeface="ＭＳ Ｐゴシック"/>
              </a:rPr>
              <a:t>References</a:t>
            </a:r>
            <a:endParaRPr lang="en-US" sz="1600" b="0" strike="noStrike" spc="-1" dirty="0">
              <a:solidFill>
                <a:srgbClr val="0E2D51"/>
              </a:solidFill>
              <a:latin typeface="Arial"/>
            </a:endParaRPr>
          </a:p>
        </p:txBody>
      </p:sp>
      <p:sp>
        <p:nvSpPr>
          <p:cNvPr id="488" name="CustomShape 10"/>
          <p:cNvSpPr/>
          <p:nvPr/>
        </p:nvSpPr>
        <p:spPr>
          <a:xfrm>
            <a:off x="1403640" y="3584520"/>
            <a:ext cx="705636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57240">
              <a:lnSpc>
                <a:spcPct val="100000"/>
              </a:lnSpc>
            </a:pPr>
            <a:r>
              <a:rPr lang="en-US" sz="1600" b="0" strike="noStrike" spc="-1" dirty="0">
                <a:solidFill>
                  <a:srgbClr val="0E2D51"/>
                </a:solidFill>
                <a:latin typeface="Arial"/>
                <a:ea typeface="ＭＳ Ｐゴシック"/>
              </a:rPr>
              <a:t>5.0 (CVSS2#AV:N/AC:L/</a:t>
            </a:r>
            <a:r>
              <a:rPr lang="en-US" sz="1600" b="0" strike="noStrike" spc="-1" dirty="0" err="1">
                <a:solidFill>
                  <a:srgbClr val="0E2D51"/>
                </a:solidFill>
                <a:latin typeface="Arial"/>
                <a:ea typeface="ＭＳ Ｐゴシック"/>
              </a:rPr>
              <a:t>Au:N</a:t>
            </a:r>
            <a:r>
              <a:rPr lang="en-US" sz="1600" b="0" strike="noStrike" spc="-1" dirty="0">
                <a:solidFill>
                  <a:srgbClr val="0E2D51"/>
                </a:solidFill>
                <a:latin typeface="Arial"/>
                <a:ea typeface="ＭＳ Ｐゴシック"/>
              </a:rPr>
              <a:t>/C:N/I:N/A:P)</a:t>
            </a:r>
            <a:endParaRPr lang="en-US" sz="1600" b="0" strike="noStrike" spc="-1" dirty="0">
              <a:solidFill>
                <a:srgbClr val="0E2D51"/>
              </a:solidFill>
              <a:latin typeface="Arial"/>
            </a:endParaRPr>
          </a:p>
        </p:txBody>
      </p:sp>
      <p:sp>
        <p:nvSpPr>
          <p:cNvPr id="489" name="CustomShape 11"/>
          <p:cNvSpPr/>
          <p:nvPr/>
        </p:nvSpPr>
        <p:spPr>
          <a:xfrm>
            <a:off x="1403640" y="4304520"/>
            <a:ext cx="705636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57240">
              <a:lnSpc>
                <a:spcPct val="100000"/>
              </a:lnSpc>
            </a:pPr>
            <a:r>
              <a:rPr lang="en-US" sz="1600" b="0" strike="noStrike" spc="-1" dirty="0">
                <a:solidFill>
                  <a:srgbClr val="0E2D51"/>
                </a:solidFill>
                <a:latin typeface="Arial"/>
                <a:ea typeface="ＭＳ Ｐゴシック"/>
              </a:rPr>
              <a:t>CVE-2013-5211, CWE-20, </a:t>
            </a:r>
            <a:r>
              <a:rPr lang="en-US" sz="1600" b="0" strike="noStrike" spc="-1" dirty="0" err="1">
                <a:solidFill>
                  <a:srgbClr val="0E2D51"/>
                </a:solidFill>
                <a:latin typeface="Arial"/>
                <a:ea typeface="ＭＳ Ｐゴシック"/>
              </a:rPr>
              <a:t>cpe</a:t>
            </a:r>
            <a:r>
              <a:rPr lang="en-US" sz="1600" b="0" strike="noStrike" spc="-1" dirty="0">
                <a:solidFill>
                  <a:srgbClr val="0E2D51"/>
                </a:solidFill>
                <a:latin typeface="Arial"/>
                <a:ea typeface="ＭＳ Ｐゴシック"/>
              </a:rPr>
              <a:t>://a:ntp:ntp:4.2.7 </a:t>
            </a:r>
            <a:endParaRPr lang="en-US" sz="1600" b="0" strike="noStrike" spc="-1" dirty="0">
              <a:solidFill>
                <a:srgbClr val="0E2D51"/>
              </a:solidFill>
              <a:latin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TextShape 1"/>
          <p:cNvSpPr txBox="1"/>
          <p:nvPr/>
        </p:nvSpPr>
        <p:spPr>
          <a:xfrm>
            <a:off x="456158" y="1254752"/>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CPE: Common Platform Enumeration </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standard to describe and identify classes of applications, operating systems and hardware</a:t>
            </a:r>
          </a:p>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CWE: Common Weakness Enumeration</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unified, measurable set of software weaknesses</a:t>
            </a:r>
          </a:p>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CVE: Common Vulnerability and Exposure</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dictionary of common names for public known information security vulnerabilities</a:t>
            </a:r>
          </a:p>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CVSS: Common Vulnerability Scoring System</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system to score/weight vulnerabilities between 0 and 10.0.</a:t>
            </a:r>
          </a:p>
        </p:txBody>
      </p:sp>
      <p:sp>
        <p:nvSpPr>
          <p:cNvPr id="491"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Hacking – Example 1: [DR]DoS</a:t>
            </a:r>
            <a:endParaRPr lang="en-US" sz="1600" b="0" strike="noStrike" spc="-1">
              <a:solidFill>
                <a:srgbClr val="000000"/>
              </a:solidFill>
              <a:latin typeface="Calibri"/>
            </a:endParaRPr>
          </a:p>
        </p:txBody>
      </p:sp>
      <p:sp>
        <p:nvSpPr>
          <p:cNvPr id="492" name="TextShape 3"/>
          <p:cNvSpPr txBox="1"/>
          <p:nvPr/>
        </p:nvSpPr>
        <p:spPr>
          <a:xfrm>
            <a:off x="6732000" y="4809600"/>
            <a:ext cx="2057040" cy="274320"/>
          </a:xfrm>
          <a:prstGeom prst="rect">
            <a:avLst/>
          </a:prstGeom>
          <a:noFill/>
          <a:ln>
            <a:noFill/>
          </a:ln>
        </p:spPr>
        <p:txBody>
          <a:bodyPr anchor="ctr"/>
          <a:lstStyle/>
          <a:p>
            <a:pPr algn="r">
              <a:lnSpc>
                <a:spcPct val="100000"/>
              </a:lnSpc>
            </a:pPr>
            <a:fld id="{6E405992-97E8-46E0-A22C-80F12BAB06B8}" type="slidenum">
              <a:rPr lang="en-US" sz="1000" b="0" strike="noStrike" spc="-1">
                <a:solidFill>
                  <a:srgbClr val="B2B2B2"/>
                </a:solidFill>
                <a:latin typeface="Calibri"/>
              </a:rPr>
              <a:t>65</a:t>
            </a:fld>
            <a:endParaRPr lang="en-US" sz="1000" b="0" strike="noStrike" spc="-1">
              <a:latin typeface="Times New Roman"/>
            </a:endParaRPr>
          </a:p>
        </p:txBody>
      </p:sp>
      <p:sp>
        <p:nvSpPr>
          <p:cNvPr id="493" name="CustomShape 4"/>
          <p:cNvSpPr/>
          <p:nvPr/>
        </p:nvSpPr>
        <p:spPr>
          <a:xfrm>
            <a:off x="6599842" y="1206715"/>
            <a:ext cx="208800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57240" algn="r">
              <a:lnSpc>
                <a:spcPct val="100000"/>
              </a:lnSpc>
            </a:pPr>
            <a:r>
              <a:rPr lang="en-US" sz="1200" b="0" strike="noStrike" spc="-1">
                <a:solidFill>
                  <a:srgbClr val="8064A2"/>
                </a:solidFill>
                <a:latin typeface="Arial"/>
                <a:ea typeface="ＭＳ Ｐゴシック"/>
              </a:rPr>
              <a:t>cpe://a:ntp:ntp:4.2.7 </a:t>
            </a:r>
            <a:endParaRPr lang="en-US" sz="1200" b="0" strike="noStrike" spc="-1">
              <a:latin typeface="Arial"/>
            </a:endParaRPr>
          </a:p>
        </p:txBody>
      </p:sp>
      <p:sp>
        <p:nvSpPr>
          <p:cNvPr id="494" name="CustomShape 5"/>
          <p:cNvSpPr/>
          <p:nvPr/>
        </p:nvSpPr>
        <p:spPr>
          <a:xfrm>
            <a:off x="5510918" y="2345457"/>
            <a:ext cx="338400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57240" algn="r">
              <a:lnSpc>
                <a:spcPct val="100000"/>
              </a:lnSpc>
            </a:pPr>
            <a:r>
              <a:rPr lang="en-US" sz="1200" b="0" strike="noStrike" spc="-1" dirty="0">
                <a:solidFill>
                  <a:srgbClr val="8064A2"/>
                </a:solidFill>
                <a:latin typeface="Arial"/>
                <a:ea typeface="ＭＳ Ｐゴシック"/>
              </a:rPr>
              <a:t>CWE-20: Improper Input Validation</a:t>
            </a:r>
            <a:endParaRPr lang="en-US" sz="1200" b="0" strike="noStrike" spc="-1" dirty="0">
              <a:latin typeface="Arial"/>
            </a:endParaRPr>
          </a:p>
        </p:txBody>
      </p:sp>
      <p:sp>
        <p:nvSpPr>
          <p:cNvPr id="495" name="CustomShape 6"/>
          <p:cNvSpPr/>
          <p:nvPr/>
        </p:nvSpPr>
        <p:spPr>
          <a:xfrm>
            <a:off x="6095842" y="3064501"/>
            <a:ext cx="259200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57240" algn="r">
              <a:lnSpc>
                <a:spcPct val="100000"/>
              </a:lnSpc>
            </a:pPr>
            <a:r>
              <a:rPr lang="en-US" sz="1200" b="0" strike="noStrike" spc="-1" dirty="0">
                <a:solidFill>
                  <a:srgbClr val="8064A2"/>
                </a:solidFill>
                <a:latin typeface="Arial"/>
                <a:ea typeface="ＭＳ Ｐゴシック"/>
              </a:rPr>
              <a:t>CVE-2013-5211</a:t>
            </a:r>
            <a:endParaRPr lang="en-US" sz="1200" b="0" strike="noStrike" spc="-1" dirty="0">
              <a:latin typeface="Arial"/>
            </a:endParaRPr>
          </a:p>
        </p:txBody>
      </p:sp>
      <p:sp>
        <p:nvSpPr>
          <p:cNvPr id="496" name="CustomShape 7"/>
          <p:cNvSpPr/>
          <p:nvPr/>
        </p:nvSpPr>
        <p:spPr>
          <a:xfrm>
            <a:off x="6095842" y="3888748"/>
            <a:ext cx="259200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57240" algn="r">
              <a:lnSpc>
                <a:spcPct val="100000"/>
              </a:lnSpc>
            </a:pPr>
            <a:r>
              <a:rPr lang="en-US" sz="1200" b="0" strike="noStrike" spc="-1" dirty="0">
                <a:solidFill>
                  <a:srgbClr val="8064A2"/>
                </a:solidFill>
                <a:latin typeface="Arial"/>
                <a:ea typeface="ＭＳ Ｐゴシック"/>
              </a:rPr>
              <a:t>CVSS 5.0 (Medium)</a:t>
            </a:r>
            <a:endParaRPr lang="en-US" sz="1200" b="0" strike="noStrike" spc="-1" dirty="0">
              <a:latin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TextShape 1"/>
          <p:cNvSpPr txBox="1"/>
          <p:nvPr/>
        </p:nvSpPr>
        <p:spPr>
          <a:xfrm>
            <a:off x="350280" y="114984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500" b="0" strike="noStrike" spc="-1">
                <a:solidFill>
                  <a:srgbClr val="153D6E"/>
                </a:solidFill>
                <a:latin typeface="Arial"/>
              </a:rPr>
              <a:t>CWE-20: Improper Input Validation</a:t>
            </a:r>
          </a:p>
        </p:txBody>
      </p:sp>
      <p:sp>
        <p:nvSpPr>
          <p:cNvPr id="498"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Hacking – Example 2: Improper Input Validation</a:t>
            </a:r>
            <a:endParaRPr lang="en-US" sz="1600" b="0" strike="noStrike" spc="-1">
              <a:solidFill>
                <a:srgbClr val="000000"/>
              </a:solidFill>
              <a:latin typeface="Calibri"/>
            </a:endParaRPr>
          </a:p>
        </p:txBody>
      </p:sp>
      <p:sp>
        <p:nvSpPr>
          <p:cNvPr id="499" name="TextShape 3"/>
          <p:cNvSpPr txBox="1"/>
          <p:nvPr/>
        </p:nvSpPr>
        <p:spPr>
          <a:xfrm>
            <a:off x="6732000" y="4809600"/>
            <a:ext cx="2057040" cy="274320"/>
          </a:xfrm>
          <a:prstGeom prst="rect">
            <a:avLst/>
          </a:prstGeom>
          <a:noFill/>
          <a:ln>
            <a:noFill/>
          </a:ln>
        </p:spPr>
        <p:txBody>
          <a:bodyPr anchor="ctr"/>
          <a:lstStyle/>
          <a:p>
            <a:pPr algn="r">
              <a:lnSpc>
                <a:spcPct val="100000"/>
              </a:lnSpc>
            </a:pPr>
            <a:fld id="{0EB8DFA7-8A05-49F5-8F44-1743B78360CA}" type="slidenum">
              <a:rPr lang="en-US" sz="1000" b="0" strike="noStrike" spc="-1">
                <a:solidFill>
                  <a:srgbClr val="B2B2B2"/>
                </a:solidFill>
                <a:latin typeface="Calibri"/>
              </a:rPr>
              <a:t>66</a:t>
            </a:fld>
            <a:endParaRPr lang="en-US" sz="1000" b="0" strike="noStrike" spc="-1">
              <a:latin typeface="Times New Roman"/>
            </a:endParaRPr>
          </a:p>
        </p:txBody>
      </p:sp>
      <p:pic>
        <p:nvPicPr>
          <p:cNvPr id="500" name="Picture 2"/>
          <p:cNvPicPr/>
          <p:nvPr/>
        </p:nvPicPr>
        <p:blipFill>
          <a:blip r:embed="rId3"/>
          <a:stretch/>
        </p:blipFill>
        <p:spPr>
          <a:xfrm>
            <a:off x="4389120" y="1278360"/>
            <a:ext cx="4466520" cy="3360960"/>
          </a:xfrm>
          <a:prstGeom prst="rect">
            <a:avLst/>
          </a:prstGeom>
          <a:ln>
            <a:noFill/>
          </a:ln>
        </p:spPr>
      </p:pic>
      <p:sp>
        <p:nvSpPr>
          <p:cNvPr id="2" name="Rectangle 1">
            <a:extLst>
              <a:ext uri="{FF2B5EF4-FFF2-40B4-BE49-F238E27FC236}">
                <a16:creationId xmlns:a16="http://schemas.microsoft.com/office/drawing/2014/main" id="{601F6B97-9F7E-4244-AB42-9BEB91F62130}"/>
              </a:ext>
            </a:extLst>
          </p:cNvPr>
          <p:cNvSpPr/>
          <p:nvPr/>
        </p:nvSpPr>
        <p:spPr>
          <a:xfrm>
            <a:off x="350280" y="4823649"/>
            <a:ext cx="4572000" cy="246221"/>
          </a:xfrm>
          <a:prstGeom prst="rect">
            <a:avLst/>
          </a:prstGeom>
        </p:spPr>
        <p:txBody>
          <a:bodyPr>
            <a:spAutoFit/>
          </a:bodyPr>
          <a:lstStyle/>
          <a:p>
            <a:r>
              <a:rPr lang="en-US" sz="1000" dirty="0">
                <a:solidFill>
                  <a:srgbClr val="0E2D51"/>
                </a:solidFill>
              </a:rPr>
              <a:t>Image Source: https://</a:t>
            </a:r>
            <a:r>
              <a:rPr lang="en-US" sz="1000" dirty="0" err="1">
                <a:solidFill>
                  <a:srgbClr val="0E2D51"/>
                </a:solidFill>
              </a:rPr>
              <a:t>twitter.com</a:t>
            </a:r>
            <a:r>
              <a:rPr lang="en-US" sz="1000" dirty="0">
                <a:solidFill>
                  <a:srgbClr val="0E2D51"/>
                </a:solidFill>
              </a:rPr>
              <a:t>/</a:t>
            </a:r>
            <a:r>
              <a:rPr lang="en-US" sz="1000" dirty="0" err="1">
                <a:solidFill>
                  <a:srgbClr val="0E2D51"/>
                </a:solidFill>
              </a:rPr>
              <a:t>ericbaize</a:t>
            </a:r>
            <a:r>
              <a:rPr lang="en-US" sz="1000" dirty="0">
                <a:solidFill>
                  <a:srgbClr val="0E2D51"/>
                </a:solidFill>
              </a:rPr>
              <a:t>/status/492777221225213952</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TextShape 1"/>
          <p:cNvSpPr txBox="1"/>
          <p:nvPr/>
        </p:nvSpPr>
        <p:spPr>
          <a:xfrm>
            <a:off x="350280" y="1149840"/>
            <a:ext cx="8438760" cy="3489480"/>
          </a:xfrm>
          <a:prstGeom prst="rect">
            <a:avLst/>
          </a:prstGeom>
          <a:noFill/>
          <a:ln>
            <a:noFill/>
          </a:ln>
        </p:spPr>
        <p:txBody>
          <a:bodyPr lIns="0" tIns="0" rIns="0" bIns="0">
            <a:normAutofit fontScale="92500" lnSpcReduction="20000"/>
          </a:bodyPr>
          <a:lstStyle/>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CWE-89: SQL Injection</a:t>
            </a:r>
          </a:p>
          <a:p>
            <a:pPr marL="864000" lvl="1" indent="-324000">
              <a:spcBef>
                <a:spcPts val="1134"/>
              </a:spcBef>
              <a:buClr>
                <a:srgbClr val="000000"/>
              </a:buClr>
              <a:buSzPct val="75000"/>
              <a:buFont typeface="Symbol" charset="2"/>
              <a:buChar char=""/>
            </a:pPr>
            <a:r>
              <a:rPr lang="en-US" sz="1200" b="0" strike="noStrike" spc="-1" dirty="0">
                <a:solidFill>
                  <a:srgbClr val="153D6E"/>
                </a:solidFill>
                <a:latin typeface="Arial"/>
              </a:rPr>
              <a:t>How does it work?</a:t>
            </a:r>
            <a:br>
              <a:rPr dirty="0"/>
            </a:br>
            <a:r>
              <a:rPr lang="en-US" sz="1200" b="0" strike="noStrike" spc="-1" dirty="0">
                <a:solidFill>
                  <a:srgbClr val="153D6E"/>
                </a:solidFill>
                <a:latin typeface="Arial"/>
              </a:rPr>
              <a:t>Database-powered applications often use </a:t>
            </a:r>
            <a:r>
              <a:rPr lang="en-US" sz="1200" b="1" strike="noStrike" spc="-1" dirty="0">
                <a:solidFill>
                  <a:srgbClr val="94070A"/>
                </a:solidFill>
                <a:latin typeface="Arial"/>
              </a:rPr>
              <a:t>user-supplied</a:t>
            </a:r>
            <a:r>
              <a:rPr lang="en-US" sz="1200" b="0" strike="noStrike" spc="-1" dirty="0">
                <a:solidFill>
                  <a:srgbClr val="153D6E"/>
                </a:solidFill>
                <a:latin typeface="Arial"/>
              </a:rPr>
              <a:t> values to create a database queries:</a:t>
            </a:r>
          </a:p>
          <a:p>
            <a:pPr marL="432000" indent="-324000">
              <a:lnSpc>
                <a:spcPct val="100000"/>
              </a:lnSpc>
              <a:spcBef>
                <a:spcPts val="1417"/>
              </a:spcBef>
              <a:buClr>
                <a:srgbClr val="000000"/>
              </a:buClr>
              <a:buSzPct val="45000"/>
              <a:buFont typeface="Wingdings" charset="2"/>
              <a:buChar char=""/>
            </a:pPr>
            <a:endParaRPr lang="en-US" sz="1200" b="0" strike="noStrike" spc="-1" dirty="0">
              <a:solidFill>
                <a:srgbClr val="153D6E"/>
              </a:solidFill>
              <a:latin typeface="Arial"/>
            </a:endParaRPr>
          </a:p>
          <a:p>
            <a:pPr marL="57240">
              <a:lnSpc>
                <a:spcPct val="100000"/>
              </a:lnSpc>
              <a:spcBef>
                <a:spcPts val="400"/>
              </a:spcBef>
              <a:buClr>
                <a:srgbClr val="000000"/>
              </a:buClr>
              <a:buSzPct val="45000"/>
            </a:pPr>
            <a:r>
              <a:rPr lang="en-US" sz="2000" b="0" strike="noStrike" spc="-1" dirty="0">
                <a:solidFill>
                  <a:srgbClr val="1F497D"/>
                </a:solidFill>
                <a:latin typeface="Courier New"/>
                <a:ea typeface="ＭＳ Ｐゴシック"/>
              </a:rPr>
              <a:t>$q</a:t>
            </a:r>
            <a:r>
              <a:rPr lang="en-US" sz="2000" b="0" strike="noStrike" spc="-1" dirty="0">
                <a:solidFill>
                  <a:srgbClr val="000000"/>
                </a:solidFill>
                <a:latin typeface="Courier New"/>
                <a:ea typeface="ＭＳ Ｐゴシック"/>
              </a:rPr>
              <a:t> = </a:t>
            </a:r>
            <a:r>
              <a:rPr lang="en-US" sz="2000" b="0" strike="noStrike" spc="-1" dirty="0" err="1">
                <a:solidFill>
                  <a:srgbClr val="C0504D"/>
                </a:solidFill>
                <a:latin typeface="Courier New"/>
                <a:ea typeface="ＭＳ Ｐゴシック"/>
              </a:rPr>
              <a:t>sql_query</a:t>
            </a:r>
            <a:r>
              <a:rPr lang="en-US" sz="2000" b="0" strike="noStrike" spc="-1" dirty="0">
                <a:solidFill>
                  <a:srgbClr val="9BBB59"/>
                </a:solidFill>
                <a:latin typeface="Courier New"/>
                <a:ea typeface="ＭＳ Ｐゴシック"/>
              </a:rPr>
              <a:t>(</a:t>
            </a:r>
            <a:r>
              <a:rPr lang="en-US" sz="2000" b="0" strike="noStrike" spc="-1" dirty="0">
                <a:solidFill>
                  <a:srgbClr val="9BBB59"/>
                </a:solidFill>
                <a:latin typeface="Arial"/>
                <a:ea typeface="ＭＳ Ｐゴシック"/>
              </a:rPr>
              <a:t>“</a:t>
            </a:r>
            <a:r>
              <a:rPr lang="en-US" sz="2000" b="0" strike="noStrike" spc="-1" dirty="0">
                <a:solidFill>
                  <a:srgbClr val="1F497D"/>
                </a:solidFill>
                <a:latin typeface="Courier New"/>
                <a:ea typeface="ＭＳ Ｐゴシック"/>
              </a:rPr>
              <a:t>SELECT * FROM users WHERE user=</a:t>
            </a:r>
            <a:r>
              <a:rPr lang="en-US" sz="2000" b="0" strike="noStrike" spc="-1" dirty="0">
                <a:solidFill>
                  <a:srgbClr val="C0504D"/>
                </a:solidFill>
                <a:latin typeface="Arial"/>
                <a:ea typeface="ＭＳ Ｐゴシック"/>
              </a:rPr>
              <a:t>‘</a:t>
            </a:r>
            <a:r>
              <a:rPr lang="en-US" sz="2000" b="0" strike="noStrike" spc="-1" dirty="0">
                <a:solidFill>
                  <a:srgbClr val="8064A2"/>
                </a:solidFill>
                <a:latin typeface="Courier New"/>
                <a:ea typeface="ＭＳ Ｐゴシック"/>
              </a:rPr>
              <a:t>$user</a:t>
            </a:r>
            <a:r>
              <a:rPr lang="en-US" sz="2000" b="0" strike="noStrike" spc="-1" dirty="0">
                <a:solidFill>
                  <a:srgbClr val="C0504D"/>
                </a:solidFill>
                <a:latin typeface="Arial"/>
                <a:ea typeface="ＭＳ Ｐゴシック"/>
              </a:rPr>
              <a:t>‘</a:t>
            </a:r>
            <a:r>
              <a:rPr lang="en-US" sz="2000" b="0" strike="noStrike" spc="-1" dirty="0">
                <a:solidFill>
                  <a:srgbClr val="9BBB59"/>
                </a:solidFill>
                <a:latin typeface="Arial"/>
                <a:ea typeface="ＭＳ Ｐゴシック"/>
              </a:rPr>
              <a:t>“</a:t>
            </a:r>
            <a:r>
              <a:rPr lang="en-US" sz="2000" b="0" strike="noStrike" spc="-1" dirty="0">
                <a:solidFill>
                  <a:srgbClr val="9BBB59"/>
                </a:solidFill>
                <a:latin typeface="Courier New"/>
                <a:ea typeface="ＭＳ Ｐゴシック"/>
              </a:rPr>
              <a:t>);</a:t>
            </a:r>
            <a:endParaRPr lang="en-US" sz="2000" b="0" strike="noStrike" spc="-1" dirty="0">
              <a:solidFill>
                <a:srgbClr val="153D6E"/>
              </a:solidFill>
              <a:latin typeface="Arial"/>
            </a:endParaRPr>
          </a:p>
          <a:p>
            <a:pPr marL="57240">
              <a:lnSpc>
                <a:spcPct val="100000"/>
              </a:lnSpc>
              <a:spcBef>
                <a:spcPts val="201"/>
              </a:spcBef>
              <a:buClr>
                <a:srgbClr val="000000"/>
              </a:buClr>
              <a:buSzPct val="45000"/>
              <a:buFont typeface="Wingdings" charset="2"/>
              <a:buChar char=""/>
            </a:pPr>
            <a:endParaRPr lang="en-US" sz="2000" b="0" strike="noStrike" spc="-1" dirty="0">
              <a:solidFill>
                <a:srgbClr val="153D6E"/>
              </a:solidFill>
              <a:latin typeface="Arial"/>
            </a:endParaRPr>
          </a:p>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User-supplied value</a:t>
            </a:r>
            <a:r>
              <a:rPr lang="en-US" sz="2000" b="0" strike="noStrike" spc="-1" dirty="0">
                <a:solidFill>
                  <a:srgbClr val="000000"/>
                </a:solidFill>
                <a:latin typeface="Arial"/>
                <a:ea typeface="ＭＳ Ｐゴシック"/>
              </a:rPr>
              <a:t> </a:t>
            </a:r>
            <a:r>
              <a:rPr lang="en-US" sz="2000" b="0" strike="noStrike" spc="-1" dirty="0">
                <a:solidFill>
                  <a:srgbClr val="8064A2"/>
                </a:solidFill>
                <a:latin typeface="Courier New"/>
                <a:ea typeface="ＭＳ Ｐゴシック"/>
              </a:rPr>
              <a:t>$user</a:t>
            </a:r>
            <a:r>
              <a:rPr lang="en-US" sz="2000" b="0" strike="noStrike" spc="-1" dirty="0">
                <a:solidFill>
                  <a:srgbClr val="000000"/>
                </a:solidFill>
                <a:latin typeface="Arial"/>
                <a:ea typeface="ＭＳ Ｐゴシック"/>
              </a:rPr>
              <a:t>: </a:t>
            </a:r>
            <a:endParaRPr lang="en-US" sz="2000" b="0" strike="noStrike" spc="-1" dirty="0">
              <a:solidFill>
                <a:srgbClr val="153D6E"/>
              </a:solidFill>
              <a:latin typeface="Arial"/>
            </a:endParaRPr>
          </a:p>
          <a:p>
            <a:pPr marL="457200">
              <a:lnSpc>
                <a:spcPct val="100000"/>
              </a:lnSpc>
              <a:spcBef>
                <a:spcPts val="201"/>
              </a:spcBef>
              <a:buClr>
                <a:srgbClr val="000000"/>
              </a:buClr>
              <a:buSzPct val="45000"/>
              <a:buFont typeface="Wingdings" charset="2"/>
              <a:buChar char=""/>
            </a:pPr>
            <a:endParaRPr lang="en-US" sz="2000" b="0" strike="noStrike" spc="-1" dirty="0">
              <a:solidFill>
                <a:srgbClr val="153D6E"/>
              </a:solidFill>
              <a:latin typeface="Arial"/>
            </a:endParaRPr>
          </a:p>
          <a:p>
            <a:pPr marL="57240">
              <a:lnSpc>
                <a:spcPct val="100000"/>
              </a:lnSpc>
              <a:spcBef>
                <a:spcPts val="400"/>
              </a:spcBef>
              <a:buClr>
                <a:srgbClr val="000000"/>
              </a:buClr>
              <a:buSzPct val="45000"/>
            </a:pPr>
            <a:r>
              <a:rPr lang="en-US" sz="2000" b="0" strike="noStrike" spc="-1" dirty="0">
                <a:solidFill>
                  <a:srgbClr val="1F497D"/>
                </a:solidFill>
                <a:latin typeface="Courier New"/>
                <a:ea typeface="ＭＳ Ｐゴシック"/>
              </a:rPr>
              <a:t>$q</a:t>
            </a:r>
            <a:r>
              <a:rPr lang="en-US" sz="2000" b="0" strike="noStrike" spc="-1" dirty="0">
                <a:solidFill>
                  <a:srgbClr val="000000"/>
                </a:solidFill>
                <a:latin typeface="Courier New"/>
                <a:ea typeface="ＭＳ Ｐゴシック"/>
              </a:rPr>
              <a:t> = </a:t>
            </a:r>
            <a:r>
              <a:rPr lang="en-US" sz="2000" b="0" strike="noStrike" spc="-1" dirty="0" err="1">
                <a:solidFill>
                  <a:srgbClr val="C0504D"/>
                </a:solidFill>
                <a:latin typeface="Courier New"/>
                <a:ea typeface="ＭＳ Ｐゴシック"/>
              </a:rPr>
              <a:t>sql_query</a:t>
            </a:r>
            <a:r>
              <a:rPr lang="en-US" sz="2000" b="0" strike="noStrike" spc="-1" dirty="0">
                <a:solidFill>
                  <a:srgbClr val="9BBB59"/>
                </a:solidFill>
                <a:latin typeface="Courier New"/>
                <a:ea typeface="ＭＳ Ｐゴシック"/>
              </a:rPr>
              <a:t>(</a:t>
            </a:r>
            <a:r>
              <a:rPr lang="en-US" sz="2000" b="0" strike="noStrike" spc="-1" dirty="0">
                <a:solidFill>
                  <a:srgbClr val="9BBB59"/>
                </a:solidFill>
                <a:latin typeface="Arial"/>
                <a:ea typeface="ＭＳ Ｐゴシック"/>
              </a:rPr>
              <a:t>“</a:t>
            </a:r>
            <a:r>
              <a:rPr lang="en-US" sz="2000" b="0" strike="noStrike" spc="-1" dirty="0">
                <a:solidFill>
                  <a:srgbClr val="1F497D"/>
                </a:solidFill>
                <a:latin typeface="Courier New"/>
                <a:ea typeface="ＭＳ Ｐゴシック"/>
              </a:rPr>
              <a:t>SELECT * FROM users WHERE user=</a:t>
            </a:r>
            <a:r>
              <a:rPr lang="en-US" sz="2000" b="0" strike="noStrike" spc="-1" dirty="0">
                <a:solidFill>
                  <a:srgbClr val="C0504D"/>
                </a:solidFill>
                <a:latin typeface="Arial"/>
                <a:ea typeface="ＭＳ Ｐゴシック"/>
              </a:rPr>
              <a:t>‘</a:t>
            </a:r>
            <a:r>
              <a:rPr lang="en-US" sz="2000" b="0" strike="noStrike" spc="-1" dirty="0" err="1">
                <a:solidFill>
                  <a:srgbClr val="8064A2"/>
                </a:solidFill>
                <a:latin typeface="Courier New"/>
                <a:ea typeface="ＭＳ Ｐゴシック"/>
              </a:rPr>
              <a:t>johndoe</a:t>
            </a:r>
            <a:r>
              <a:rPr lang="en-US" sz="2000" b="0" strike="noStrike" spc="-1" dirty="0">
                <a:solidFill>
                  <a:srgbClr val="8064A2"/>
                </a:solidFill>
                <a:latin typeface="Arial"/>
                <a:ea typeface="ＭＳ Ｐゴシック"/>
              </a:rPr>
              <a:t>‘</a:t>
            </a:r>
            <a:r>
              <a:rPr lang="en-US" sz="2000" b="0" strike="noStrike" spc="-1" dirty="0">
                <a:solidFill>
                  <a:srgbClr val="8064A2"/>
                </a:solidFill>
                <a:latin typeface="Courier New"/>
                <a:ea typeface="ＭＳ Ｐゴシック"/>
              </a:rPr>
              <a:t> OR </a:t>
            </a:r>
            <a:r>
              <a:rPr lang="en-US" sz="2000" b="0" strike="noStrike" spc="-1" dirty="0">
                <a:solidFill>
                  <a:srgbClr val="8064A2"/>
                </a:solidFill>
                <a:latin typeface="Arial"/>
                <a:ea typeface="ＭＳ Ｐゴシック"/>
              </a:rPr>
              <a:t>‘</a:t>
            </a:r>
            <a:r>
              <a:rPr lang="en-US" sz="2000" b="0" strike="noStrike" spc="-1" dirty="0">
                <a:solidFill>
                  <a:srgbClr val="8064A2"/>
                </a:solidFill>
                <a:latin typeface="Courier New"/>
                <a:ea typeface="ＭＳ Ｐゴシック"/>
              </a:rPr>
              <a:t>1</a:t>
            </a:r>
            <a:r>
              <a:rPr lang="en-US" sz="2000" b="0" strike="noStrike" spc="-1" dirty="0">
                <a:solidFill>
                  <a:srgbClr val="8064A2"/>
                </a:solidFill>
                <a:latin typeface="Arial"/>
                <a:ea typeface="ＭＳ Ｐゴシック"/>
              </a:rPr>
              <a:t>‘</a:t>
            </a:r>
            <a:r>
              <a:rPr lang="en-US" sz="2000" b="0" strike="noStrike" spc="-1" dirty="0">
                <a:solidFill>
                  <a:srgbClr val="8064A2"/>
                </a:solidFill>
                <a:latin typeface="Courier New"/>
                <a:ea typeface="ＭＳ Ｐゴシック"/>
              </a:rPr>
              <a:t>=</a:t>
            </a:r>
            <a:r>
              <a:rPr lang="en-US" sz="2000" b="0" strike="noStrike" spc="-1" dirty="0">
                <a:solidFill>
                  <a:srgbClr val="8064A2"/>
                </a:solidFill>
                <a:latin typeface="Arial"/>
                <a:ea typeface="ＭＳ Ｐゴシック"/>
              </a:rPr>
              <a:t>‘</a:t>
            </a:r>
            <a:r>
              <a:rPr lang="en-US" sz="2000" b="0" strike="noStrike" spc="-1" dirty="0">
                <a:solidFill>
                  <a:srgbClr val="8064A2"/>
                </a:solidFill>
                <a:latin typeface="Courier New"/>
                <a:ea typeface="ＭＳ Ｐゴシック"/>
              </a:rPr>
              <a:t>1</a:t>
            </a:r>
            <a:r>
              <a:rPr lang="en-US" sz="2000" b="0" strike="noStrike" spc="-1" dirty="0">
                <a:solidFill>
                  <a:srgbClr val="C0504D"/>
                </a:solidFill>
                <a:latin typeface="Arial"/>
                <a:ea typeface="ＭＳ Ｐゴシック"/>
              </a:rPr>
              <a:t>‘</a:t>
            </a:r>
            <a:r>
              <a:rPr lang="en-US" sz="2000" b="0" strike="noStrike" spc="-1" dirty="0">
                <a:solidFill>
                  <a:srgbClr val="9BBB59"/>
                </a:solidFill>
                <a:latin typeface="Arial"/>
                <a:ea typeface="ＭＳ Ｐゴシック"/>
              </a:rPr>
              <a:t>“</a:t>
            </a:r>
            <a:r>
              <a:rPr lang="en-US" sz="2000" b="0" strike="noStrike" spc="-1" dirty="0">
                <a:solidFill>
                  <a:srgbClr val="9BBB59"/>
                </a:solidFill>
                <a:latin typeface="Courier New"/>
                <a:ea typeface="ＭＳ Ｐゴシック"/>
              </a:rPr>
              <a:t>);</a:t>
            </a:r>
            <a:endParaRPr lang="en-US" sz="2000" b="0" strike="noStrike" spc="-1" dirty="0">
              <a:solidFill>
                <a:srgbClr val="153D6E"/>
              </a:solidFill>
              <a:latin typeface="Arial"/>
            </a:endParaRPr>
          </a:p>
          <a:p>
            <a:pPr marL="57240">
              <a:lnSpc>
                <a:spcPct val="100000"/>
              </a:lnSpc>
              <a:spcBef>
                <a:spcPts val="201"/>
              </a:spcBef>
              <a:buClr>
                <a:srgbClr val="000000"/>
              </a:buClr>
              <a:buSzPct val="45000"/>
              <a:buFont typeface="Wingdings" charset="2"/>
              <a:buChar char=""/>
            </a:pPr>
            <a:endParaRPr lang="en-US" sz="2000" b="0" strike="noStrike" spc="-1" dirty="0">
              <a:solidFill>
                <a:srgbClr val="153D6E"/>
              </a:solidFill>
              <a:latin typeface="Arial"/>
            </a:endParaRPr>
          </a:p>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Result: full dump of the table users</a:t>
            </a:r>
          </a:p>
        </p:txBody>
      </p:sp>
      <p:sp>
        <p:nvSpPr>
          <p:cNvPr id="502"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Hacking – Example 3: SQL Injection</a:t>
            </a:r>
            <a:endParaRPr lang="en-US" sz="1600" b="0" strike="noStrike" spc="-1">
              <a:solidFill>
                <a:srgbClr val="000000"/>
              </a:solidFill>
              <a:latin typeface="Calibri"/>
            </a:endParaRPr>
          </a:p>
        </p:txBody>
      </p:sp>
      <p:sp>
        <p:nvSpPr>
          <p:cNvPr id="503" name="TextShape 3"/>
          <p:cNvSpPr txBox="1"/>
          <p:nvPr/>
        </p:nvSpPr>
        <p:spPr>
          <a:xfrm>
            <a:off x="6732000" y="4809600"/>
            <a:ext cx="2057040" cy="274320"/>
          </a:xfrm>
          <a:prstGeom prst="rect">
            <a:avLst/>
          </a:prstGeom>
          <a:noFill/>
          <a:ln>
            <a:noFill/>
          </a:ln>
        </p:spPr>
        <p:txBody>
          <a:bodyPr anchor="ctr"/>
          <a:lstStyle/>
          <a:p>
            <a:pPr algn="r">
              <a:lnSpc>
                <a:spcPct val="100000"/>
              </a:lnSpc>
            </a:pPr>
            <a:fld id="{793009FC-E5ED-4DFD-9C30-6B80AAA5AF10}" type="slidenum">
              <a:rPr lang="en-US" sz="1000" b="0" strike="noStrike" spc="-1">
                <a:solidFill>
                  <a:srgbClr val="B2B2B2"/>
                </a:solidFill>
                <a:latin typeface="Calibri"/>
              </a:rPr>
              <a:t>67</a:t>
            </a:fld>
            <a:endParaRPr lang="en-US" sz="1000" b="0" strike="noStrike" spc="-1">
              <a:latin typeface="Times New Roman"/>
            </a:endParaRPr>
          </a:p>
        </p:txBody>
      </p:sp>
      <p:pic>
        <p:nvPicPr>
          <p:cNvPr id="504" name="Picture 4"/>
          <p:cNvPicPr/>
          <p:nvPr/>
        </p:nvPicPr>
        <p:blipFill>
          <a:blip r:embed="rId3"/>
          <a:stretch/>
        </p:blipFill>
        <p:spPr>
          <a:xfrm>
            <a:off x="5250600" y="2743200"/>
            <a:ext cx="3161880" cy="418680"/>
          </a:xfrm>
          <a:prstGeom prst="rect">
            <a:avLst/>
          </a:prstGeom>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6"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Hacking – SQL Injection</a:t>
            </a:r>
            <a:endParaRPr lang="en-US" sz="1600" b="0" strike="noStrike" spc="-1">
              <a:solidFill>
                <a:srgbClr val="000000"/>
              </a:solidFill>
              <a:latin typeface="Calibri"/>
            </a:endParaRPr>
          </a:p>
        </p:txBody>
      </p:sp>
      <p:sp>
        <p:nvSpPr>
          <p:cNvPr id="507" name="TextShape 3"/>
          <p:cNvSpPr txBox="1"/>
          <p:nvPr/>
        </p:nvSpPr>
        <p:spPr>
          <a:xfrm>
            <a:off x="6732000" y="4809600"/>
            <a:ext cx="2057040" cy="274320"/>
          </a:xfrm>
          <a:prstGeom prst="rect">
            <a:avLst/>
          </a:prstGeom>
          <a:noFill/>
          <a:ln>
            <a:noFill/>
          </a:ln>
        </p:spPr>
        <p:txBody>
          <a:bodyPr anchor="ctr"/>
          <a:lstStyle/>
          <a:p>
            <a:pPr algn="r">
              <a:lnSpc>
                <a:spcPct val="100000"/>
              </a:lnSpc>
            </a:pPr>
            <a:fld id="{1B86AC91-B191-40ED-AEC7-7178DA3C54D0}" type="slidenum">
              <a:rPr lang="en-US" sz="1000" b="0" strike="noStrike" spc="-1">
                <a:solidFill>
                  <a:srgbClr val="B2B2B2"/>
                </a:solidFill>
                <a:latin typeface="Calibri"/>
              </a:rPr>
              <a:t>68</a:t>
            </a:fld>
            <a:endParaRPr lang="en-US" sz="1000" b="0" strike="noStrike" spc="-1">
              <a:latin typeface="Times New Roman"/>
            </a:endParaRPr>
          </a:p>
        </p:txBody>
      </p:sp>
      <p:graphicFrame>
        <p:nvGraphicFramePr>
          <p:cNvPr id="13" name="Diagram 12">
            <a:extLst>
              <a:ext uri="{FF2B5EF4-FFF2-40B4-BE49-F238E27FC236}">
                <a16:creationId xmlns:a16="http://schemas.microsoft.com/office/drawing/2014/main" id="{D6D089FC-8E6D-0F40-88F6-93C2C02899DA}"/>
              </a:ext>
            </a:extLst>
          </p:cNvPr>
          <p:cNvGraphicFramePr/>
          <p:nvPr>
            <p:extLst>
              <p:ext uri="{D42A27DB-BD31-4B8C-83A1-F6EECF244321}">
                <p14:modId xmlns:p14="http://schemas.microsoft.com/office/powerpoint/2010/main" val="564933366"/>
              </p:ext>
            </p:extLst>
          </p:nvPr>
        </p:nvGraphicFramePr>
        <p:xfrm>
          <a:off x="0" y="2007672"/>
          <a:ext cx="9058415" cy="16362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Picture 6">
            <a:extLst>
              <a:ext uri="{FF2B5EF4-FFF2-40B4-BE49-F238E27FC236}">
                <a16:creationId xmlns:a16="http://schemas.microsoft.com/office/drawing/2014/main" id="{ED56E0B8-068E-D34E-B135-623D2A7E7E8F}"/>
              </a:ext>
            </a:extLst>
          </p:cNvPr>
          <p:cNvPicPr/>
          <p:nvPr/>
        </p:nvPicPr>
        <p:blipFill>
          <a:blip r:embed="rId8"/>
          <a:stretch/>
        </p:blipFill>
        <p:spPr>
          <a:xfrm>
            <a:off x="510084" y="2195999"/>
            <a:ext cx="2242440" cy="1259640"/>
          </a:xfrm>
          <a:prstGeom prst="rect">
            <a:avLst/>
          </a:prstGeom>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1" name="TextShape 1"/>
          <p:cNvSpPr txBox="1"/>
          <p:nvPr/>
        </p:nvSpPr>
        <p:spPr>
          <a:xfrm>
            <a:off x="350280" y="1149840"/>
            <a:ext cx="5737699"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endParaRPr lang="en-US" sz="1500" b="0" strike="noStrike" spc="-1">
              <a:solidFill>
                <a:srgbClr val="153D6E"/>
              </a:solidFill>
              <a:latin typeface="Arial"/>
            </a:endParaRPr>
          </a:p>
          <a:p>
            <a:pPr marL="432000" indent="-324000">
              <a:spcBef>
                <a:spcPts val="1417"/>
              </a:spcBef>
              <a:buClr>
                <a:srgbClr val="000000"/>
              </a:buClr>
              <a:buSzPct val="45000"/>
              <a:buFont typeface="Wingdings" charset="2"/>
              <a:buChar char=""/>
            </a:pPr>
            <a:endParaRPr lang="en-US" sz="1500" b="0" strike="noStrike" spc="-1">
              <a:solidFill>
                <a:srgbClr val="153D6E"/>
              </a:solidFill>
              <a:latin typeface="Arial"/>
            </a:endParaRPr>
          </a:p>
          <a:p>
            <a:pPr marL="432000" indent="-324000">
              <a:spcBef>
                <a:spcPts val="1417"/>
              </a:spcBef>
              <a:buClr>
                <a:srgbClr val="000000"/>
              </a:buClr>
              <a:buSzPct val="45000"/>
              <a:buFont typeface="Wingdings" charset="2"/>
              <a:buChar char=""/>
            </a:pPr>
            <a:endParaRPr lang="en-US" sz="1500" b="0" strike="noStrike" spc="-1">
              <a:solidFill>
                <a:srgbClr val="153D6E"/>
              </a:solidFill>
              <a:latin typeface="Arial"/>
            </a:endParaRPr>
          </a:p>
          <a:p>
            <a:pPr marL="432000" indent="-324000">
              <a:spcBef>
                <a:spcPts val="1417"/>
              </a:spcBef>
              <a:buClr>
                <a:srgbClr val="000000"/>
              </a:buClr>
              <a:buSzPct val="45000"/>
              <a:buFont typeface="Wingdings" charset="2"/>
              <a:buChar char=""/>
            </a:pPr>
            <a:endParaRPr lang="en-US" sz="1500" b="0" strike="noStrike" spc="-1">
              <a:solidFill>
                <a:srgbClr val="153D6E"/>
              </a:solidFill>
              <a:latin typeface="Arial"/>
            </a:endParaRPr>
          </a:p>
          <a:p>
            <a:pPr marL="432000" indent="-324000">
              <a:spcBef>
                <a:spcPts val="1417"/>
              </a:spcBef>
              <a:buClr>
                <a:srgbClr val="000000"/>
              </a:buClr>
              <a:buSzPct val="45000"/>
              <a:buFont typeface="Wingdings" charset="2"/>
              <a:buChar char=""/>
            </a:pPr>
            <a:endParaRPr lang="en-US" sz="1500" b="0" strike="noStrike" spc="-1">
              <a:solidFill>
                <a:srgbClr val="153D6E"/>
              </a:solidFill>
              <a:latin typeface="Arial"/>
            </a:endParaRPr>
          </a:p>
          <a:p>
            <a:pPr marL="432000" indent="-324000">
              <a:spcBef>
                <a:spcPts val="1417"/>
              </a:spcBef>
              <a:buClr>
                <a:srgbClr val="000000"/>
              </a:buClr>
              <a:buSzPct val="45000"/>
              <a:buFont typeface="Wingdings" charset="2"/>
              <a:buChar char=""/>
            </a:pPr>
            <a:endParaRPr lang="en-US" sz="1500" b="0" strike="noStrike" spc="-1">
              <a:solidFill>
                <a:srgbClr val="153D6E"/>
              </a:solidFill>
              <a:latin typeface="Arial"/>
            </a:endParaRPr>
          </a:p>
        </p:txBody>
      </p:sp>
      <p:sp>
        <p:nvSpPr>
          <p:cNvPr id="512"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Hacking – SQL Injection</a:t>
            </a:r>
            <a:endParaRPr lang="en-US" sz="1600" b="0" strike="noStrike" spc="-1">
              <a:solidFill>
                <a:srgbClr val="000000"/>
              </a:solidFill>
              <a:latin typeface="Calibri"/>
            </a:endParaRPr>
          </a:p>
        </p:txBody>
      </p:sp>
      <p:sp>
        <p:nvSpPr>
          <p:cNvPr id="513" name="TextShape 3"/>
          <p:cNvSpPr txBox="1"/>
          <p:nvPr/>
        </p:nvSpPr>
        <p:spPr>
          <a:xfrm>
            <a:off x="6732000" y="4809600"/>
            <a:ext cx="2057040" cy="274320"/>
          </a:xfrm>
          <a:prstGeom prst="rect">
            <a:avLst/>
          </a:prstGeom>
          <a:noFill/>
          <a:ln>
            <a:noFill/>
          </a:ln>
        </p:spPr>
        <p:txBody>
          <a:bodyPr anchor="ctr"/>
          <a:lstStyle/>
          <a:p>
            <a:pPr algn="r">
              <a:lnSpc>
                <a:spcPct val="100000"/>
              </a:lnSpc>
            </a:pPr>
            <a:fld id="{5501F6FB-73E8-442E-9C5D-CDF289D2341C}" type="slidenum">
              <a:rPr lang="en-US" sz="1000" b="0" strike="noStrike" spc="-1">
                <a:solidFill>
                  <a:srgbClr val="B2B2B2"/>
                </a:solidFill>
                <a:latin typeface="Calibri"/>
              </a:rPr>
              <a:t>69</a:t>
            </a:fld>
            <a:endParaRPr lang="en-US" sz="1000" b="0" strike="noStrike" spc="-1">
              <a:latin typeface="Times New Roman"/>
            </a:endParaRPr>
          </a:p>
        </p:txBody>
      </p:sp>
      <p:sp>
        <p:nvSpPr>
          <p:cNvPr id="514" name="CustomShape 4"/>
          <p:cNvSpPr/>
          <p:nvPr/>
        </p:nvSpPr>
        <p:spPr>
          <a:xfrm>
            <a:off x="7315200" y="4297680"/>
            <a:ext cx="11624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endParaRPr lang="en-US" sz="1050" b="0" strike="noStrike" spc="-1" dirty="0">
              <a:latin typeface="Arial"/>
            </a:endParaRPr>
          </a:p>
        </p:txBody>
      </p:sp>
      <p:pic>
        <p:nvPicPr>
          <p:cNvPr id="4" name="Picture 3">
            <a:extLst>
              <a:ext uri="{FF2B5EF4-FFF2-40B4-BE49-F238E27FC236}">
                <a16:creationId xmlns:a16="http://schemas.microsoft.com/office/drawing/2014/main" id="{8497194E-EBA3-440E-A273-EB8DD541A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40" y="1099394"/>
            <a:ext cx="4905480" cy="3198286"/>
          </a:xfrm>
          <a:prstGeom prst="rect">
            <a:avLst/>
          </a:prstGeom>
        </p:spPr>
      </p:pic>
      <p:sp>
        <p:nvSpPr>
          <p:cNvPr id="7" name="TextBox 6">
            <a:extLst>
              <a:ext uri="{FF2B5EF4-FFF2-40B4-BE49-F238E27FC236}">
                <a16:creationId xmlns:a16="http://schemas.microsoft.com/office/drawing/2014/main" id="{0295397B-6529-5846-883A-F0F722C86242}"/>
              </a:ext>
            </a:extLst>
          </p:cNvPr>
          <p:cNvSpPr txBox="1"/>
          <p:nvPr/>
        </p:nvSpPr>
        <p:spPr>
          <a:xfrm>
            <a:off x="5622382" y="1409389"/>
            <a:ext cx="3313024" cy="2862322"/>
          </a:xfrm>
          <a:prstGeom prst="rect">
            <a:avLst/>
          </a:prstGeom>
          <a:noFill/>
        </p:spPr>
        <p:txBody>
          <a:bodyPr wrap="square" rtlCol="0">
            <a:spAutoFit/>
          </a:bodyPr>
          <a:lstStyle/>
          <a:p>
            <a:r>
              <a:rPr lang="en-US" i="1" dirty="0">
                <a:solidFill>
                  <a:srgbClr val="002060"/>
                </a:solidFill>
              </a:rPr>
              <a:t>Video available on request from TRANSITS or use site </a:t>
            </a:r>
            <a:r>
              <a:rPr lang="en-US" spc="-1" dirty="0">
                <a:solidFill>
                  <a:srgbClr val="0E2D51"/>
                </a:solidFill>
                <a:ea typeface="ＭＳ Ｐゴシック"/>
              </a:rPr>
              <a:t>http://</a:t>
            </a:r>
            <a:r>
              <a:rPr lang="en-US" spc="-1" dirty="0" err="1">
                <a:solidFill>
                  <a:srgbClr val="0E2D51"/>
                </a:solidFill>
                <a:ea typeface="ＭＳ Ｐゴシック"/>
              </a:rPr>
              <a:t>testfire.net</a:t>
            </a:r>
            <a:r>
              <a:rPr lang="en-US" spc="-1" dirty="0">
                <a:solidFill>
                  <a:srgbClr val="0E2D51"/>
                </a:solidFill>
                <a:ea typeface="ＭＳ Ｐゴシック"/>
              </a:rPr>
              <a:t>/</a:t>
            </a:r>
            <a:r>
              <a:rPr lang="en-US" i="1" dirty="0">
                <a:solidFill>
                  <a:srgbClr val="0E2D51"/>
                </a:solidFill>
              </a:rPr>
              <a:t> </a:t>
            </a:r>
            <a:r>
              <a:rPr lang="en-US" i="1" dirty="0">
                <a:solidFill>
                  <a:srgbClr val="002060"/>
                </a:solidFill>
              </a:rPr>
              <a:t>.  Please check that this is still publicly available before using and embed here.</a:t>
            </a:r>
          </a:p>
          <a:p>
            <a:endParaRPr lang="en-US" i="1" dirty="0">
              <a:solidFill>
                <a:srgbClr val="002060"/>
              </a:solidFill>
            </a:endParaRPr>
          </a:p>
          <a:p>
            <a:r>
              <a:rPr lang="en-US" i="1" dirty="0">
                <a:solidFill>
                  <a:srgbClr val="002060"/>
                </a:solidFill>
              </a:rPr>
              <a:t>To unhide slide, click ”slide show” in top navigation bar.  Delete this note.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9DC86431-8747-5043-94A0-316B922563C7}"/>
              </a:ext>
            </a:extLst>
          </p:cNvPr>
          <p:cNvGraphicFramePr/>
          <p:nvPr>
            <p:extLst>
              <p:ext uri="{D42A27DB-BD31-4B8C-83A1-F6EECF244321}">
                <p14:modId xmlns:p14="http://schemas.microsoft.com/office/powerpoint/2010/main" val="1210258100"/>
              </p:ext>
            </p:extLst>
          </p:nvPr>
        </p:nvGraphicFramePr>
        <p:xfrm>
          <a:off x="350280" y="1149840"/>
          <a:ext cx="8438760" cy="3489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0" name="TextShape 2"/>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dirty="0">
                <a:solidFill>
                  <a:srgbClr val="FFFFFF"/>
                </a:solidFill>
                <a:latin typeface="Arial"/>
                <a:ea typeface="Verdana"/>
              </a:rPr>
              <a:t>Threat Landscape – Threat Agents</a:t>
            </a:r>
            <a:endParaRPr lang="en-US" b="0" strike="noStrike" spc="-1" dirty="0">
              <a:solidFill>
                <a:srgbClr val="000000"/>
              </a:solidFill>
              <a:latin typeface="Calibri"/>
            </a:endParaRPr>
          </a:p>
        </p:txBody>
      </p:sp>
      <p:sp>
        <p:nvSpPr>
          <p:cNvPr id="221" name="TextShape 3"/>
          <p:cNvSpPr txBox="1"/>
          <p:nvPr/>
        </p:nvSpPr>
        <p:spPr>
          <a:xfrm>
            <a:off x="6732000" y="4809600"/>
            <a:ext cx="2057040" cy="274320"/>
          </a:xfrm>
          <a:prstGeom prst="rect">
            <a:avLst/>
          </a:prstGeom>
          <a:noFill/>
          <a:ln>
            <a:noFill/>
          </a:ln>
        </p:spPr>
        <p:txBody>
          <a:bodyPr anchor="ctr"/>
          <a:lstStyle/>
          <a:p>
            <a:pPr algn="r">
              <a:lnSpc>
                <a:spcPct val="100000"/>
              </a:lnSpc>
            </a:pPr>
            <a:fld id="{641A4640-7E63-4DF3-BCF7-8FF80171A9A5}" type="slidenum">
              <a:rPr lang="en-US" sz="1000" b="0" strike="noStrike" spc="-1">
                <a:solidFill>
                  <a:srgbClr val="B2B2B2"/>
                </a:solidFill>
                <a:latin typeface="Calibri"/>
              </a:rPr>
              <a:t>7</a:t>
            </a:fld>
            <a:endParaRPr lang="en-US" sz="1000" b="0" strike="noStrike" spc="-1">
              <a:latin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TextShape 1"/>
          <p:cNvSpPr txBox="1"/>
          <p:nvPr/>
        </p:nvSpPr>
        <p:spPr>
          <a:xfrm>
            <a:off x="350280" y="114984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500" b="0" strike="noStrike" spc="-1">
                <a:solidFill>
                  <a:srgbClr val="153D6E"/>
                </a:solidFill>
                <a:latin typeface="Arial"/>
              </a:rPr>
              <a:t>CWE-79: Improper Neutralization of Input During Web Page Generation ('Cross-site Scripting')</a:t>
            </a:r>
          </a:p>
          <a:p>
            <a:pPr marL="864000" lvl="1" indent="-324000">
              <a:spcBef>
                <a:spcPts val="1134"/>
              </a:spcBef>
              <a:buClr>
                <a:srgbClr val="000000"/>
              </a:buClr>
              <a:buSzPct val="75000"/>
              <a:buFont typeface="Symbol" charset="2"/>
              <a:buChar char=""/>
            </a:pPr>
            <a:r>
              <a:rPr lang="en-US" sz="1200" b="0" strike="noStrike" spc="-1">
                <a:solidFill>
                  <a:srgbClr val="153D6E"/>
                </a:solidFill>
                <a:latin typeface="Arial"/>
              </a:rPr>
              <a:t>How does it work?</a:t>
            </a:r>
            <a:br/>
            <a:r>
              <a:rPr lang="en-US" sz="1200" b="0" strike="noStrike" spc="-1">
                <a:solidFill>
                  <a:srgbClr val="153D6E"/>
                </a:solidFill>
                <a:latin typeface="Arial"/>
              </a:rPr>
              <a:t>Web applications often use user-supplied values for the server’s response, which usually is a HTML web site:</a:t>
            </a:r>
          </a:p>
        </p:txBody>
      </p:sp>
      <p:sp>
        <p:nvSpPr>
          <p:cNvPr id="516"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Hacking – Example 4: Cross Site Scripting</a:t>
            </a:r>
            <a:endParaRPr lang="en-US" sz="1600" b="0" strike="noStrike" spc="-1">
              <a:solidFill>
                <a:srgbClr val="000000"/>
              </a:solidFill>
              <a:latin typeface="Calibri"/>
            </a:endParaRPr>
          </a:p>
        </p:txBody>
      </p:sp>
      <p:sp>
        <p:nvSpPr>
          <p:cNvPr id="517" name="TextShape 3"/>
          <p:cNvSpPr txBox="1"/>
          <p:nvPr/>
        </p:nvSpPr>
        <p:spPr>
          <a:xfrm>
            <a:off x="6732000" y="4809600"/>
            <a:ext cx="2057040" cy="274320"/>
          </a:xfrm>
          <a:prstGeom prst="rect">
            <a:avLst/>
          </a:prstGeom>
          <a:noFill/>
          <a:ln>
            <a:noFill/>
          </a:ln>
        </p:spPr>
        <p:txBody>
          <a:bodyPr anchor="ctr"/>
          <a:lstStyle/>
          <a:p>
            <a:pPr algn="r">
              <a:lnSpc>
                <a:spcPct val="100000"/>
              </a:lnSpc>
            </a:pPr>
            <a:fld id="{A94CBEAF-D236-43D3-BB90-2B3DD1F6F0AA}" type="slidenum">
              <a:rPr lang="en-US" sz="1000" b="0" strike="noStrike" spc="-1">
                <a:solidFill>
                  <a:srgbClr val="B2B2B2"/>
                </a:solidFill>
                <a:latin typeface="Calibri"/>
              </a:rPr>
              <a:t>70</a:t>
            </a:fld>
            <a:endParaRPr lang="en-US" sz="1000" b="0" strike="noStrike" spc="-1">
              <a:latin typeface="Times New Roman"/>
            </a:endParaRPr>
          </a:p>
        </p:txBody>
      </p:sp>
      <p:pic>
        <p:nvPicPr>
          <p:cNvPr id="518" name="Picture 5"/>
          <p:cNvPicPr/>
          <p:nvPr/>
        </p:nvPicPr>
        <p:blipFill>
          <a:blip r:embed="rId3"/>
          <a:stretch/>
        </p:blipFill>
        <p:spPr>
          <a:xfrm>
            <a:off x="1407600" y="1990080"/>
            <a:ext cx="6639120" cy="2216160"/>
          </a:xfrm>
          <a:prstGeom prst="rect">
            <a:avLst/>
          </a:prstGeom>
          <a:ln>
            <a:noFill/>
          </a:ln>
        </p:spPr>
      </p:pic>
      <p:sp>
        <p:nvSpPr>
          <p:cNvPr id="520" name="CustomShape 5"/>
          <p:cNvSpPr/>
          <p:nvPr/>
        </p:nvSpPr>
        <p:spPr>
          <a:xfrm>
            <a:off x="4937760" y="2103120"/>
            <a:ext cx="575640" cy="274320"/>
          </a:xfrm>
          <a:prstGeom prst="rect">
            <a:avLst/>
          </a:prstGeom>
          <a:noFill/>
          <a:ln w="25560">
            <a:solidFill>
              <a:srgbClr val="FF0000"/>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521" name="CustomShape 6"/>
          <p:cNvSpPr/>
          <p:nvPr/>
        </p:nvSpPr>
        <p:spPr>
          <a:xfrm>
            <a:off x="5260320" y="3663720"/>
            <a:ext cx="484200" cy="268200"/>
          </a:xfrm>
          <a:prstGeom prst="rect">
            <a:avLst/>
          </a:prstGeom>
          <a:noFill/>
          <a:ln w="25560">
            <a:solidFill>
              <a:srgbClr val="FF0000"/>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2" name="TextBox 1">
            <a:extLst>
              <a:ext uri="{FF2B5EF4-FFF2-40B4-BE49-F238E27FC236}">
                <a16:creationId xmlns:a16="http://schemas.microsoft.com/office/drawing/2014/main" id="{C5141899-0769-AA48-AAEC-C5692B7FE19B}"/>
              </a:ext>
            </a:extLst>
          </p:cNvPr>
          <p:cNvSpPr txBox="1"/>
          <p:nvPr/>
        </p:nvSpPr>
        <p:spPr>
          <a:xfrm>
            <a:off x="350280" y="4843999"/>
            <a:ext cx="2706190" cy="246221"/>
          </a:xfrm>
          <a:prstGeom prst="rect">
            <a:avLst/>
          </a:prstGeom>
          <a:noFill/>
        </p:spPr>
        <p:txBody>
          <a:bodyPr wrap="none" rtlCol="0">
            <a:spAutoFit/>
          </a:bodyPr>
          <a:lstStyle/>
          <a:p>
            <a:r>
              <a:rPr lang="en-US" sz="1000" dirty="0">
                <a:solidFill>
                  <a:srgbClr val="0E2D51"/>
                </a:solidFill>
              </a:rPr>
              <a:t>Source: https://</a:t>
            </a:r>
            <a:r>
              <a:rPr lang="en-US" sz="1000" dirty="0" err="1">
                <a:solidFill>
                  <a:srgbClr val="0E2D51"/>
                </a:solidFill>
              </a:rPr>
              <a:t>xss-doc.appspot.com</a:t>
            </a:r>
            <a:r>
              <a:rPr lang="en-US" sz="1000" dirty="0">
                <a:solidFill>
                  <a:srgbClr val="0E2D51"/>
                </a:solidFill>
              </a:rPr>
              <a:t>/demo/2</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TextShape 1"/>
          <p:cNvSpPr txBox="1"/>
          <p:nvPr/>
        </p:nvSpPr>
        <p:spPr>
          <a:xfrm>
            <a:off x="350280" y="114984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500" b="0" strike="noStrike" spc="-1">
                <a:solidFill>
                  <a:srgbClr val="153D6E"/>
                </a:solidFill>
                <a:latin typeface="Arial"/>
              </a:rPr>
              <a:t>CWE-79: Improper Neutralization of Input During Web Page Generation ('Cross-site Scripting')</a:t>
            </a:r>
          </a:p>
          <a:p>
            <a:pPr marL="864000" lvl="1" indent="-324000">
              <a:spcBef>
                <a:spcPts val="1134"/>
              </a:spcBef>
              <a:buClr>
                <a:srgbClr val="000000"/>
              </a:buClr>
              <a:buSzPct val="75000"/>
              <a:buFont typeface="Symbol" charset="2"/>
              <a:buChar char=""/>
            </a:pPr>
            <a:r>
              <a:rPr lang="en-US" sz="1200" b="0" strike="noStrike" spc="-1">
                <a:solidFill>
                  <a:srgbClr val="153D6E"/>
                </a:solidFill>
                <a:latin typeface="Arial"/>
              </a:rPr>
              <a:t>How does it work?</a:t>
            </a:r>
            <a:br/>
            <a:r>
              <a:rPr lang="en-US" sz="1200" b="0" strike="noStrike" spc="-1">
                <a:solidFill>
                  <a:srgbClr val="153D6E"/>
                </a:solidFill>
                <a:latin typeface="Arial"/>
              </a:rPr>
              <a:t>A malformed user-supplied value allows to abuse this weakness. A innocent example, purely HTML::</a:t>
            </a:r>
          </a:p>
        </p:txBody>
      </p:sp>
      <p:sp>
        <p:nvSpPr>
          <p:cNvPr id="523"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Hacking – Example 4: Cross Site Scripting</a:t>
            </a:r>
            <a:endParaRPr lang="en-US" sz="1600" b="0" strike="noStrike" spc="-1">
              <a:solidFill>
                <a:srgbClr val="000000"/>
              </a:solidFill>
              <a:latin typeface="Calibri"/>
            </a:endParaRPr>
          </a:p>
        </p:txBody>
      </p:sp>
      <p:sp>
        <p:nvSpPr>
          <p:cNvPr id="524" name="TextShape 3"/>
          <p:cNvSpPr txBox="1"/>
          <p:nvPr/>
        </p:nvSpPr>
        <p:spPr>
          <a:xfrm>
            <a:off x="6732000" y="4809600"/>
            <a:ext cx="2057040" cy="274320"/>
          </a:xfrm>
          <a:prstGeom prst="rect">
            <a:avLst/>
          </a:prstGeom>
          <a:noFill/>
          <a:ln>
            <a:noFill/>
          </a:ln>
        </p:spPr>
        <p:txBody>
          <a:bodyPr anchor="ctr"/>
          <a:lstStyle/>
          <a:p>
            <a:pPr algn="r">
              <a:lnSpc>
                <a:spcPct val="100000"/>
              </a:lnSpc>
            </a:pPr>
            <a:fld id="{2952BEE4-DA27-49E7-A69A-6DB93B809B2A}" type="slidenum">
              <a:rPr lang="en-US" sz="1000" b="0" strike="noStrike" spc="-1">
                <a:solidFill>
                  <a:srgbClr val="B2B2B2"/>
                </a:solidFill>
                <a:latin typeface="Calibri"/>
              </a:rPr>
              <a:t>71</a:t>
            </a:fld>
            <a:endParaRPr lang="en-US" sz="1000" b="0" strike="noStrike" spc="-1">
              <a:latin typeface="Times New Roman"/>
            </a:endParaRPr>
          </a:p>
        </p:txBody>
      </p:sp>
      <p:sp>
        <p:nvSpPr>
          <p:cNvPr id="525" name="CustomShape 4"/>
          <p:cNvSpPr/>
          <p:nvPr/>
        </p:nvSpPr>
        <p:spPr>
          <a:xfrm>
            <a:off x="7406640" y="4366440"/>
            <a:ext cx="13622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r">
              <a:lnSpc>
                <a:spcPct val="100000"/>
              </a:lnSpc>
            </a:pPr>
            <a:r>
              <a:rPr lang="en-US" sz="1200" b="0" strike="noStrike" spc="-1">
                <a:solidFill>
                  <a:srgbClr val="000000"/>
                </a:solidFill>
                <a:latin typeface="Verdana"/>
                <a:ea typeface="ＭＳ Ｐゴシック"/>
              </a:rPr>
              <a:t>Source: Google</a:t>
            </a:r>
            <a:endParaRPr lang="en-US" sz="1200" b="0" strike="noStrike" spc="-1">
              <a:latin typeface="Arial"/>
            </a:endParaRPr>
          </a:p>
        </p:txBody>
      </p:sp>
      <p:pic>
        <p:nvPicPr>
          <p:cNvPr id="526" name="Picture 2"/>
          <p:cNvPicPr/>
          <p:nvPr/>
        </p:nvPicPr>
        <p:blipFill>
          <a:blip r:embed="rId3"/>
          <a:stretch/>
        </p:blipFill>
        <p:spPr>
          <a:xfrm>
            <a:off x="334440" y="1936440"/>
            <a:ext cx="8381520" cy="2755440"/>
          </a:xfrm>
          <a:prstGeom prst="rect">
            <a:avLst/>
          </a:prstGeom>
          <a:ln>
            <a:noFill/>
          </a:ln>
        </p:spPr>
      </p:pic>
      <p:sp>
        <p:nvSpPr>
          <p:cNvPr id="527" name="CustomShape 5"/>
          <p:cNvSpPr/>
          <p:nvPr/>
        </p:nvSpPr>
        <p:spPr>
          <a:xfrm>
            <a:off x="4899960" y="2027880"/>
            <a:ext cx="1223640" cy="359640"/>
          </a:xfrm>
          <a:prstGeom prst="rect">
            <a:avLst/>
          </a:prstGeom>
          <a:noFill/>
          <a:ln w="25560">
            <a:solidFill>
              <a:srgbClr val="FF0000"/>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528" name="CustomShape 6"/>
          <p:cNvSpPr/>
          <p:nvPr/>
        </p:nvSpPr>
        <p:spPr>
          <a:xfrm>
            <a:off x="5259960" y="4044240"/>
            <a:ext cx="575640" cy="359640"/>
          </a:xfrm>
          <a:prstGeom prst="rect">
            <a:avLst/>
          </a:prstGeom>
          <a:noFill/>
          <a:ln w="25560">
            <a:solidFill>
              <a:srgbClr val="FF0000"/>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pic>
        <p:nvPicPr>
          <p:cNvPr id="529" name="Picture 4"/>
          <p:cNvPicPr/>
          <p:nvPr/>
        </p:nvPicPr>
        <p:blipFill>
          <a:blip r:embed="rId4"/>
          <a:stretch/>
        </p:blipFill>
        <p:spPr>
          <a:xfrm>
            <a:off x="353520" y="3017520"/>
            <a:ext cx="8241840" cy="939600"/>
          </a:xfrm>
          <a:prstGeom prst="rect">
            <a:avLst/>
          </a:prstGeom>
          <a:ln w="28440">
            <a:solidFill>
              <a:srgbClr val="000000"/>
            </a:solidFill>
            <a:round/>
          </a:ln>
        </p:spPr>
      </p:pic>
      <p:sp>
        <p:nvSpPr>
          <p:cNvPr id="12" name="TextBox 11">
            <a:extLst>
              <a:ext uri="{FF2B5EF4-FFF2-40B4-BE49-F238E27FC236}">
                <a16:creationId xmlns:a16="http://schemas.microsoft.com/office/drawing/2014/main" id="{78E99CC7-ED76-934A-ADD7-4C573A61D59C}"/>
              </a:ext>
            </a:extLst>
          </p:cNvPr>
          <p:cNvSpPr txBox="1"/>
          <p:nvPr/>
        </p:nvSpPr>
        <p:spPr>
          <a:xfrm>
            <a:off x="350280" y="4843999"/>
            <a:ext cx="2706190" cy="246221"/>
          </a:xfrm>
          <a:prstGeom prst="rect">
            <a:avLst/>
          </a:prstGeom>
          <a:noFill/>
        </p:spPr>
        <p:txBody>
          <a:bodyPr wrap="none" rtlCol="0">
            <a:spAutoFit/>
          </a:bodyPr>
          <a:lstStyle/>
          <a:p>
            <a:r>
              <a:rPr lang="en-US" sz="1000" dirty="0">
                <a:solidFill>
                  <a:srgbClr val="0E2D51"/>
                </a:solidFill>
              </a:rPr>
              <a:t>Source: https://</a:t>
            </a:r>
            <a:r>
              <a:rPr lang="en-US" sz="1000" dirty="0" err="1">
                <a:solidFill>
                  <a:srgbClr val="0E2D51"/>
                </a:solidFill>
              </a:rPr>
              <a:t>xss-doc.appspot.com</a:t>
            </a:r>
            <a:r>
              <a:rPr lang="en-US" sz="1000" dirty="0">
                <a:solidFill>
                  <a:srgbClr val="0E2D51"/>
                </a:solidFill>
              </a:rPr>
              <a:t>/demo/2</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TextShape 1"/>
          <p:cNvSpPr txBox="1"/>
          <p:nvPr/>
        </p:nvSpPr>
        <p:spPr>
          <a:xfrm>
            <a:off x="350280" y="114984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500" b="0" strike="noStrike" spc="-1">
                <a:solidFill>
                  <a:srgbClr val="153D6E"/>
                </a:solidFill>
                <a:latin typeface="Arial"/>
              </a:rPr>
              <a:t>CWE-79: Improper Neutralization of Input During Web Page Generation ('Cross-site Scripting')</a:t>
            </a:r>
          </a:p>
          <a:p>
            <a:pPr marL="864000" lvl="1" indent="-324000">
              <a:spcBef>
                <a:spcPts val="1134"/>
              </a:spcBef>
              <a:buClr>
                <a:srgbClr val="000000"/>
              </a:buClr>
              <a:buSzPct val="75000"/>
              <a:buFont typeface="Symbol" charset="2"/>
              <a:buChar char=""/>
            </a:pPr>
            <a:r>
              <a:rPr lang="en-US" sz="1200" b="0" strike="noStrike" spc="-1">
                <a:solidFill>
                  <a:srgbClr val="153D6E"/>
                </a:solidFill>
                <a:latin typeface="Arial"/>
              </a:rPr>
              <a:t>How does it work?</a:t>
            </a:r>
            <a:br/>
            <a:r>
              <a:rPr lang="en-US" sz="1200" b="0" strike="noStrike" spc="-1">
                <a:solidFill>
                  <a:srgbClr val="153D6E"/>
                </a:solidFill>
                <a:latin typeface="Arial"/>
              </a:rPr>
              <a:t>A malformed user-supplied value allows to abuse this weakness. An example using JavaScript:</a:t>
            </a:r>
          </a:p>
        </p:txBody>
      </p:sp>
      <p:sp>
        <p:nvSpPr>
          <p:cNvPr id="532"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Hacking – Example 4: Cross Site Scripting</a:t>
            </a:r>
            <a:endParaRPr lang="en-US" sz="1600" b="0" strike="noStrike" spc="-1">
              <a:solidFill>
                <a:srgbClr val="000000"/>
              </a:solidFill>
              <a:latin typeface="Calibri"/>
            </a:endParaRPr>
          </a:p>
        </p:txBody>
      </p:sp>
      <p:sp>
        <p:nvSpPr>
          <p:cNvPr id="533" name="TextShape 3"/>
          <p:cNvSpPr txBox="1"/>
          <p:nvPr/>
        </p:nvSpPr>
        <p:spPr>
          <a:xfrm>
            <a:off x="6732000" y="4809600"/>
            <a:ext cx="2057040" cy="274320"/>
          </a:xfrm>
          <a:prstGeom prst="rect">
            <a:avLst/>
          </a:prstGeom>
          <a:noFill/>
          <a:ln>
            <a:noFill/>
          </a:ln>
        </p:spPr>
        <p:txBody>
          <a:bodyPr anchor="ctr"/>
          <a:lstStyle/>
          <a:p>
            <a:pPr algn="r">
              <a:lnSpc>
                <a:spcPct val="100000"/>
              </a:lnSpc>
            </a:pPr>
            <a:fld id="{11C308CE-5D74-41E8-A843-44944D2E71C3}" type="slidenum">
              <a:rPr lang="en-US" sz="1000" b="0" strike="noStrike" spc="-1">
                <a:solidFill>
                  <a:srgbClr val="B2B2B2"/>
                </a:solidFill>
                <a:latin typeface="Calibri"/>
              </a:rPr>
              <a:t>72</a:t>
            </a:fld>
            <a:endParaRPr lang="en-US" sz="1000" b="0" strike="noStrike" spc="-1">
              <a:latin typeface="Times New Roman"/>
            </a:endParaRPr>
          </a:p>
        </p:txBody>
      </p:sp>
      <p:sp>
        <p:nvSpPr>
          <p:cNvPr id="534" name="CustomShape 4"/>
          <p:cNvSpPr/>
          <p:nvPr/>
        </p:nvSpPr>
        <p:spPr>
          <a:xfrm>
            <a:off x="7406640" y="4366440"/>
            <a:ext cx="13622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r">
              <a:lnSpc>
                <a:spcPct val="100000"/>
              </a:lnSpc>
            </a:pPr>
            <a:r>
              <a:rPr lang="en-US" sz="1200" b="0" strike="noStrike" spc="-1">
                <a:solidFill>
                  <a:srgbClr val="000000"/>
                </a:solidFill>
                <a:latin typeface="Verdana"/>
                <a:ea typeface="ＭＳ Ｐゴシック"/>
              </a:rPr>
              <a:t>Source: Google</a:t>
            </a:r>
            <a:endParaRPr lang="en-US" sz="1200" b="0" strike="noStrike" spc="-1">
              <a:latin typeface="Arial"/>
            </a:endParaRPr>
          </a:p>
        </p:txBody>
      </p:sp>
      <p:pic>
        <p:nvPicPr>
          <p:cNvPr id="535" name="Picture 8"/>
          <p:cNvPicPr/>
          <p:nvPr/>
        </p:nvPicPr>
        <p:blipFill>
          <a:blip r:embed="rId3"/>
          <a:stretch/>
        </p:blipFill>
        <p:spPr>
          <a:xfrm>
            <a:off x="548640" y="2001960"/>
            <a:ext cx="8356320" cy="2844360"/>
          </a:xfrm>
          <a:prstGeom prst="rect">
            <a:avLst/>
          </a:prstGeom>
          <a:ln>
            <a:noFill/>
          </a:ln>
        </p:spPr>
      </p:pic>
      <p:sp>
        <p:nvSpPr>
          <p:cNvPr id="536" name="CustomShape 5"/>
          <p:cNvSpPr/>
          <p:nvPr/>
        </p:nvSpPr>
        <p:spPr>
          <a:xfrm>
            <a:off x="5086800" y="2110320"/>
            <a:ext cx="2952000" cy="359640"/>
          </a:xfrm>
          <a:prstGeom prst="rect">
            <a:avLst/>
          </a:prstGeom>
          <a:noFill/>
          <a:ln w="25560">
            <a:solidFill>
              <a:srgbClr val="FF0000"/>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537" name="CustomShape 6"/>
          <p:cNvSpPr/>
          <p:nvPr/>
        </p:nvSpPr>
        <p:spPr>
          <a:xfrm>
            <a:off x="731520" y="1899000"/>
            <a:ext cx="3240000" cy="935640"/>
          </a:xfrm>
          <a:custGeom>
            <a:avLst/>
            <a:gdLst/>
            <a:ahLst/>
            <a:cxnLst/>
            <a:rect l="l" t="t" r="r" b="b"/>
            <a:pathLst>
              <a:path w="21600" h="21600">
                <a:moveTo>
                  <a:pt x="0" y="0"/>
                </a:moveTo>
                <a:lnTo>
                  <a:pt x="21600" y="21600"/>
                </a:lnTo>
              </a:path>
            </a:pathLst>
          </a:custGeom>
          <a:noFill/>
          <a:ln w="25560">
            <a:solidFill>
              <a:srgbClr val="FF0000"/>
            </a:solidFill>
            <a:round/>
            <a:tailEnd type="arrow" w="med" len="med"/>
          </a:ln>
          <a:effectLst>
            <a:outerShdw dist="20160" dir="5400000">
              <a:srgbClr val="000000">
                <a:alpha val="38000"/>
              </a:srgbClr>
            </a:outerShdw>
          </a:effectLst>
        </p:spPr>
        <p:style>
          <a:lnRef idx="0">
            <a:scrgbClr r="0" g="0" b="0"/>
          </a:lnRef>
          <a:fillRef idx="0">
            <a:scrgbClr r="0" g="0" b="0"/>
          </a:fillRef>
          <a:effectRef idx="0">
            <a:scrgbClr r="0" g="0" b="0"/>
          </a:effectRef>
          <a:fontRef idx="minor"/>
        </p:style>
      </p:sp>
      <p:pic>
        <p:nvPicPr>
          <p:cNvPr id="538" name="Picture 5"/>
          <p:cNvPicPr/>
          <p:nvPr/>
        </p:nvPicPr>
        <p:blipFill>
          <a:blip r:embed="rId4"/>
          <a:stretch/>
        </p:blipFill>
        <p:spPr>
          <a:xfrm>
            <a:off x="4206240" y="2560320"/>
            <a:ext cx="4392000" cy="1578960"/>
          </a:xfrm>
          <a:prstGeom prst="rect">
            <a:avLst/>
          </a:prstGeom>
          <a:ln>
            <a:noFill/>
          </a:ln>
        </p:spPr>
      </p:pic>
      <p:pic>
        <p:nvPicPr>
          <p:cNvPr id="539" name="Picture 9"/>
          <p:cNvPicPr/>
          <p:nvPr/>
        </p:nvPicPr>
        <p:blipFill>
          <a:blip r:embed="rId5"/>
          <a:stretch/>
        </p:blipFill>
        <p:spPr>
          <a:xfrm>
            <a:off x="27000" y="3195000"/>
            <a:ext cx="9143640" cy="704880"/>
          </a:xfrm>
          <a:prstGeom prst="rect">
            <a:avLst/>
          </a:prstGeom>
          <a:ln w="28440">
            <a:solidFill>
              <a:srgbClr val="000000"/>
            </a:solidFill>
            <a:round/>
          </a:ln>
        </p:spPr>
      </p:pic>
      <p:sp>
        <p:nvSpPr>
          <p:cNvPr id="540" name="CustomShape 7"/>
          <p:cNvSpPr/>
          <p:nvPr/>
        </p:nvSpPr>
        <p:spPr>
          <a:xfrm>
            <a:off x="5459400" y="4120920"/>
            <a:ext cx="575640" cy="359640"/>
          </a:xfrm>
          <a:prstGeom prst="rect">
            <a:avLst/>
          </a:prstGeom>
          <a:noFill/>
          <a:ln w="25560">
            <a:solidFill>
              <a:srgbClr val="FF0000"/>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12" name="TextBox 11">
            <a:extLst>
              <a:ext uri="{FF2B5EF4-FFF2-40B4-BE49-F238E27FC236}">
                <a16:creationId xmlns:a16="http://schemas.microsoft.com/office/drawing/2014/main" id="{955D5462-C3AA-7249-A6DC-696A815608AB}"/>
              </a:ext>
            </a:extLst>
          </p:cNvPr>
          <p:cNvSpPr txBox="1"/>
          <p:nvPr/>
        </p:nvSpPr>
        <p:spPr>
          <a:xfrm>
            <a:off x="350280" y="4843999"/>
            <a:ext cx="2706190" cy="246221"/>
          </a:xfrm>
          <a:prstGeom prst="rect">
            <a:avLst/>
          </a:prstGeom>
          <a:noFill/>
        </p:spPr>
        <p:txBody>
          <a:bodyPr wrap="none" rtlCol="0">
            <a:spAutoFit/>
          </a:bodyPr>
          <a:lstStyle/>
          <a:p>
            <a:r>
              <a:rPr lang="en-US" sz="1000" dirty="0">
                <a:solidFill>
                  <a:srgbClr val="0E2D51"/>
                </a:solidFill>
              </a:rPr>
              <a:t>Source: https://</a:t>
            </a:r>
            <a:r>
              <a:rPr lang="en-US" sz="1000" dirty="0" err="1">
                <a:solidFill>
                  <a:srgbClr val="0E2D51"/>
                </a:solidFill>
              </a:rPr>
              <a:t>xss-doc.appspot.com</a:t>
            </a:r>
            <a:r>
              <a:rPr lang="en-US" sz="1000" dirty="0">
                <a:solidFill>
                  <a:srgbClr val="0E2D51"/>
                </a:solidFill>
              </a:rPr>
              <a:t>/demo/2</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TextShape 1"/>
          <p:cNvSpPr txBox="1"/>
          <p:nvPr/>
        </p:nvSpPr>
        <p:spPr>
          <a:xfrm>
            <a:off x="350280" y="1149840"/>
            <a:ext cx="8438760" cy="3489480"/>
          </a:xfrm>
          <a:prstGeom prst="rect">
            <a:avLst/>
          </a:prstGeom>
          <a:noFill/>
          <a:ln>
            <a:noFill/>
          </a:ln>
        </p:spPr>
        <p:txBody>
          <a:bodyPr lIns="0" tIns="0" rIns="0" bIns="0">
            <a:normAutofit/>
          </a:bodyPr>
          <a:lstStyle/>
          <a:p>
            <a:endParaRPr lang="en-US" sz="1500" b="0" strike="noStrike" spc="-1">
              <a:solidFill>
                <a:srgbClr val="153D6E"/>
              </a:solidFill>
              <a:latin typeface="Arial"/>
            </a:endParaRPr>
          </a:p>
        </p:txBody>
      </p:sp>
      <p:sp>
        <p:nvSpPr>
          <p:cNvPr id="542"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Hacking – OWASP Top Ten Weakneses</a:t>
            </a:r>
            <a:endParaRPr lang="en-US" sz="1600" b="0" strike="noStrike" spc="-1">
              <a:solidFill>
                <a:srgbClr val="000000"/>
              </a:solidFill>
              <a:latin typeface="Calibri"/>
            </a:endParaRPr>
          </a:p>
        </p:txBody>
      </p:sp>
      <p:sp>
        <p:nvSpPr>
          <p:cNvPr id="543" name="TextShape 3"/>
          <p:cNvSpPr txBox="1"/>
          <p:nvPr/>
        </p:nvSpPr>
        <p:spPr>
          <a:xfrm>
            <a:off x="6732000" y="4809600"/>
            <a:ext cx="2057040" cy="274320"/>
          </a:xfrm>
          <a:prstGeom prst="rect">
            <a:avLst/>
          </a:prstGeom>
          <a:noFill/>
          <a:ln>
            <a:noFill/>
          </a:ln>
        </p:spPr>
        <p:txBody>
          <a:bodyPr anchor="ctr"/>
          <a:lstStyle/>
          <a:p>
            <a:pPr algn="r">
              <a:lnSpc>
                <a:spcPct val="100000"/>
              </a:lnSpc>
            </a:pPr>
            <a:fld id="{FA7DD101-BEFC-4D5E-A973-765EC465AEE0}" type="slidenum">
              <a:rPr lang="en-US" sz="1000" b="0" strike="noStrike" spc="-1">
                <a:solidFill>
                  <a:srgbClr val="B2B2B2"/>
                </a:solidFill>
                <a:latin typeface="Calibri"/>
              </a:rPr>
              <a:t>73</a:t>
            </a:fld>
            <a:endParaRPr lang="en-US" sz="1000" b="0" strike="noStrike" spc="-1">
              <a:latin typeface="Times New Roman"/>
            </a:endParaRPr>
          </a:p>
        </p:txBody>
      </p:sp>
      <p:pic>
        <p:nvPicPr>
          <p:cNvPr id="1026" name="Picture 2" descr="https://3.bp.blogspot.com/-e3gIv5o6VlY/WhMM8ggNXPI/AAAAAAAABR8/CRMPQ6sBDU4gSEVrTeKaQSD091qnztOJQCLcBGAs/s1600/OWASP-Top-10.png">
            <a:extLst>
              <a:ext uri="{FF2B5EF4-FFF2-40B4-BE49-F238E27FC236}">
                <a16:creationId xmlns:a16="http://schemas.microsoft.com/office/drawing/2014/main" id="{CFF7959A-8B82-48F7-9E72-FA1E59FCA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9350" y="1277865"/>
            <a:ext cx="3140619" cy="32334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47C8BC1-EF50-1049-92B3-4E511DA72F57}"/>
              </a:ext>
            </a:extLst>
          </p:cNvPr>
          <p:cNvSpPr txBox="1"/>
          <p:nvPr/>
        </p:nvSpPr>
        <p:spPr>
          <a:xfrm>
            <a:off x="341640" y="4809600"/>
            <a:ext cx="5155579" cy="246221"/>
          </a:xfrm>
          <a:prstGeom prst="rect">
            <a:avLst/>
          </a:prstGeom>
          <a:noFill/>
        </p:spPr>
        <p:txBody>
          <a:bodyPr wrap="none" rtlCol="0">
            <a:spAutoFit/>
          </a:bodyPr>
          <a:lstStyle/>
          <a:p>
            <a:r>
              <a:rPr lang="en-US" sz="1000" dirty="0">
                <a:solidFill>
                  <a:srgbClr val="0E2D51"/>
                </a:solidFill>
              </a:rPr>
              <a:t>Source: https://</a:t>
            </a:r>
            <a:r>
              <a:rPr lang="en-US" sz="1000" dirty="0" err="1">
                <a:solidFill>
                  <a:srgbClr val="0E2D51"/>
                </a:solidFill>
              </a:rPr>
              <a:t>www.owasp.org</a:t>
            </a:r>
            <a:r>
              <a:rPr lang="en-US" sz="1000" dirty="0">
                <a:solidFill>
                  <a:srgbClr val="0E2D51"/>
                </a:solidFill>
              </a:rPr>
              <a:t>/images/7/72/OWASP_Top_10-2017_%28en%29.pdf.pdf</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9E34862-45CD-354B-9C71-D408BAED4ABF}"/>
              </a:ext>
            </a:extLst>
          </p:cNvPr>
          <p:cNvGraphicFramePr/>
          <p:nvPr>
            <p:extLst>
              <p:ext uri="{D42A27DB-BD31-4B8C-83A1-F6EECF244321}">
                <p14:modId xmlns:p14="http://schemas.microsoft.com/office/powerpoint/2010/main" val="2633398333"/>
              </p:ext>
            </p:extLst>
          </p:nvPr>
        </p:nvGraphicFramePr>
        <p:xfrm>
          <a:off x="0" y="2007672"/>
          <a:ext cx="9058415" cy="16362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46"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dirty="0">
                <a:solidFill>
                  <a:srgbClr val="FFFFFF"/>
                </a:solidFill>
                <a:latin typeface="Arial"/>
                <a:ea typeface="Verdana"/>
              </a:rPr>
              <a:t>Hacking – Injecti0n-Proxy</a:t>
            </a:r>
            <a:endParaRPr lang="en-US" sz="1600" b="0" strike="noStrike" spc="-1" dirty="0">
              <a:solidFill>
                <a:srgbClr val="000000"/>
              </a:solidFill>
              <a:latin typeface="Calibri"/>
            </a:endParaRPr>
          </a:p>
        </p:txBody>
      </p:sp>
      <p:sp>
        <p:nvSpPr>
          <p:cNvPr id="547" name="TextShape 3"/>
          <p:cNvSpPr txBox="1"/>
          <p:nvPr/>
        </p:nvSpPr>
        <p:spPr>
          <a:xfrm>
            <a:off x="6732000" y="4809600"/>
            <a:ext cx="2057040" cy="274320"/>
          </a:xfrm>
          <a:prstGeom prst="rect">
            <a:avLst/>
          </a:prstGeom>
          <a:noFill/>
          <a:ln>
            <a:noFill/>
          </a:ln>
        </p:spPr>
        <p:txBody>
          <a:bodyPr anchor="ctr"/>
          <a:lstStyle/>
          <a:p>
            <a:pPr algn="r">
              <a:lnSpc>
                <a:spcPct val="100000"/>
              </a:lnSpc>
            </a:pPr>
            <a:fld id="{BF850CAC-3D1D-42AD-8D81-9882A5EC76C7}" type="slidenum">
              <a:rPr lang="en-US" sz="1000" b="0" strike="noStrike" spc="-1">
                <a:solidFill>
                  <a:srgbClr val="B2B2B2"/>
                </a:solidFill>
                <a:latin typeface="Calibri"/>
              </a:rPr>
              <a:t>74</a:t>
            </a:fld>
            <a:endParaRPr lang="en-US" sz="1000" b="0" strike="noStrike" spc="-1">
              <a:latin typeface="Times New Roman"/>
            </a:endParaRPr>
          </a:p>
        </p:txBody>
      </p:sp>
      <p:pic>
        <p:nvPicPr>
          <p:cNvPr id="550" name="Picture 6"/>
          <p:cNvPicPr/>
          <p:nvPr/>
        </p:nvPicPr>
        <p:blipFill>
          <a:blip r:embed="rId8"/>
          <a:stretch/>
        </p:blipFill>
        <p:spPr>
          <a:xfrm>
            <a:off x="510084" y="2195999"/>
            <a:ext cx="2242440" cy="1259640"/>
          </a:xfrm>
          <a:prstGeom prst="rect">
            <a:avLst/>
          </a:prstGeom>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1" name="TextShape 1"/>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Hacking – Injecti0n-Proxy</a:t>
            </a:r>
            <a:endParaRPr lang="en-US" sz="1600" b="0" strike="noStrike" spc="-1">
              <a:solidFill>
                <a:srgbClr val="000000"/>
              </a:solidFill>
              <a:latin typeface="Calibri"/>
            </a:endParaRPr>
          </a:p>
        </p:txBody>
      </p:sp>
      <p:sp>
        <p:nvSpPr>
          <p:cNvPr id="552" name="TextShape 2"/>
          <p:cNvSpPr txBox="1"/>
          <p:nvPr/>
        </p:nvSpPr>
        <p:spPr>
          <a:xfrm>
            <a:off x="6732000" y="4809600"/>
            <a:ext cx="2057040" cy="274320"/>
          </a:xfrm>
          <a:prstGeom prst="rect">
            <a:avLst/>
          </a:prstGeom>
          <a:noFill/>
          <a:ln>
            <a:noFill/>
          </a:ln>
        </p:spPr>
        <p:txBody>
          <a:bodyPr anchor="ctr"/>
          <a:lstStyle/>
          <a:p>
            <a:pPr algn="r">
              <a:lnSpc>
                <a:spcPct val="100000"/>
              </a:lnSpc>
            </a:pPr>
            <a:fld id="{0A481C08-BE2A-407A-B76D-6FF7B643BDA7}" type="slidenum">
              <a:rPr lang="en-US" sz="1000" b="0" strike="noStrike" spc="-1">
                <a:solidFill>
                  <a:srgbClr val="B2B2B2"/>
                </a:solidFill>
                <a:latin typeface="Calibri"/>
              </a:rPr>
              <a:t>75</a:t>
            </a:fld>
            <a:endParaRPr lang="en-US" sz="1000" b="0" strike="noStrike" spc="-1">
              <a:latin typeface="Times New Roman"/>
            </a:endParaRPr>
          </a:p>
        </p:txBody>
      </p:sp>
      <p:pic>
        <p:nvPicPr>
          <p:cNvPr id="4" name="Picture 3">
            <a:extLst>
              <a:ext uri="{FF2B5EF4-FFF2-40B4-BE49-F238E27FC236}">
                <a16:creationId xmlns:a16="http://schemas.microsoft.com/office/drawing/2014/main" id="{B4D6D95C-6133-4F04-8366-483B493E1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575" y="1330922"/>
            <a:ext cx="4893454" cy="3168889"/>
          </a:xfrm>
          <a:prstGeom prst="rect">
            <a:avLst/>
          </a:prstGeom>
        </p:spPr>
      </p:pic>
      <p:sp>
        <p:nvSpPr>
          <p:cNvPr id="5" name="TextBox 4">
            <a:extLst>
              <a:ext uri="{FF2B5EF4-FFF2-40B4-BE49-F238E27FC236}">
                <a16:creationId xmlns:a16="http://schemas.microsoft.com/office/drawing/2014/main" id="{216CB702-28B1-9244-9D69-75FDEFE0A185}"/>
              </a:ext>
            </a:extLst>
          </p:cNvPr>
          <p:cNvSpPr txBox="1"/>
          <p:nvPr/>
        </p:nvSpPr>
        <p:spPr>
          <a:xfrm>
            <a:off x="5622382" y="1409389"/>
            <a:ext cx="3313024" cy="2585323"/>
          </a:xfrm>
          <a:prstGeom prst="rect">
            <a:avLst/>
          </a:prstGeom>
          <a:noFill/>
        </p:spPr>
        <p:txBody>
          <a:bodyPr wrap="square" rtlCol="0">
            <a:spAutoFit/>
          </a:bodyPr>
          <a:lstStyle/>
          <a:p>
            <a:r>
              <a:rPr lang="en-US" i="1" dirty="0">
                <a:solidFill>
                  <a:srgbClr val="002060"/>
                </a:solidFill>
              </a:rPr>
              <a:t>Video available on request from TRANSITS.  Please check that this is still publicly available before using and embed here.</a:t>
            </a:r>
          </a:p>
          <a:p>
            <a:endParaRPr lang="en-US" i="1" dirty="0">
              <a:solidFill>
                <a:srgbClr val="002060"/>
              </a:solidFill>
            </a:endParaRPr>
          </a:p>
          <a:p>
            <a:r>
              <a:rPr lang="en-US" i="1" dirty="0">
                <a:solidFill>
                  <a:srgbClr val="002060"/>
                </a:solidFill>
              </a:rPr>
              <a:t>To unhide slide, click ”slide show” in top navigation bar.  Delete this note.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3" name="TextShape 1"/>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dirty="0">
                <a:solidFill>
                  <a:srgbClr val="FFFFFF"/>
                </a:solidFill>
                <a:latin typeface="Arial"/>
                <a:ea typeface="Verdana"/>
              </a:rPr>
              <a:t>Hacking – Metasploit</a:t>
            </a:r>
            <a:endParaRPr lang="en-US" sz="1600" b="0" strike="noStrike" spc="-1" dirty="0">
              <a:solidFill>
                <a:srgbClr val="000000"/>
              </a:solidFill>
              <a:latin typeface="Calibri"/>
            </a:endParaRPr>
          </a:p>
        </p:txBody>
      </p:sp>
      <p:sp>
        <p:nvSpPr>
          <p:cNvPr id="554" name="TextShape 2"/>
          <p:cNvSpPr txBox="1"/>
          <p:nvPr/>
        </p:nvSpPr>
        <p:spPr>
          <a:xfrm>
            <a:off x="6732000" y="4809600"/>
            <a:ext cx="2057040" cy="274320"/>
          </a:xfrm>
          <a:prstGeom prst="rect">
            <a:avLst/>
          </a:prstGeom>
          <a:noFill/>
          <a:ln>
            <a:noFill/>
          </a:ln>
        </p:spPr>
        <p:txBody>
          <a:bodyPr anchor="ctr"/>
          <a:lstStyle/>
          <a:p>
            <a:pPr algn="r">
              <a:lnSpc>
                <a:spcPct val="100000"/>
              </a:lnSpc>
            </a:pPr>
            <a:fld id="{BA120AB4-497D-4A46-BC6E-E80A5DB272C0}" type="slidenum">
              <a:rPr lang="en-US" sz="1000" b="0" strike="noStrike" spc="-1">
                <a:solidFill>
                  <a:srgbClr val="B2B2B2"/>
                </a:solidFill>
                <a:latin typeface="Calibri"/>
              </a:rPr>
              <a:t>76</a:t>
            </a:fld>
            <a:endParaRPr lang="en-US" sz="1000" b="0" strike="noStrike" spc="-1">
              <a:latin typeface="Times New Roman"/>
            </a:endParaRPr>
          </a:p>
        </p:txBody>
      </p:sp>
      <p:pic>
        <p:nvPicPr>
          <p:cNvPr id="4" name="Picture 3">
            <a:extLst>
              <a:ext uri="{FF2B5EF4-FFF2-40B4-BE49-F238E27FC236}">
                <a16:creationId xmlns:a16="http://schemas.microsoft.com/office/drawing/2014/main" id="{25EA9233-4BF0-43A4-9359-6670351791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14" y="1198361"/>
            <a:ext cx="5017601" cy="3278756"/>
          </a:xfrm>
          <a:prstGeom prst="rect">
            <a:avLst/>
          </a:prstGeom>
        </p:spPr>
      </p:pic>
      <p:sp>
        <p:nvSpPr>
          <p:cNvPr id="5" name="TextBox 4">
            <a:extLst>
              <a:ext uri="{FF2B5EF4-FFF2-40B4-BE49-F238E27FC236}">
                <a16:creationId xmlns:a16="http://schemas.microsoft.com/office/drawing/2014/main" id="{BAA63B84-A816-9B4B-9154-082FEDC5A243}"/>
              </a:ext>
            </a:extLst>
          </p:cNvPr>
          <p:cNvSpPr txBox="1"/>
          <p:nvPr/>
        </p:nvSpPr>
        <p:spPr>
          <a:xfrm>
            <a:off x="5489336" y="1406578"/>
            <a:ext cx="3313024" cy="3139321"/>
          </a:xfrm>
          <a:prstGeom prst="rect">
            <a:avLst/>
          </a:prstGeom>
          <a:noFill/>
        </p:spPr>
        <p:txBody>
          <a:bodyPr wrap="square" rtlCol="0">
            <a:spAutoFit/>
          </a:bodyPr>
          <a:lstStyle/>
          <a:p>
            <a:r>
              <a:rPr lang="en-US" i="1" dirty="0">
                <a:solidFill>
                  <a:srgbClr val="002060"/>
                </a:solidFill>
              </a:rPr>
              <a:t>Video available at: </a:t>
            </a:r>
            <a:r>
              <a:rPr lang="en-US" i="1" dirty="0">
                <a:solidFill>
                  <a:srgbClr val="002060"/>
                </a:solidFill>
                <a:hlinkClick r:id="rId4"/>
              </a:rPr>
              <a:t>https://thenextweb.com/security/2017/05/24/attack-subtitles-media-player-exploit/</a:t>
            </a:r>
            <a:r>
              <a:rPr lang="en-US" i="1" dirty="0">
                <a:solidFill>
                  <a:srgbClr val="002060"/>
                </a:solidFill>
              </a:rPr>
              <a:t> .  Please check that this is still publicly available before using and embed here.</a:t>
            </a:r>
          </a:p>
          <a:p>
            <a:endParaRPr lang="en-US" i="1" dirty="0">
              <a:solidFill>
                <a:srgbClr val="002060"/>
              </a:solidFill>
            </a:endParaRPr>
          </a:p>
          <a:p>
            <a:r>
              <a:rPr lang="en-US" i="1" dirty="0">
                <a:solidFill>
                  <a:srgbClr val="002060"/>
                </a:solidFill>
              </a:rPr>
              <a:t>To unhide slide, click ”slide show” in top navigation bar.  Delete this note.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TextShape 1"/>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Hacking – Hacking a system – step 1</a:t>
            </a:r>
            <a:endParaRPr lang="en-US" sz="1600" b="0" strike="noStrike" spc="-1">
              <a:solidFill>
                <a:srgbClr val="000000"/>
              </a:solidFill>
              <a:latin typeface="Calibri"/>
            </a:endParaRPr>
          </a:p>
        </p:txBody>
      </p:sp>
      <p:sp>
        <p:nvSpPr>
          <p:cNvPr id="554" name="TextShape 2"/>
          <p:cNvSpPr txBox="1"/>
          <p:nvPr/>
        </p:nvSpPr>
        <p:spPr>
          <a:xfrm>
            <a:off x="6732000" y="4809600"/>
            <a:ext cx="2057040" cy="274320"/>
          </a:xfrm>
          <a:prstGeom prst="rect">
            <a:avLst/>
          </a:prstGeom>
          <a:noFill/>
          <a:ln>
            <a:noFill/>
          </a:ln>
        </p:spPr>
        <p:txBody>
          <a:bodyPr anchor="ctr"/>
          <a:lstStyle/>
          <a:p>
            <a:pPr algn="r">
              <a:lnSpc>
                <a:spcPct val="100000"/>
              </a:lnSpc>
            </a:pPr>
            <a:fld id="{BA120AB4-497D-4A46-BC6E-E80A5DB272C0}" type="slidenum">
              <a:rPr lang="en-US" sz="1000" b="0" strike="noStrike" spc="-1">
                <a:solidFill>
                  <a:srgbClr val="B2B2B2"/>
                </a:solidFill>
                <a:latin typeface="Calibri"/>
              </a:rPr>
              <a:t>77</a:t>
            </a:fld>
            <a:endParaRPr lang="en-US" sz="1000" b="0" strike="noStrike" spc="-1">
              <a:latin typeface="Times New Roman"/>
            </a:endParaRPr>
          </a:p>
        </p:txBody>
      </p:sp>
      <p:pic>
        <p:nvPicPr>
          <p:cNvPr id="555" name="Picture 554"/>
          <p:cNvPicPr/>
          <p:nvPr/>
        </p:nvPicPr>
        <p:blipFill>
          <a:blip r:embed="rId3"/>
          <a:stretch/>
        </p:blipFill>
        <p:spPr>
          <a:xfrm>
            <a:off x="2116080" y="1036440"/>
            <a:ext cx="5564880" cy="3718440"/>
          </a:xfrm>
          <a:prstGeom prst="rect">
            <a:avLst/>
          </a:prstGeom>
          <a:ln>
            <a:noFill/>
          </a:ln>
        </p:spPr>
      </p:pic>
      <p:sp>
        <p:nvSpPr>
          <p:cNvPr id="2" name="Rectangle 1">
            <a:extLst>
              <a:ext uri="{FF2B5EF4-FFF2-40B4-BE49-F238E27FC236}">
                <a16:creationId xmlns:a16="http://schemas.microsoft.com/office/drawing/2014/main" id="{AA5A1645-F078-7146-B902-5F947E535663}"/>
              </a:ext>
            </a:extLst>
          </p:cNvPr>
          <p:cNvSpPr/>
          <p:nvPr/>
        </p:nvSpPr>
        <p:spPr>
          <a:xfrm>
            <a:off x="354960" y="4835445"/>
            <a:ext cx="8434080" cy="246221"/>
          </a:xfrm>
          <a:prstGeom prst="rect">
            <a:avLst/>
          </a:prstGeom>
        </p:spPr>
        <p:txBody>
          <a:bodyPr wrap="square">
            <a:spAutoFit/>
          </a:bodyPr>
          <a:lstStyle/>
          <a:p>
            <a:pPr lvl="0">
              <a:defRPr/>
            </a:pPr>
            <a:r>
              <a:rPr lang="en-US" sz="1000" spc="-1" dirty="0">
                <a:solidFill>
                  <a:srgbClr val="0E2D51"/>
                </a:solidFill>
              </a:rPr>
              <a:t>Slides from: https://</a:t>
            </a:r>
            <a:r>
              <a:rPr lang="en-US" sz="1000" spc="-1" dirty="0" err="1">
                <a:solidFill>
                  <a:srgbClr val="0E2D51"/>
                </a:solidFill>
              </a:rPr>
              <a:t>github.com</a:t>
            </a:r>
            <a:r>
              <a:rPr lang="en-US" sz="1000" spc="-1" dirty="0">
                <a:solidFill>
                  <a:srgbClr val="0E2D51"/>
                </a:solidFill>
              </a:rPr>
              <a:t>/</a:t>
            </a:r>
            <a:r>
              <a:rPr lang="en-US" sz="1000" spc="-1" dirty="0" err="1">
                <a:solidFill>
                  <a:srgbClr val="0E2D51"/>
                </a:solidFill>
              </a:rPr>
              <a:t>radicallyopensecurity</a:t>
            </a:r>
            <a:r>
              <a:rPr lang="en-US" sz="1000" spc="-1" dirty="0">
                <a:solidFill>
                  <a:srgbClr val="0E2D51"/>
                </a:solidFill>
              </a:rPr>
              <a:t>/Digitally-Aware.  License Creative Commons </a:t>
            </a:r>
            <a:r>
              <a:rPr lang="en-GB" sz="1000" dirty="0">
                <a:solidFill>
                  <a:srgbClr val="0E2D51"/>
                </a:solidFill>
              </a:rPr>
              <a:t>Attribution 4.0 International (CC BY 4.0) </a:t>
            </a:r>
          </a:p>
        </p:txBody>
      </p:sp>
    </p:spTree>
    <p:extLst>
      <p:ext uri="{BB962C8B-B14F-4D97-AF65-F5344CB8AC3E}">
        <p14:creationId xmlns:p14="http://schemas.microsoft.com/office/powerpoint/2010/main" val="10336312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TextShape 1"/>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Hacking – Hacking a system – step 2</a:t>
            </a:r>
            <a:endParaRPr lang="en-US" sz="1600" b="0" strike="noStrike" spc="-1">
              <a:solidFill>
                <a:srgbClr val="000000"/>
              </a:solidFill>
              <a:latin typeface="Calibri"/>
            </a:endParaRPr>
          </a:p>
        </p:txBody>
      </p:sp>
      <p:sp>
        <p:nvSpPr>
          <p:cNvPr id="557" name="TextShape 2"/>
          <p:cNvSpPr txBox="1"/>
          <p:nvPr/>
        </p:nvSpPr>
        <p:spPr>
          <a:xfrm>
            <a:off x="6732000" y="4809600"/>
            <a:ext cx="2057040" cy="274320"/>
          </a:xfrm>
          <a:prstGeom prst="rect">
            <a:avLst/>
          </a:prstGeom>
          <a:noFill/>
          <a:ln>
            <a:noFill/>
          </a:ln>
        </p:spPr>
        <p:txBody>
          <a:bodyPr anchor="ctr"/>
          <a:lstStyle/>
          <a:p>
            <a:pPr algn="r">
              <a:lnSpc>
                <a:spcPct val="100000"/>
              </a:lnSpc>
            </a:pPr>
            <a:fld id="{A7F25586-BF32-4BCC-A3FE-65CEAE1CE417}" type="slidenum">
              <a:rPr lang="en-US" sz="1000" b="0" strike="noStrike" spc="-1">
                <a:solidFill>
                  <a:srgbClr val="B2B2B2"/>
                </a:solidFill>
                <a:latin typeface="Calibri"/>
              </a:rPr>
              <a:t>78</a:t>
            </a:fld>
            <a:endParaRPr lang="en-US" sz="1000" b="0" strike="noStrike" spc="-1">
              <a:latin typeface="Times New Roman"/>
            </a:endParaRPr>
          </a:p>
        </p:txBody>
      </p:sp>
      <p:pic>
        <p:nvPicPr>
          <p:cNvPr id="558" name="Picture 557"/>
          <p:cNvPicPr/>
          <p:nvPr/>
        </p:nvPicPr>
        <p:blipFill>
          <a:blip r:embed="rId3"/>
          <a:stretch/>
        </p:blipFill>
        <p:spPr>
          <a:xfrm>
            <a:off x="2256840" y="1275120"/>
            <a:ext cx="4966920" cy="3114000"/>
          </a:xfrm>
          <a:prstGeom prst="rect">
            <a:avLst/>
          </a:prstGeom>
          <a:ln>
            <a:noFill/>
          </a:ln>
        </p:spPr>
      </p:pic>
      <p:sp>
        <p:nvSpPr>
          <p:cNvPr id="5" name="Rectangle 4">
            <a:extLst>
              <a:ext uri="{FF2B5EF4-FFF2-40B4-BE49-F238E27FC236}">
                <a16:creationId xmlns:a16="http://schemas.microsoft.com/office/drawing/2014/main" id="{2D4A9666-396A-0F47-BE45-AB344477AC6E}"/>
              </a:ext>
            </a:extLst>
          </p:cNvPr>
          <p:cNvSpPr/>
          <p:nvPr/>
        </p:nvSpPr>
        <p:spPr>
          <a:xfrm>
            <a:off x="354960" y="4835445"/>
            <a:ext cx="8434080" cy="246221"/>
          </a:xfrm>
          <a:prstGeom prst="rect">
            <a:avLst/>
          </a:prstGeom>
        </p:spPr>
        <p:txBody>
          <a:bodyPr wrap="square">
            <a:spAutoFit/>
          </a:bodyPr>
          <a:lstStyle/>
          <a:p>
            <a:pPr lvl="0">
              <a:defRPr/>
            </a:pPr>
            <a:r>
              <a:rPr lang="en-US" sz="1000" spc="-1" dirty="0">
                <a:solidFill>
                  <a:srgbClr val="0E2D51"/>
                </a:solidFill>
              </a:rPr>
              <a:t>Slides from: https://</a:t>
            </a:r>
            <a:r>
              <a:rPr lang="en-US" sz="1000" spc="-1" dirty="0" err="1">
                <a:solidFill>
                  <a:srgbClr val="0E2D51"/>
                </a:solidFill>
              </a:rPr>
              <a:t>github.com</a:t>
            </a:r>
            <a:r>
              <a:rPr lang="en-US" sz="1000" spc="-1" dirty="0">
                <a:solidFill>
                  <a:srgbClr val="0E2D51"/>
                </a:solidFill>
              </a:rPr>
              <a:t>/</a:t>
            </a:r>
            <a:r>
              <a:rPr lang="en-US" sz="1000" spc="-1" dirty="0" err="1">
                <a:solidFill>
                  <a:srgbClr val="0E2D51"/>
                </a:solidFill>
              </a:rPr>
              <a:t>radicallyopensecurity</a:t>
            </a:r>
            <a:r>
              <a:rPr lang="en-US" sz="1000" spc="-1" dirty="0">
                <a:solidFill>
                  <a:srgbClr val="0E2D51"/>
                </a:solidFill>
              </a:rPr>
              <a:t>/Digitally-Aware.  License Creative Commons </a:t>
            </a:r>
            <a:r>
              <a:rPr lang="en-GB" sz="1000" dirty="0">
                <a:solidFill>
                  <a:srgbClr val="0E2D51"/>
                </a:solidFill>
              </a:rPr>
              <a:t>Attribution 4.0 International (CC BY 4.0)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TextShape 1"/>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Hacking – Hacking a system – step 3</a:t>
            </a:r>
            <a:endParaRPr lang="en-US" sz="1600" b="0" strike="noStrike" spc="-1">
              <a:solidFill>
                <a:srgbClr val="000000"/>
              </a:solidFill>
              <a:latin typeface="Calibri"/>
            </a:endParaRPr>
          </a:p>
        </p:txBody>
      </p:sp>
      <p:sp>
        <p:nvSpPr>
          <p:cNvPr id="560" name="TextShape 2"/>
          <p:cNvSpPr txBox="1"/>
          <p:nvPr/>
        </p:nvSpPr>
        <p:spPr>
          <a:xfrm>
            <a:off x="6732000" y="4809600"/>
            <a:ext cx="2057040" cy="274320"/>
          </a:xfrm>
          <a:prstGeom prst="rect">
            <a:avLst/>
          </a:prstGeom>
          <a:noFill/>
          <a:ln>
            <a:noFill/>
          </a:ln>
        </p:spPr>
        <p:txBody>
          <a:bodyPr anchor="ctr"/>
          <a:lstStyle/>
          <a:p>
            <a:pPr algn="r">
              <a:lnSpc>
                <a:spcPct val="100000"/>
              </a:lnSpc>
            </a:pPr>
            <a:fld id="{C616D8D2-A588-4C24-9398-A4FF1BA0363C}" type="slidenum">
              <a:rPr lang="en-US" sz="1000" b="0" strike="noStrike" spc="-1">
                <a:solidFill>
                  <a:srgbClr val="B2B2B2"/>
                </a:solidFill>
                <a:latin typeface="Calibri"/>
              </a:rPr>
              <a:t>79</a:t>
            </a:fld>
            <a:endParaRPr lang="en-US" sz="1000" b="0" strike="noStrike" spc="-1">
              <a:latin typeface="Times New Roman"/>
            </a:endParaRPr>
          </a:p>
        </p:txBody>
      </p:sp>
      <p:pic>
        <p:nvPicPr>
          <p:cNvPr id="561" name="Picture 560"/>
          <p:cNvPicPr/>
          <p:nvPr/>
        </p:nvPicPr>
        <p:blipFill>
          <a:blip r:embed="rId3"/>
          <a:stretch/>
        </p:blipFill>
        <p:spPr>
          <a:xfrm>
            <a:off x="1267200" y="1371600"/>
            <a:ext cx="6322320" cy="2659320"/>
          </a:xfrm>
          <a:prstGeom prst="rect">
            <a:avLst/>
          </a:prstGeom>
          <a:ln>
            <a:noFill/>
          </a:ln>
        </p:spPr>
      </p:pic>
      <p:sp>
        <p:nvSpPr>
          <p:cNvPr id="5" name="Rectangle 4">
            <a:extLst>
              <a:ext uri="{FF2B5EF4-FFF2-40B4-BE49-F238E27FC236}">
                <a16:creationId xmlns:a16="http://schemas.microsoft.com/office/drawing/2014/main" id="{13EAC455-4D68-3B49-8801-793C97397B6F}"/>
              </a:ext>
            </a:extLst>
          </p:cNvPr>
          <p:cNvSpPr/>
          <p:nvPr/>
        </p:nvSpPr>
        <p:spPr>
          <a:xfrm>
            <a:off x="354960" y="4835445"/>
            <a:ext cx="8434080" cy="246221"/>
          </a:xfrm>
          <a:prstGeom prst="rect">
            <a:avLst/>
          </a:prstGeom>
        </p:spPr>
        <p:txBody>
          <a:bodyPr wrap="square">
            <a:spAutoFit/>
          </a:bodyPr>
          <a:lstStyle/>
          <a:p>
            <a:pPr lvl="0">
              <a:defRPr/>
            </a:pPr>
            <a:r>
              <a:rPr lang="en-US" sz="1000" spc="-1" dirty="0">
                <a:solidFill>
                  <a:srgbClr val="0E2D51"/>
                </a:solidFill>
              </a:rPr>
              <a:t>Slides from: https://</a:t>
            </a:r>
            <a:r>
              <a:rPr lang="en-US" sz="1000" spc="-1" dirty="0" err="1">
                <a:solidFill>
                  <a:srgbClr val="0E2D51"/>
                </a:solidFill>
              </a:rPr>
              <a:t>github.com</a:t>
            </a:r>
            <a:r>
              <a:rPr lang="en-US" sz="1000" spc="-1" dirty="0">
                <a:solidFill>
                  <a:srgbClr val="0E2D51"/>
                </a:solidFill>
              </a:rPr>
              <a:t>/</a:t>
            </a:r>
            <a:r>
              <a:rPr lang="en-US" sz="1000" spc="-1" dirty="0" err="1">
                <a:solidFill>
                  <a:srgbClr val="0E2D51"/>
                </a:solidFill>
              </a:rPr>
              <a:t>radicallyopensecurity</a:t>
            </a:r>
            <a:r>
              <a:rPr lang="en-US" sz="1000" spc="-1" dirty="0">
                <a:solidFill>
                  <a:srgbClr val="0E2D51"/>
                </a:solidFill>
              </a:rPr>
              <a:t>/Digitally-Aware.  License Creative Commons </a:t>
            </a:r>
            <a:r>
              <a:rPr lang="en-GB" sz="1000" dirty="0">
                <a:solidFill>
                  <a:srgbClr val="0E2D51"/>
                </a:solidFill>
              </a:rPr>
              <a:t>Attribution 4.0 International (CC BY 4.0)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08EBB72E-F8CA-3C40-9B5B-03177D6A8F9A}"/>
              </a:ext>
            </a:extLst>
          </p:cNvPr>
          <p:cNvGraphicFramePr/>
          <p:nvPr>
            <p:extLst>
              <p:ext uri="{D42A27DB-BD31-4B8C-83A1-F6EECF244321}">
                <p14:modId xmlns:p14="http://schemas.microsoft.com/office/powerpoint/2010/main" val="18757361"/>
              </p:ext>
            </p:extLst>
          </p:nvPr>
        </p:nvGraphicFramePr>
        <p:xfrm>
          <a:off x="350280" y="1149840"/>
          <a:ext cx="8438760" cy="3489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3" name="TextShape 2"/>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a:solidFill>
                  <a:srgbClr val="FFFFFF"/>
                </a:solidFill>
                <a:latin typeface="Arial"/>
                <a:ea typeface="Verdana"/>
              </a:rPr>
              <a:t>Threat Landscape – Targeted Attacks (APT)</a:t>
            </a:r>
            <a:endParaRPr lang="en-US" b="0" strike="noStrike" spc="-1">
              <a:solidFill>
                <a:srgbClr val="000000"/>
              </a:solidFill>
              <a:latin typeface="Calibri"/>
            </a:endParaRPr>
          </a:p>
        </p:txBody>
      </p:sp>
      <p:sp>
        <p:nvSpPr>
          <p:cNvPr id="224" name="TextShape 3"/>
          <p:cNvSpPr txBox="1"/>
          <p:nvPr/>
        </p:nvSpPr>
        <p:spPr>
          <a:xfrm>
            <a:off x="6732000" y="4809600"/>
            <a:ext cx="2057040" cy="274320"/>
          </a:xfrm>
          <a:prstGeom prst="rect">
            <a:avLst/>
          </a:prstGeom>
          <a:noFill/>
          <a:ln>
            <a:noFill/>
          </a:ln>
        </p:spPr>
        <p:txBody>
          <a:bodyPr anchor="ctr"/>
          <a:lstStyle/>
          <a:p>
            <a:pPr algn="r">
              <a:lnSpc>
                <a:spcPct val="100000"/>
              </a:lnSpc>
            </a:pPr>
            <a:fld id="{090373A1-EDE9-43CC-BF1C-42B4AC3D4B92}" type="slidenum">
              <a:rPr lang="en-US" sz="1000" b="0" strike="noStrike" spc="-1">
                <a:solidFill>
                  <a:srgbClr val="B2B2B2"/>
                </a:solidFill>
                <a:latin typeface="Calibri"/>
              </a:rPr>
              <a:t>8</a:t>
            </a:fld>
            <a:endParaRPr lang="en-US" sz="1000" b="0" strike="noStrike" spc="-1">
              <a:latin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TextShape 1"/>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Hacking – Hacking a system – step 4</a:t>
            </a:r>
            <a:endParaRPr lang="en-US" sz="1600" b="0" strike="noStrike" spc="-1">
              <a:solidFill>
                <a:srgbClr val="000000"/>
              </a:solidFill>
              <a:latin typeface="Calibri"/>
            </a:endParaRPr>
          </a:p>
        </p:txBody>
      </p:sp>
      <p:sp>
        <p:nvSpPr>
          <p:cNvPr id="563" name="TextShape 2"/>
          <p:cNvSpPr txBox="1"/>
          <p:nvPr/>
        </p:nvSpPr>
        <p:spPr>
          <a:xfrm>
            <a:off x="6732000" y="4809600"/>
            <a:ext cx="2057040" cy="274320"/>
          </a:xfrm>
          <a:prstGeom prst="rect">
            <a:avLst/>
          </a:prstGeom>
          <a:noFill/>
          <a:ln>
            <a:noFill/>
          </a:ln>
        </p:spPr>
        <p:txBody>
          <a:bodyPr anchor="ctr"/>
          <a:lstStyle/>
          <a:p>
            <a:pPr algn="r">
              <a:lnSpc>
                <a:spcPct val="100000"/>
              </a:lnSpc>
            </a:pPr>
            <a:fld id="{3D507262-1C59-4EF5-94F2-D85D58739EBF}" type="slidenum">
              <a:rPr lang="en-US" sz="1000" b="0" strike="noStrike" spc="-1">
                <a:solidFill>
                  <a:srgbClr val="B2B2B2"/>
                </a:solidFill>
                <a:latin typeface="Calibri"/>
              </a:rPr>
              <a:t>80</a:t>
            </a:fld>
            <a:endParaRPr lang="en-US" sz="1000" b="0" strike="noStrike" spc="-1">
              <a:latin typeface="Times New Roman"/>
            </a:endParaRPr>
          </a:p>
        </p:txBody>
      </p:sp>
      <p:pic>
        <p:nvPicPr>
          <p:cNvPr id="564" name="Picture 563"/>
          <p:cNvPicPr/>
          <p:nvPr/>
        </p:nvPicPr>
        <p:blipFill>
          <a:blip r:embed="rId3"/>
          <a:stretch/>
        </p:blipFill>
        <p:spPr>
          <a:xfrm>
            <a:off x="2194560" y="1154160"/>
            <a:ext cx="4902120" cy="3600720"/>
          </a:xfrm>
          <a:prstGeom prst="rect">
            <a:avLst/>
          </a:prstGeom>
          <a:ln>
            <a:noFill/>
          </a:ln>
        </p:spPr>
      </p:pic>
      <p:sp>
        <p:nvSpPr>
          <p:cNvPr id="5" name="Rectangle 4">
            <a:extLst>
              <a:ext uri="{FF2B5EF4-FFF2-40B4-BE49-F238E27FC236}">
                <a16:creationId xmlns:a16="http://schemas.microsoft.com/office/drawing/2014/main" id="{E4319F55-DD18-A440-B684-49D58A92AE09}"/>
              </a:ext>
            </a:extLst>
          </p:cNvPr>
          <p:cNvSpPr/>
          <p:nvPr/>
        </p:nvSpPr>
        <p:spPr>
          <a:xfrm>
            <a:off x="354960" y="4835445"/>
            <a:ext cx="8434080" cy="246221"/>
          </a:xfrm>
          <a:prstGeom prst="rect">
            <a:avLst/>
          </a:prstGeom>
        </p:spPr>
        <p:txBody>
          <a:bodyPr wrap="square">
            <a:spAutoFit/>
          </a:bodyPr>
          <a:lstStyle/>
          <a:p>
            <a:pPr lvl="0">
              <a:defRPr/>
            </a:pPr>
            <a:r>
              <a:rPr lang="en-US" sz="1000" spc="-1" dirty="0">
                <a:solidFill>
                  <a:srgbClr val="0E2D51"/>
                </a:solidFill>
              </a:rPr>
              <a:t>Slides from: https://</a:t>
            </a:r>
            <a:r>
              <a:rPr lang="en-US" sz="1000" spc="-1" dirty="0" err="1">
                <a:solidFill>
                  <a:srgbClr val="0E2D51"/>
                </a:solidFill>
              </a:rPr>
              <a:t>github.com</a:t>
            </a:r>
            <a:r>
              <a:rPr lang="en-US" sz="1000" spc="-1" dirty="0">
                <a:solidFill>
                  <a:srgbClr val="0E2D51"/>
                </a:solidFill>
              </a:rPr>
              <a:t>/</a:t>
            </a:r>
            <a:r>
              <a:rPr lang="en-US" sz="1000" spc="-1" dirty="0" err="1">
                <a:solidFill>
                  <a:srgbClr val="0E2D51"/>
                </a:solidFill>
              </a:rPr>
              <a:t>radicallyopensecurity</a:t>
            </a:r>
            <a:r>
              <a:rPr lang="en-US" sz="1000" spc="-1" dirty="0">
                <a:solidFill>
                  <a:srgbClr val="0E2D51"/>
                </a:solidFill>
              </a:rPr>
              <a:t>/Digitally-Aware.  License Creative Commons </a:t>
            </a:r>
            <a:r>
              <a:rPr lang="en-GB" sz="1000" dirty="0">
                <a:solidFill>
                  <a:srgbClr val="0E2D51"/>
                </a:solidFill>
              </a:rPr>
              <a:t>Attribution 4.0 International (CC BY 4.0)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TextShape 1"/>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Hacking – Hacking a system – step 5</a:t>
            </a:r>
            <a:endParaRPr lang="en-US" sz="1600" b="0" strike="noStrike" spc="-1">
              <a:solidFill>
                <a:srgbClr val="000000"/>
              </a:solidFill>
              <a:latin typeface="Calibri"/>
            </a:endParaRPr>
          </a:p>
        </p:txBody>
      </p:sp>
      <p:sp>
        <p:nvSpPr>
          <p:cNvPr id="566" name="TextShape 2"/>
          <p:cNvSpPr txBox="1"/>
          <p:nvPr/>
        </p:nvSpPr>
        <p:spPr>
          <a:xfrm>
            <a:off x="6732000" y="4809600"/>
            <a:ext cx="2057040" cy="274320"/>
          </a:xfrm>
          <a:prstGeom prst="rect">
            <a:avLst/>
          </a:prstGeom>
          <a:noFill/>
          <a:ln>
            <a:noFill/>
          </a:ln>
        </p:spPr>
        <p:txBody>
          <a:bodyPr anchor="ctr"/>
          <a:lstStyle/>
          <a:p>
            <a:pPr algn="r">
              <a:lnSpc>
                <a:spcPct val="100000"/>
              </a:lnSpc>
            </a:pPr>
            <a:fld id="{5595F1E3-334D-4FC1-8795-54B288A0EC63}" type="slidenum">
              <a:rPr lang="en-US" sz="1000" b="0" strike="noStrike" spc="-1">
                <a:solidFill>
                  <a:srgbClr val="B2B2B2"/>
                </a:solidFill>
                <a:latin typeface="Calibri"/>
              </a:rPr>
              <a:t>81</a:t>
            </a:fld>
            <a:endParaRPr lang="en-US" sz="1000" b="0" strike="noStrike" spc="-1">
              <a:latin typeface="Times New Roman"/>
            </a:endParaRPr>
          </a:p>
        </p:txBody>
      </p:sp>
      <p:pic>
        <p:nvPicPr>
          <p:cNvPr id="567" name="Picture 566"/>
          <p:cNvPicPr/>
          <p:nvPr/>
        </p:nvPicPr>
        <p:blipFill>
          <a:blip r:embed="rId3"/>
          <a:stretch/>
        </p:blipFill>
        <p:spPr>
          <a:xfrm>
            <a:off x="1918440" y="1175040"/>
            <a:ext cx="5488200" cy="3488400"/>
          </a:xfrm>
          <a:prstGeom prst="rect">
            <a:avLst/>
          </a:prstGeom>
          <a:ln>
            <a:noFill/>
          </a:ln>
        </p:spPr>
      </p:pic>
      <p:sp>
        <p:nvSpPr>
          <p:cNvPr id="5" name="Rectangle 4">
            <a:extLst>
              <a:ext uri="{FF2B5EF4-FFF2-40B4-BE49-F238E27FC236}">
                <a16:creationId xmlns:a16="http://schemas.microsoft.com/office/drawing/2014/main" id="{F0B74848-C0F9-FB40-800A-E05CD5852681}"/>
              </a:ext>
            </a:extLst>
          </p:cNvPr>
          <p:cNvSpPr/>
          <p:nvPr/>
        </p:nvSpPr>
        <p:spPr>
          <a:xfrm>
            <a:off x="354960" y="4835445"/>
            <a:ext cx="8434080" cy="246221"/>
          </a:xfrm>
          <a:prstGeom prst="rect">
            <a:avLst/>
          </a:prstGeom>
        </p:spPr>
        <p:txBody>
          <a:bodyPr wrap="square">
            <a:spAutoFit/>
          </a:bodyPr>
          <a:lstStyle/>
          <a:p>
            <a:pPr lvl="0">
              <a:defRPr/>
            </a:pPr>
            <a:r>
              <a:rPr lang="en-US" sz="1000" spc="-1" dirty="0">
                <a:solidFill>
                  <a:srgbClr val="0E2D51"/>
                </a:solidFill>
              </a:rPr>
              <a:t>Slides from: https://</a:t>
            </a:r>
            <a:r>
              <a:rPr lang="en-US" sz="1000" spc="-1" dirty="0" err="1">
                <a:solidFill>
                  <a:srgbClr val="0E2D51"/>
                </a:solidFill>
              </a:rPr>
              <a:t>github.com</a:t>
            </a:r>
            <a:r>
              <a:rPr lang="en-US" sz="1000" spc="-1" dirty="0">
                <a:solidFill>
                  <a:srgbClr val="0E2D51"/>
                </a:solidFill>
              </a:rPr>
              <a:t>/</a:t>
            </a:r>
            <a:r>
              <a:rPr lang="en-US" sz="1000" spc="-1" dirty="0" err="1">
                <a:solidFill>
                  <a:srgbClr val="0E2D51"/>
                </a:solidFill>
              </a:rPr>
              <a:t>radicallyopensecurity</a:t>
            </a:r>
            <a:r>
              <a:rPr lang="en-US" sz="1000" spc="-1" dirty="0">
                <a:solidFill>
                  <a:srgbClr val="0E2D51"/>
                </a:solidFill>
              </a:rPr>
              <a:t>/Digitally-Aware.  License Creative Commons </a:t>
            </a:r>
            <a:r>
              <a:rPr lang="en-GB" sz="1000" dirty="0">
                <a:solidFill>
                  <a:srgbClr val="0E2D51"/>
                </a:solidFill>
              </a:rPr>
              <a:t>Attribution 4.0 International (CC BY 4.0) </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TextShape 1"/>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Hacking – Hacking a system – step 6</a:t>
            </a:r>
            <a:endParaRPr lang="en-US" sz="1600" b="0" strike="noStrike" spc="-1">
              <a:solidFill>
                <a:srgbClr val="000000"/>
              </a:solidFill>
              <a:latin typeface="Calibri"/>
            </a:endParaRPr>
          </a:p>
        </p:txBody>
      </p:sp>
      <p:sp>
        <p:nvSpPr>
          <p:cNvPr id="569" name="TextShape 2"/>
          <p:cNvSpPr txBox="1"/>
          <p:nvPr/>
        </p:nvSpPr>
        <p:spPr>
          <a:xfrm>
            <a:off x="6732000" y="4809600"/>
            <a:ext cx="2057040" cy="274320"/>
          </a:xfrm>
          <a:prstGeom prst="rect">
            <a:avLst/>
          </a:prstGeom>
          <a:noFill/>
          <a:ln>
            <a:noFill/>
          </a:ln>
        </p:spPr>
        <p:txBody>
          <a:bodyPr anchor="ctr"/>
          <a:lstStyle/>
          <a:p>
            <a:pPr algn="r">
              <a:lnSpc>
                <a:spcPct val="100000"/>
              </a:lnSpc>
            </a:pPr>
            <a:fld id="{387D1465-2ECC-4833-A8D4-8A428CB353DD}" type="slidenum">
              <a:rPr lang="en-US" sz="1000" b="0" strike="noStrike" spc="-1">
                <a:solidFill>
                  <a:srgbClr val="B2B2B2"/>
                </a:solidFill>
                <a:latin typeface="Calibri"/>
              </a:rPr>
              <a:t>82</a:t>
            </a:fld>
            <a:endParaRPr lang="en-US" sz="1000" b="0" strike="noStrike" spc="-1">
              <a:latin typeface="Times New Roman"/>
            </a:endParaRPr>
          </a:p>
        </p:txBody>
      </p:sp>
      <p:pic>
        <p:nvPicPr>
          <p:cNvPr id="570" name="Picture 569"/>
          <p:cNvPicPr/>
          <p:nvPr/>
        </p:nvPicPr>
        <p:blipFill>
          <a:blip r:embed="rId3"/>
          <a:stretch/>
        </p:blipFill>
        <p:spPr>
          <a:xfrm>
            <a:off x="3291840" y="1554480"/>
            <a:ext cx="2620800" cy="2733480"/>
          </a:xfrm>
          <a:prstGeom prst="rect">
            <a:avLst/>
          </a:prstGeom>
          <a:ln>
            <a:noFill/>
          </a:ln>
        </p:spPr>
      </p:pic>
      <p:sp>
        <p:nvSpPr>
          <p:cNvPr id="5" name="Rectangle 4">
            <a:extLst>
              <a:ext uri="{FF2B5EF4-FFF2-40B4-BE49-F238E27FC236}">
                <a16:creationId xmlns:a16="http://schemas.microsoft.com/office/drawing/2014/main" id="{90F8CD8E-A746-DC4B-9324-C3EB1E02523B}"/>
              </a:ext>
            </a:extLst>
          </p:cNvPr>
          <p:cNvSpPr/>
          <p:nvPr/>
        </p:nvSpPr>
        <p:spPr>
          <a:xfrm>
            <a:off x="354960" y="4835445"/>
            <a:ext cx="8434080" cy="246221"/>
          </a:xfrm>
          <a:prstGeom prst="rect">
            <a:avLst/>
          </a:prstGeom>
        </p:spPr>
        <p:txBody>
          <a:bodyPr wrap="square">
            <a:spAutoFit/>
          </a:bodyPr>
          <a:lstStyle/>
          <a:p>
            <a:pPr lvl="0">
              <a:defRPr/>
            </a:pPr>
            <a:r>
              <a:rPr lang="en-US" sz="1000" spc="-1" dirty="0">
                <a:solidFill>
                  <a:srgbClr val="0E2D51"/>
                </a:solidFill>
              </a:rPr>
              <a:t>Slides from: https://</a:t>
            </a:r>
            <a:r>
              <a:rPr lang="en-US" sz="1000" spc="-1" dirty="0" err="1">
                <a:solidFill>
                  <a:srgbClr val="0E2D51"/>
                </a:solidFill>
              </a:rPr>
              <a:t>github.com</a:t>
            </a:r>
            <a:r>
              <a:rPr lang="en-US" sz="1000" spc="-1" dirty="0">
                <a:solidFill>
                  <a:srgbClr val="0E2D51"/>
                </a:solidFill>
              </a:rPr>
              <a:t>/</a:t>
            </a:r>
            <a:r>
              <a:rPr lang="en-US" sz="1000" spc="-1" dirty="0" err="1">
                <a:solidFill>
                  <a:srgbClr val="0E2D51"/>
                </a:solidFill>
              </a:rPr>
              <a:t>radicallyopensecurity</a:t>
            </a:r>
            <a:r>
              <a:rPr lang="en-US" sz="1000" spc="-1" dirty="0">
                <a:solidFill>
                  <a:srgbClr val="0E2D51"/>
                </a:solidFill>
              </a:rPr>
              <a:t>/Digitally-Aware.  License Creative Commons </a:t>
            </a:r>
            <a:r>
              <a:rPr lang="en-GB" sz="1000" dirty="0">
                <a:solidFill>
                  <a:srgbClr val="0E2D51"/>
                </a:solidFill>
              </a:rPr>
              <a:t>Attribution 4.0 International (CC BY 4.0)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TextShape 1"/>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Hacking – Hacking a system – Total Control</a:t>
            </a:r>
            <a:endParaRPr lang="en-US" sz="1600" b="0" strike="noStrike" spc="-1">
              <a:solidFill>
                <a:srgbClr val="000000"/>
              </a:solidFill>
              <a:latin typeface="Calibri"/>
            </a:endParaRPr>
          </a:p>
        </p:txBody>
      </p:sp>
      <p:sp>
        <p:nvSpPr>
          <p:cNvPr id="572" name="TextShape 2"/>
          <p:cNvSpPr txBox="1"/>
          <p:nvPr/>
        </p:nvSpPr>
        <p:spPr>
          <a:xfrm>
            <a:off x="6732000" y="4809600"/>
            <a:ext cx="2057040" cy="274320"/>
          </a:xfrm>
          <a:prstGeom prst="rect">
            <a:avLst/>
          </a:prstGeom>
          <a:noFill/>
          <a:ln>
            <a:noFill/>
          </a:ln>
        </p:spPr>
        <p:txBody>
          <a:bodyPr anchor="ctr"/>
          <a:lstStyle/>
          <a:p>
            <a:pPr algn="r">
              <a:lnSpc>
                <a:spcPct val="100000"/>
              </a:lnSpc>
            </a:pPr>
            <a:fld id="{B397F39B-F626-43A3-A741-33560AD21B75}" type="slidenum">
              <a:rPr lang="en-US" sz="1000" b="0" strike="noStrike" spc="-1">
                <a:solidFill>
                  <a:srgbClr val="B2B2B2"/>
                </a:solidFill>
                <a:latin typeface="Calibri"/>
              </a:rPr>
              <a:t>83</a:t>
            </a:fld>
            <a:endParaRPr lang="en-US" sz="1000" b="0" strike="noStrike" spc="-1">
              <a:latin typeface="Times New Roman"/>
            </a:endParaRPr>
          </a:p>
        </p:txBody>
      </p:sp>
      <p:pic>
        <p:nvPicPr>
          <p:cNvPr id="573" name="Picture 572"/>
          <p:cNvPicPr/>
          <p:nvPr/>
        </p:nvPicPr>
        <p:blipFill>
          <a:blip r:embed="rId3"/>
          <a:srcRect b="32383"/>
          <a:stretch/>
        </p:blipFill>
        <p:spPr>
          <a:xfrm>
            <a:off x="5991480" y="1463040"/>
            <a:ext cx="2238120" cy="3067200"/>
          </a:xfrm>
          <a:prstGeom prst="rect">
            <a:avLst/>
          </a:prstGeom>
          <a:ln>
            <a:noFill/>
          </a:ln>
        </p:spPr>
      </p:pic>
      <p:sp>
        <p:nvSpPr>
          <p:cNvPr id="574" name="Line 3"/>
          <p:cNvSpPr/>
          <p:nvPr/>
        </p:nvSpPr>
        <p:spPr>
          <a:xfrm>
            <a:off x="2624400" y="1280160"/>
            <a:ext cx="3319200" cy="2985480"/>
          </a:xfrm>
          <a:prstGeom prst="line">
            <a:avLst/>
          </a:prstGeom>
          <a:ln w="108000">
            <a:solidFill>
              <a:srgbClr val="FF3333"/>
            </a:solidFill>
            <a:round/>
            <a:tailEnd type="triangle" w="med" len="med"/>
          </a:ln>
        </p:spPr>
        <p:style>
          <a:lnRef idx="0">
            <a:scrgbClr r="0" g="0" b="0"/>
          </a:lnRef>
          <a:fillRef idx="0">
            <a:scrgbClr r="0" g="0" b="0"/>
          </a:fillRef>
          <a:effectRef idx="0">
            <a:scrgbClr r="0" g="0" b="0"/>
          </a:effectRef>
          <a:fontRef idx="minor"/>
        </p:style>
      </p:sp>
      <p:sp>
        <p:nvSpPr>
          <p:cNvPr id="6" name="Rectangle 5">
            <a:extLst>
              <a:ext uri="{FF2B5EF4-FFF2-40B4-BE49-F238E27FC236}">
                <a16:creationId xmlns:a16="http://schemas.microsoft.com/office/drawing/2014/main" id="{D9DA451C-1A34-9F4E-9127-B2464CCBA3F6}"/>
              </a:ext>
            </a:extLst>
          </p:cNvPr>
          <p:cNvSpPr/>
          <p:nvPr/>
        </p:nvSpPr>
        <p:spPr>
          <a:xfrm>
            <a:off x="354960" y="4835445"/>
            <a:ext cx="8434080" cy="246221"/>
          </a:xfrm>
          <a:prstGeom prst="rect">
            <a:avLst/>
          </a:prstGeom>
        </p:spPr>
        <p:txBody>
          <a:bodyPr wrap="square">
            <a:spAutoFit/>
          </a:bodyPr>
          <a:lstStyle/>
          <a:p>
            <a:pPr lvl="0">
              <a:defRPr/>
            </a:pPr>
            <a:r>
              <a:rPr lang="en-US" sz="1000" spc="-1" dirty="0">
                <a:solidFill>
                  <a:srgbClr val="0E2D51"/>
                </a:solidFill>
              </a:rPr>
              <a:t>Slides from: https://</a:t>
            </a:r>
            <a:r>
              <a:rPr lang="en-US" sz="1000" spc="-1" dirty="0" err="1">
                <a:solidFill>
                  <a:srgbClr val="0E2D51"/>
                </a:solidFill>
              </a:rPr>
              <a:t>github.com</a:t>
            </a:r>
            <a:r>
              <a:rPr lang="en-US" sz="1000" spc="-1" dirty="0">
                <a:solidFill>
                  <a:srgbClr val="0E2D51"/>
                </a:solidFill>
              </a:rPr>
              <a:t>/</a:t>
            </a:r>
            <a:r>
              <a:rPr lang="en-US" sz="1000" spc="-1" dirty="0" err="1">
                <a:solidFill>
                  <a:srgbClr val="0E2D51"/>
                </a:solidFill>
              </a:rPr>
              <a:t>radicallyopensecurity</a:t>
            </a:r>
            <a:r>
              <a:rPr lang="en-US" sz="1000" spc="-1" dirty="0">
                <a:solidFill>
                  <a:srgbClr val="0E2D51"/>
                </a:solidFill>
              </a:rPr>
              <a:t>/Digitally-Aware.  License Creative Commons </a:t>
            </a:r>
            <a:r>
              <a:rPr lang="en-GB" sz="1000" dirty="0">
                <a:solidFill>
                  <a:srgbClr val="0E2D51"/>
                </a:solidFill>
              </a:rPr>
              <a:t>Attribution 4.0 International (CC BY 4.0)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TextShape 1"/>
          <p:cNvSpPr txBox="1"/>
          <p:nvPr/>
        </p:nvSpPr>
        <p:spPr>
          <a:xfrm>
            <a:off x="350280" y="1149840"/>
            <a:ext cx="440460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In 2002, Johnny Long began to collect Google Searches  (“dorks”) that uncover vulnerable systems and/or sensitive information disclosures.</a:t>
            </a:r>
          </a:p>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Can rapidly uncover lists of email addresses, login credentials, sensitive files, website vulnerabilities, and even financial information (e.g. payment card data)</a:t>
            </a:r>
          </a:p>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This large dictionary of queries, grew into the Google Hacking Database (GHDB)</a:t>
            </a:r>
          </a:p>
        </p:txBody>
      </p:sp>
      <p:sp>
        <p:nvSpPr>
          <p:cNvPr id="576"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Hacking – Google Hacking</a:t>
            </a:r>
            <a:endParaRPr lang="en-US" sz="1600" b="0" strike="noStrike" spc="-1">
              <a:solidFill>
                <a:srgbClr val="000000"/>
              </a:solidFill>
              <a:latin typeface="Calibri"/>
            </a:endParaRPr>
          </a:p>
        </p:txBody>
      </p:sp>
      <p:sp>
        <p:nvSpPr>
          <p:cNvPr id="577" name="TextShape 3"/>
          <p:cNvSpPr txBox="1"/>
          <p:nvPr/>
        </p:nvSpPr>
        <p:spPr>
          <a:xfrm>
            <a:off x="6732000" y="4809600"/>
            <a:ext cx="2057040" cy="274320"/>
          </a:xfrm>
          <a:prstGeom prst="rect">
            <a:avLst/>
          </a:prstGeom>
          <a:noFill/>
          <a:ln>
            <a:noFill/>
          </a:ln>
        </p:spPr>
        <p:txBody>
          <a:bodyPr anchor="ctr"/>
          <a:lstStyle/>
          <a:p>
            <a:pPr algn="r">
              <a:lnSpc>
                <a:spcPct val="100000"/>
              </a:lnSpc>
            </a:pPr>
            <a:fld id="{141B6C31-2D8A-48A6-8B9A-493BE0552D5C}" type="slidenum">
              <a:rPr lang="en-US" sz="1000" b="0" strike="noStrike" spc="-1">
                <a:solidFill>
                  <a:srgbClr val="B2B2B2"/>
                </a:solidFill>
                <a:latin typeface="Calibri"/>
              </a:rPr>
              <a:t>84</a:t>
            </a:fld>
            <a:endParaRPr lang="en-US" sz="1000" b="0" strike="noStrike" spc="-1">
              <a:latin typeface="Times New Roman"/>
            </a:endParaRPr>
          </a:p>
        </p:txBody>
      </p:sp>
      <p:pic>
        <p:nvPicPr>
          <p:cNvPr id="578" name="Picture 577"/>
          <p:cNvPicPr/>
          <p:nvPr/>
        </p:nvPicPr>
        <p:blipFill>
          <a:blip r:embed="rId3"/>
          <a:stretch/>
        </p:blipFill>
        <p:spPr>
          <a:xfrm>
            <a:off x="4846320" y="1476282"/>
            <a:ext cx="4039560" cy="2426760"/>
          </a:xfrm>
          <a:prstGeom prst="rect">
            <a:avLst/>
          </a:prstGeom>
          <a:ln>
            <a:noFill/>
          </a:ln>
        </p:spPr>
      </p:pic>
      <p:sp>
        <p:nvSpPr>
          <p:cNvPr id="2" name="Rectangle 1">
            <a:extLst>
              <a:ext uri="{FF2B5EF4-FFF2-40B4-BE49-F238E27FC236}">
                <a16:creationId xmlns:a16="http://schemas.microsoft.com/office/drawing/2014/main" id="{77BA3277-50E3-E34D-A665-7760EDD3F6A9}"/>
              </a:ext>
            </a:extLst>
          </p:cNvPr>
          <p:cNvSpPr/>
          <p:nvPr/>
        </p:nvSpPr>
        <p:spPr>
          <a:xfrm>
            <a:off x="350280" y="4809600"/>
            <a:ext cx="6912701" cy="246221"/>
          </a:xfrm>
          <a:prstGeom prst="rect">
            <a:avLst/>
          </a:prstGeom>
        </p:spPr>
        <p:txBody>
          <a:bodyPr wrap="square">
            <a:spAutoFit/>
          </a:bodyPr>
          <a:lstStyle/>
          <a:p>
            <a:r>
              <a:rPr lang="en-US" sz="1000" spc="-1" dirty="0"/>
              <a:t>Image source: https://</a:t>
            </a:r>
            <a:r>
              <a:rPr lang="en-US" sz="1000" spc="-1" dirty="0" err="1"/>
              <a:t>www.offensive-security.com</a:t>
            </a:r>
            <a:r>
              <a:rPr lang="en-US" sz="1000" spc="-1" dirty="0"/>
              <a:t>/community-projects/google-hacking-database/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TextShape 1"/>
          <p:cNvSpPr txBox="1"/>
          <p:nvPr/>
        </p:nvSpPr>
        <p:spPr>
          <a:xfrm>
            <a:off x="697680" y="1992960"/>
            <a:ext cx="6984360" cy="426600"/>
          </a:xfrm>
          <a:prstGeom prst="rect">
            <a:avLst/>
          </a:prstGeom>
          <a:noFill/>
          <a:ln>
            <a:noFill/>
          </a:ln>
        </p:spPr>
        <p:txBody>
          <a:bodyPr/>
          <a:lstStyle/>
          <a:p>
            <a:pPr>
              <a:lnSpc>
                <a:spcPct val="70000"/>
              </a:lnSpc>
              <a:spcBef>
                <a:spcPts val="751"/>
              </a:spcBef>
            </a:pPr>
            <a:r>
              <a:rPr lang="en-US" sz="2400" b="1" strike="noStrike" spc="-1">
                <a:solidFill>
                  <a:srgbClr val="D01384"/>
                </a:solidFill>
                <a:latin typeface="Arial"/>
                <a:ea typeface="Verdana"/>
              </a:rPr>
              <a:t>Part IV Defense and Mitigation</a:t>
            </a:r>
            <a:endParaRPr lang="en-US" sz="2400" b="0" strike="noStrike" spc="-1">
              <a:solidFill>
                <a:srgbClr val="153D6E"/>
              </a:solidFill>
              <a:latin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55C8D15-40C2-D34E-8A43-382CD0D5E73D}"/>
              </a:ext>
            </a:extLst>
          </p:cNvPr>
          <p:cNvGraphicFramePr/>
          <p:nvPr>
            <p:extLst>
              <p:ext uri="{D42A27DB-BD31-4B8C-83A1-F6EECF244321}">
                <p14:modId xmlns:p14="http://schemas.microsoft.com/office/powerpoint/2010/main" val="1222168478"/>
              </p:ext>
            </p:extLst>
          </p:nvPr>
        </p:nvGraphicFramePr>
        <p:xfrm>
          <a:off x="-275363" y="1102112"/>
          <a:ext cx="9208782" cy="3433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81"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Defense and Mitigation</a:t>
            </a:r>
            <a:endParaRPr lang="en-US" sz="1600" b="0" strike="noStrike" spc="-1">
              <a:solidFill>
                <a:srgbClr val="000000"/>
              </a:solidFill>
              <a:latin typeface="Calibri"/>
            </a:endParaRPr>
          </a:p>
        </p:txBody>
      </p:sp>
      <p:sp>
        <p:nvSpPr>
          <p:cNvPr id="582" name="TextShape 3"/>
          <p:cNvSpPr txBox="1"/>
          <p:nvPr/>
        </p:nvSpPr>
        <p:spPr>
          <a:xfrm>
            <a:off x="6732000" y="4809600"/>
            <a:ext cx="2057040" cy="274320"/>
          </a:xfrm>
          <a:prstGeom prst="rect">
            <a:avLst/>
          </a:prstGeom>
          <a:noFill/>
          <a:ln>
            <a:noFill/>
          </a:ln>
        </p:spPr>
        <p:txBody>
          <a:bodyPr anchor="ctr"/>
          <a:lstStyle/>
          <a:p>
            <a:pPr algn="r">
              <a:lnSpc>
                <a:spcPct val="100000"/>
              </a:lnSpc>
            </a:pPr>
            <a:fld id="{1DA20889-DE6A-4422-A26C-743C1E407FA7}" type="slidenum">
              <a:rPr lang="en-US" sz="1000" b="0" strike="noStrike" spc="-1">
                <a:solidFill>
                  <a:srgbClr val="B2B2B2"/>
                </a:solidFill>
                <a:latin typeface="Calibri"/>
              </a:rPr>
              <a:t>86</a:t>
            </a:fld>
            <a:endParaRPr lang="en-US" sz="1000" b="0" strike="noStrike" spc="-1">
              <a:latin typeface="Times New Roman"/>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TextShape 1"/>
          <p:cNvSpPr txBox="1"/>
          <p:nvPr/>
        </p:nvSpPr>
        <p:spPr>
          <a:xfrm>
            <a:off x="350280" y="1149840"/>
            <a:ext cx="531900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 Be a good neighbor: </a:t>
            </a:r>
          </a:p>
          <a:p>
            <a:pPr marL="864000" lvl="1" indent="-324000">
              <a:spcBef>
                <a:spcPts val="1134"/>
              </a:spcBef>
              <a:buClr>
                <a:srgbClr val="000000"/>
              </a:buClr>
              <a:buSzPct val="75000"/>
              <a:buFont typeface="Symbol" charset="2"/>
              <a:buChar char=""/>
            </a:pPr>
            <a:r>
              <a:rPr lang="en-US" sz="1200" b="0" strike="noStrike" spc="-1" dirty="0">
                <a:solidFill>
                  <a:srgbClr val="153D6E"/>
                </a:solidFill>
                <a:latin typeface="Arial"/>
              </a:rPr>
              <a:t>1. avoid dos amplifiers in your network</a:t>
            </a:r>
          </a:p>
          <a:p>
            <a:pPr marL="864000" lvl="1" indent="-324000">
              <a:spcBef>
                <a:spcPts val="1134"/>
              </a:spcBef>
              <a:buClr>
                <a:srgbClr val="000000"/>
              </a:buClr>
              <a:buSzPct val="75000"/>
              <a:buFont typeface="Symbol" charset="2"/>
              <a:buChar char=""/>
            </a:pPr>
            <a:r>
              <a:rPr lang="en-US" sz="1200" b="0" strike="noStrike" spc="-1" dirty="0">
                <a:solidFill>
                  <a:srgbClr val="153D6E"/>
                </a:solidFill>
                <a:latin typeface="Arial"/>
              </a:rPr>
              <a:t>2. avoid hosting bots, keep your infra patched </a:t>
            </a:r>
          </a:p>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 Be prepared for the worse case, ex: Ransom-ware attacks</a:t>
            </a:r>
          </a:p>
          <a:p>
            <a:pPr marL="864000" lvl="1" indent="-324000">
              <a:spcBef>
                <a:spcPts val="1134"/>
              </a:spcBef>
              <a:buClr>
                <a:srgbClr val="000000"/>
              </a:buClr>
              <a:buSzPct val="75000"/>
              <a:buFont typeface="Symbol" charset="2"/>
              <a:buChar char=""/>
            </a:pPr>
            <a:r>
              <a:rPr lang="en-US" sz="1200" b="0" strike="noStrike" spc="-1" dirty="0">
                <a:solidFill>
                  <a:srgbClr val="153D6E"/>
                </a:solidFill>
                <a:latin typeface="Arial"/>
              </a:rPr>
              <a:t>1. Have Backups</a:t>
            </a:r>
          </a:p>
          <a:p>
            <a:pPr marL="864000" lvl="1" indent="-324000">
              <a:spcBef>
                <a:spcPts val="1134"/>
              </a:spcBef>
              <a:buClr>
                <a:srgbClr val="000000"/>
              </a:buClr>
              <a:buSzPct val="75000"/>
              <a:buFont typeface="Symbol" charset="2"/>
              <a:buChar char=""/>
            </a:pPr>
            <a:r>
              <a:rPr lang="en-US" sz="1200" b="0" strike="noStrike" spc="-1" dirty="0">
                <a:solidFill>
                  <a:srgbClr val="153D6E"/>
                </a:solidFill>
                <a:latin typeface="Arial"/>
              </a:rPr>
              <a:t>2. If you have to have ancient OS running, isolate them from the network</a:t>
            </a:r>
          </a:p>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 When running an infrastructure have a Vulnerability Handling Process</a:t>
            </a:r>
          </a:p>
        </p:txBody>
      </p:sp>
      <p:sp>
        <p:nvSpPr>
          <p:cNvPr id="584"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Defense and Mitigation – Incident Prevention</a:t>
            </a:r>
            <a:endParaRPr lang="en-US" sz="1600" b="0" strike="noStrike" spc="-1">
              <a:solidFill>
                <a:srgbClr val="000000"/>
              </a:solidFill>
              <a:latin typeface="Calibri"/>
            </a:endParaRPr>
          </a:p>
        </p:txBody>
      </p:sp>
      <p:sp>
        <p:nvSpPr>
          <p:cNvPr id="585" name="TextShape 3"/>
          <p:cNvSpPr txBox="1"/>
          <p:nvPr/>
        </p:nvSpPr>
        <p:spPr>
          <a:xfrm>
            <a:off x="6732000" y="4809600"/>
            <a:ext cx="2057040" cy="274320"/>
          </a:xfrm>
          <a:prstGeom prst="rect">
            <a:avLst/>
          </a:prstGeom>
          <a:noFill/>
          <a:ln>
            <a:noFill/>
          </a:ln>
        </p:spPr>
        <p:txBody>
          <a:bodyPr anchor="ctr"/>
          <a:lstStyle/>
          <a:p>
            <a:pPr algn="r">
              <a:lnSpc>
                <a:spcPct val="100000"/>
              </a:lnSpc>
            </a:pPr>
            <a:fld id="{8F4D534A-95AF-451F-B28A-724B1442D0E5}" type="slidenum">
              <a:rPr lang="en-US" sz="1000" b="0" strike="noStrike" spc="-1">
                <a:solidFill>
                  <a:srgbClr val="B2B2B2"/>
                </a:solidFill>
                <a:latin typeface="Calibri"/>
              </a:rPr>
              <a:t>87</a:t>
            </a:fld>
            <a:endParaRPr lang="en-US" sz="1000" b="0" strike="noStrike" spc="-1">
              <a:latin typeface="Times New Roman"/>
            </a:endParaRPr>
          </a:p>
        </p:txBody>
      </p:sp>
      <p:pic>
        <p:nvPicPr>
          <p:cNvPr id="586" name="Picture 585"/>
          <p:cNvPicPr/>
          <p:nvPr/>
        </p:nvPicPr>
        <p:blipFill>
          <a:blip r:embed="rId3"/>
          <a:stretch/>
        </p:blipFill>
        <p:spPr>
          <a:xfrm>
            <a:off x="5394960" y="1097280"/>
            <a:ext cx="4069080" cy="3296160"/>
          </a:xfrm>
          <a:prstGeom prst="rect">
            <a:avLst/>
          </a:prstGeom>
          <a:ln>
            <a:noFill/>
          </a:ln>
        </p:spPr>
      </p:pic>
      <p:sp>
        <p:nvSpPr>
          <p:cNvPr id="587" name="TextShape 4"/>
          <p:cNvSpPr txBox="1"/>
          <p:nvPr/>
        </p:nvSpPr>
        <p:spPr>
          <a:xfrm>
            <a:off x="350280" y="4848750"/>
            <a:ext cx="4740660" cy="589500"/>
          </a:xfrm>
          <a:prstGeom prst="rect">
            <a:avLst/>
          </a:prstGeom>
          <a:noFill/>
          <a:ln>
            <a:noFill/>
          </a:ln>
        </p:spPr>
        <p:txBody>
          <a:bodyPr lIns="90000" tIns="45000" rIns="90000" bIns="45000"/>
          <a:lstStyle/>
          <a:p>
            <a:r>
              <a:rPr lang="en-US" sz="1000" spc="-1" dirty="0">
                <a:solidFill>
                  <a:srgbClr val="0E2D51"/>
                </a:solidFill>
                <a:latin typeface="Arial"/>
              </a:rPr>
              <a:t>Image source: </a:t>
            </a:r>
            <a:r>
              <a:rPr lang="en-US" sz="1000" spc="-1" dirty="0">
                <a:solidFill>
                  <a:srgbClr val="0E2D51"/>
                </a:solidFill>
                <a:hlinkClick r:id="rId4">
                  <a:extLst>
                    <a:ext uri="{A12FA001-AC4F-418D-AE19-62706E023703}">
                      <ahyp:hlinkClr xmlns:ahyp="http://schemas.microsoft.com/office/drawing/2018/hyperlinkcolor" val="tx"/>
                    </a:ext>
                  </a:extLst>
                </a:hlinkClick>
              </a:rPr>
              <a:t>http://csirt.egi.eu/activities/</a:t>
            </a:r>
            <a:r>
              <a:rPr lang="en-US" sz="1000" spc="-1" dirty="0">
                <a:solidFill>
                  <a:srgbClr val="0E2D51"/>
                </a:solidFill>
              </a:rPr>
              <a:t>.  © EGI CSIRT</a:t>
            </a:r>
            <a:endParaRPr lang="en-US" sz="1000" b="0" strike="noStrike" spc="-1" dirty="0">
              <a:solidFill>
                <a:srgbClr val="0E2D51"/>
              </a:solidFill>
              <a:latin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TextShape 1"/>
          <p:cNvSpPr txBox="1"/>
          <p:nvPr/>
        </p:nvSpPr>
        <p:spPr>
          <a:xfrm>
            <a:off x="350280" y="1149840"/>
            <a:ext cx="5227560" cy="3489480"/>
          </a:xfrm>
          <a:prstGeom prst="rect">
            <a:avLst/>
          </a:prstGeom>
          <a:noFill/>
          <a:ln>
            <a:noFill/>
          </a:ln>
        </p:spPr>
        <p:txBody>
          <a:bodyPr lIns="0" tIns="0" rIns="0" bIns="0">
            <a:normAutofit lnSpcReduction="10000"/>
          </a:bodyPr>
          <a:lstStyle/>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Vulnerability management is SUPER critical to Operational Security – and multi-faceted</a:t>
            </a:r>
          </a:p>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Catalog hardware: company assets,  BYOD, “unofficial” stuff</a:t>
            </a:r>
          </a:p>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Catalog software:  operating systems, virtualization platforms, and SW versions</a:t>
            </a:r>
          </a:p>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Catalog services: both internal and external (“cloud-based”)</a:t>
            </a:r>
          </a:p>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Manage deployment of patches</a:t>
            </a:r>
          </a:p>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Verify patch installation</a:t>
            </a:r>
          </a:p>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Sanctions for unpatched things</a:t>
            </a:r>
          </a:p>
        </p:txBody>
      </p:sp>
      <p:sp>
        <p:nvSpPr>
          <p:cNvPr id="589"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Defense and Mitigation – Vulnerability Management</a:t>
            </a:r>
            <a:endParaRPr lang="en-US" sz="1600" b="0" strike="noStrike" spc="-1">
              <a:solidFill>
                <a:srgbClr val="000000"/>
              </a:solidFill>
              <a:latin typeface="Calibri"/>
            </a:endParaRPr>
          </a:p>
        </p:txBody>
      </p:sp>
      <p:sp>
        <p:nvSpPr>
          <p:cNvPr id="590" name="TextShape 3"/>
          <p:cNvSpPr txBox="1"/>
          <p:nvPr/>
        </p:nvSpPr>
        <p:spPr>
          <a:xfrm>
            <a:off x="6732000" y="4809600"/>
            <a:ext cx="2057040" cy="274320"/>
          </a:xfrm>
          <a:prstGeom prst="rect">
            <a:avLst/>
          </a:prstGeom>
          <a:noFill/>
          <a:ln>
            <a:noFill/>
          </a:ln>
        </p:spPr>
        <p:txBody>
          <a:bodyPr anchor="ctr"/>
          <a:lstStyle/>
          <a:p>
            <a:pPr algn="r">
              <a:lnSpc>
                <a:spcPct val="100000"/>
              </a:lnSpc>
            </a:pPr>
            <a:fld id="{9000AD83-CF16-46CD-BA8A-E902A4D164B8}" type="slidenum">
              <a:rPr lang="en-US" sz="1000" b="0" strike="noStrike" spc="-1">
                <a:solidFill>
                  <a:srgbClr val="B2B2B2"/>
                </a:solidFill>
                <a:latin typeface="Calibri"/>
              </a:rPr>
              <a:t>88</a:t>
            </a:fld>
            <a:endParaRPr lang="en-US" sz="1000" b="0" strike="noStrike" spc="-1">
              <a:latin typeface="Times New Roman"/>
            </a:endParaRPr>
          </a:p>
        </p:txBody>
      </p:sp>
      <p:pic>
        <p:nvPicPr>
          <p:cNvPr id="591" name="Picture 590"/>
          <p:cNvPicPr/>
          <p:nvPr/>
        </p:nvPicPr>
        <p:blipFill>
          <a:blip r:embed="rId3"/>
          <a:stretch/>
        </p:blipFill>
        <p:spPr>
          <a:xfrm>
            <a:off x="5756760" y="1225440"/>
            <a:ext cx="3032280" cy="3413880"/>
          </a:xfrm>
          <a:prstGeom prst="rect">
            <a:avLst/>
          </a:prstGeom>
          <a:ln>
            <a:noFill/>
          </a:ln>
        </p:spPr>
      </p:pic>
      <p:sp>
        <p:nvSpPr>
          <p:cNvPr id="2" name="Rectangle 1">
            <a:extLst>
              <a:ext uri="{FF2B5EF4-FFF2-40B4-BE49-F238E27FC236}">
                <a16:creationId xmlns:a16="http://schemas.microsoft.com/office/drawing/2014/main" id="{8457F0E2-C702-DD42-B4FB-8C475DC85864}"/>
              </a:ext>
            </a:extLst>
          </p:cNvPr>
          <p:cNvSpPr/>
          <p:nvPr/>
        </p:nvSpPr>
        <p:spPr>
          <a:xfrm>
            <a:off x="350280" y="4837699"/>
            <a:ext cx="4572000" cy="246221"/>
          </a:xfrm>
          <a:prstGeom prst="rect">
            <a:avLst/>
          </a:prstGeom>
        </p:spPr>
        <p:txBody>
          <a:bodyPr>
            <a:spAutoFit/>
          </a:bodyPr>
          <a:lstStyle/>
          <a:p>
            <a:r>
              <a:rPr lang="en-US" sz="1000" spc="-1" dirty="0">
                <a:solidFill>
                  <a:srgbClr val="0E2D51"/>
                </a:solidFill>
              </a:rPr>
              <a:t>Image source: https://</a:t>
            </a:r>
            <a:r>
              <a:rPr lang="en-US" sz="1000" spc="-1" dirty="0" err="1">
                <a:solidFill>
                  <a:srgbClr val="0E2D51"/>
                </a:solidFill>
              </a:rPr>
              <a:t>www.tenable.com</a:t>
            </a:r>
            <a:r>
              <a:rPr lang="en-US" sz="1000" spc="-1" dirty="0">
                <a:solidFill>
                  <a:srgbClr val="0E2D51"/>
                </a:solidFill>
              </a:rPr>
              <a:t>/</a:t>
            </a:r>
            <a:r>
              <a:rPr lang="en-US" sz="1000" spc="-1" dirty="0" err="1">
                <a:solidFill>
                  <a:srgbClr val="0E2D51"/>
                </a:solidFill>
              </a:rPr>
              <a:t>sc</a:t>
            </a:r>
            <a:r>
              <a:rPr lang="en-US" sz="1000" spc="-1" dirty="0">
                <a:solidFill>
                  <a:srgbClr val="0E2D51"/>
                </a:solidFill>
              </a:rPr>
              <a:t>-dashboards/application-patch-rate</a:t>
            </a:r>
            <a:endParaRPr lang="en-US" sz="1000" dirty="0">
              <a:solidFill>
                <a:srgbClr val="0E2D5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3"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dirty="0">
                <a:solidFill>
                  <a:srgbClr val="FFFFFF"/>
                </a:solidFill>
                <a:latin typeface="Arial"/>
                <a:ea typeface="Verdana"/>
              </a:rPr>
              <a:t>Defense and Mitigation – What about The Cloud</a:t>
            </a:r>
            <a:endParaRPr lang="en-US" sz="1600" b="0" strike="noStrike" spc="-1" dirty="0">
              <a:solidFill>
                <a:srgbClr val="000000"/>
              </a:solidFill>
              <a:latin typeface="Calibri"/>
            </a:endParaRPr>
          </a:p>
        </p:txBody>
      </p:sp>
      <p:sp>
        <p:nvSpPr>
          <p:cNvPr id="644" name="TextShape 3"/>
          <p:cNvSpPr txBox="1"/>
          <p:nvPr/>
        </p:nvSpPr>
        <p:spPr>
          <a:xfrm>
            <a:off x="6732000" y="4809600"/>
            <a:ext cx="2057040" cy="274320"/>
          </a:xfrm>
          <a:prstGeom prst="rect">
            <a:avLst/>
          </a:prstGeom>
          <a:noFill/>
          <a:ln>
            <a:noFill/>
          </a:ln>
        </p:spPr>
        <p:txBody>
          <a:bodyPr anchor="ctr"/>
          <a:lstStyle/>
          <a:p>
            <a:pPr algn="r">
              <a:lnSpc>
                <a:spcPct val="100000"/>
              </a:lnSpc>
            </a:pPr>
            <a:fld id="{F2EC9580-7A2F-43E9-99A0-54A882BE84B8}" type="slidenum">
              <a:rPr lang="en-US" sz="1000" b="0" strike="noStrike" spc="-1">
                <a:solidFill>
                  <a:srgbClr val="B2B2B2"/>
                </a:solidFill>
                <a:latin typeface="Calibri"/>
              </a:rPr>
              <a:t>89</a:t>
            </a:fld>
            <a:endParaRPr lang="en-US" sz="1000" b="0" strike="noStrike" spc="-1">
              <a:latin typeface="Times New Roman"/>
            </a:endParaRPr>
          </a:p>
        </p:txBody>
      </p:sp>
      <p:pic>
        <p:nvPicPr>
          <p:cNvPr id="4" name="Picture 3">
            <a:extLst>
              <a:ext uri="{FF2B5EF4-FFF2-40B4-BE49-F238E27FC236}">
                <a16:creationId xmlns:a16="http://schemas.microsoft.com/office/drawing/2014/main" id="{2D0BC55D-F6C0-4A2F-98C6-BADC8CF4C8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700" y="1188294"/>
            <a:ext cx="4900133" cy="3216387"/>
          </a:xfrm>
          <a:prstGeom prst="rect">
            <a:avLst/>
          </a:prstGeom>
        </p:spPr>
      </p:pic>
      <p:sp>
        <p:nvSpPr>
          <p:cNvPr id="5" name="TextBox 4">
            <a:extLst>
              <a:ext uri="{FF2B5EF4-FFF2-40B4-BE49-F238E27FC236}">
                <a16:creationId xmlns:a16="http://schemas.microsoft.com/office/drawing/2014/main" id="{208BC7D7-0526-934B-A550-0F8DE22A6B20}"/>
              </a:ext>
            </a:extLst>
          </p:cNvPr>
          <p:cNvSpPr txBox="1"/>
          <p:nvPr/>
        </p:nvSpPr>
        <p:spPr>
          <a:xfrm>
            <a:off x="5476016" y="1394659"/>
            <a:ext cx="3313024" cy="2862322"/>
          </a:xfrm>
          <a:prstGeom prst="rect">
            <a:avLst/>
          </a:prstGeom>
          <a:noFill/>
        </p:spPr>
        <p:txBody>
          <a:bodyPr wrap="square" rtlCol="0">
            <a:spAutoFit/>
          </a:bodyPr>
          <a:lstStyle/>
          <a:p>
            <a:r>
              <a:rPr lang="en-US" i="1" dirty="0">
                <a:solidFill>
                  <a:srgbClr val="002060"/>
                </a:solidFill>
              </a:rPr>
              <a:t>Video available </a:t>
            </a:r>
            <a:r>
              <a:rPr lang="en-US" i="1" dirty="0" err="1">
                <a:solidFill>
                  <a:srgbClr val="002060"/>
                </a:solidFill>
              </a:rPr>
              <a:t>at:https</a:t>
            </a:r>
            <a:r>
              <a:rPr lang="en-US" i="1" dirty="0">
                <a:solidFill>
                  <a:srgbClr val="002060"/>
                </a:solidFill>
              </a:rPr>
              <a:t>://</a:t>
            </a:r>
            <a:r>
              <a:rPr lang="en-US" i="1" dirty="0" err="1">
                <a:solidFill>
                  <a:srgbClr val="002060"/>
                </a:solidFill>
              </a:rPr>
              <a:t>www.youtube.com</a:t>
            </a:r>
            <a:r>
              <a:rPr lang="en-US" i="1" dirty="0">
                <a:solidFill>
                  <a:srgbClr val="002060"/>
                </a:solidFill>
              </a:rPr>
              <a:t>/</a:t>
            </a:r>
            <a:r>
              <a:rPr lang="en-US" i="1" dirty="0" err="1">
                <a:solidFill>
                  <a:srgbClr val="002060"/>
                </a:solidFill>
              </a:rPr>
              <a:t>watch?v</a:t>
            </a:r>
            <a:r>
              <a:rPr lang="en-US" i="1" dirty="0">
                <a:solidFill>
                  <a:srgbClr val="002060"/>
                </a:solidFill>
              </a:rPr>
              <a:t>=CFdZWgiAj8I.  Please check that this is still publicly available before using and embed here.</a:t>
            </a:r>
          </a:p>
          <a:p>
            <a:endParaRPr lang="en-US" i="1" dirty="0">
              <a:solidFill>
                <a:srgbClr val="002060"/>
              </a:solidFill>
            </a:endParaRPr>
          </a:p>
          <a:p>
            <a:r>
              <a:rPr lang="en-US" i="1" dirty="0">
                <a:solidFill>
                  <a:srgbClr val="002060"/>
                </a:solidFill>
              </a:rPr>
              <a:t>To unhide slide, click ”slide show” in top navigation bar.  Delete this note. </a:t>
            </a:r>
          </a:p>
        </p:txBody>
      </p:sp>
    </p:spTree>
    <p:extLst>
      <p:ext uri="{BB962C8B-B14F-4D97-AF65-F5344CB8AC3E}">
        <p14:creationId xmlns:p14="http://schemas.microsoft.com/office/powerpoint/2010/main" val="390050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extShape 1"/>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dirty="0">
                <a:solidFill>
                  <a:srgbClr val="FFFFFF"/>
                </a:solidFill>
                <a:latin typeface="Arial"/>
                <a:ea typeface="Verdana"/>
              </a:rPr>
              <a:t>Threat Landscape – Targeted Attacks (APT)</a:t>
            </a:r>
            <a:endParaRPr lang="en-US" b="0" strike="noStrike" spc="-1" dirty="0">
              <a:solidFill>
                <a:srgbClr val="000000"/>
              </a:solidFill>
              <a:latin typeface="Calibri"/>
            </a:endParaRPr>
          </a:p>
        </p:txBody>
      </p:sp>
      <p:sp>
        <p:nvSpPr>
          <p:cNvPr id="226" name="TextShape 2"/>
          <p:cNvSpPr txBox="1"/>
          <p:nvPr/>
        </p:nvSpPr>
        <p:spPr>
          <a:xfrm>
            <a:off x="6732000" y="4809600"/>
            <a:ext cx="2057040" cy="274320"/>
          </a:xfrm>
          <a:prstGeom prst="rect">
            <a:avLst/>
          </a:prstGeom>
          <a:noFill/>
          <a:ln>
            <a:noFill/>
          </a:ln>
        </p:spPr>
        <p:txBody>
          <a:bodyPr anchor="ctr"/>
          <a:lstStyle/>
          <a:p>
            <a:pPr algn="r">
              <a:lnSpc>
                <a:spcPct val="100000"/>
              </a:lnSpc>
            </a:pPr>
            <a:fld id="{68CE1CC8-A544-4951-B2B5-95C1B5CD34F4}" type="slidenum">
              <a:rPr lang="en-US" sz="1000" b="0" strike="noStrike" spc="-1">
                <a:solidFill>
                  <a:srgbClr val="B2B2B2"/>
                </a:solidFill>
                <a:latin typeface="Calibri"/>
              </a:rPr>
              <a:t>9</a:t>
            </a:fld>
            <a:endParaRPr lang="en-US" sz="1000" b="0" strike="noStrike" spc="-1">
              <a:latin typeface="Times New Roman"/>
            </a:endParaRPr>
          </a:p>
        </p:txBody>
      </p:sp>
      <p:pic>
        <p:nvPicPr>
          <p:cNvPr id="227" name="Content Placeholder 1"/>
          <p:cNvPicPr/>
          <p:nvPr/>
        </p:nvPicPr>
        <p:blipFill>
          <a:blip r:embed="rId3"/>
          <a:srcRect l="-11519" r="-11519"/>
          <a:stretch/>
        </p:blipFill>
        <p:spPr>
          <a:xfrm>
            <a:off x="-127695" y="1074007"/>
            <a:ext cx="7442790" cy="3615580"/>
          </a:xfrm>
          <a:prstGeom prst="rect">
            <a:avLst/>
          </a:prstGeom>
          <a:ln>
            <a:noFill/>
          </a:ln>
        </p:spPr>
      </p:pic>
      <p:sp>
        <p:nvSpPr>
          <p:cNvPr id="2" name="TextBox 1">
            <a:extLst>
              <a:ext uri="{FF2B5EF4-FFF2-40B4-BE49-F238E27FC236}">
                <a16:creationId xmlns:a16="http://schemas.microsoft.com/office/drawing/2014/main" id="{AC618F21-3089-F54C-8598-88B3CFD18821}"/>
              </a:ext>
            </a:extLst>
          </p:cNvPr>
          <p:cNvSpPr txBox="1"/>
          <p:nvPr/>
        </p:nvSpPr>
        <p:spPr>
          <a:xfrm>
            <a:off x="6732000" y="1186755"/>
            <a:ext cx="2057040" cy="1015663"/>
          </a:xfrm>
          <a:prstGeom prst="rect">
            <a:avLst/>
          </a:prstGeom>
          <a:noFill/>
        </p:spPr>
        <p:txBody>
          <a:bodyPr wrap="square" rtlCol="0">
            <a:spAutoFit/>
          </a:bodyPr>
          <a:lstStyle/>
          <a:p>
            <a:r>
              <a:rPr lang="en-US" sz="1200" dirty="0">
                <a:solidFill>
                  <a:srgbClr val="002060"/>
                </a:solidFill>
              </a:rPr>
              <a:t>Image released by RSA in 2011 in a blogpost describing an </a:t>
            </a:r>
            <a:r>
              <a:rPr lang="en-GB" sz="1200" dirty="0">
                <a:solidFill>
                  <a:srgbClr val="002060"/>
                </a:solidFill>
              </a:rPr>
              <a:t>Adobe  Flash exploitation.  Blogpost no longer published. © RSA</a:t>
            </a:r>
            <a:endParaRPr lang="en-US" sz="1200" dirty="0">
              <a:solidFill>
                <a:srgbClr val="002060"/>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TextShape 1"/>
          <p:cNvSpPr txBox="1"/>
          <p:nvPr/>
        </p:nvSpPr>
        <p:spPr>
          <a:xfrm>
            <a:off x="350280" y="1149840"/>
            <a:ext cx="403884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500" b="0" strike="noStrike" spc="-1">
                <a:solidFill>
                  <a:srgbClr val="153D6E"/>
                </a:solidFill>
                <a:latin typeface="Arial"/>
              </a:rPr>
              <a:t>MISP is a open-source threat intelligence platform for sharing, storing and correlating Indicators of Compromise</a:t>
            </a:r>
          </a:p>
          <a:p>
            <a:pPr marL="432000" indent="-324000">
              <a:spcBef>
                <a:spcPts val="1417"/>
              </a:spcBef>
              <a:buClr>
                <a:srgbClr val="000000"/>
              </a:buClr>
              <a:buSzPct val="45000"/>
              <a:buFont typeface="Wingdings" charset="2"/>
              <a:buChar char=""/>
            </a:pPr>
            <a:r>
              <a:rPr lang="en-US" sz="1500" b="0" strike="noStrike" spc="-1">
                <a:solidFill>
                  <a:srgbClr val="153D6E"/>
                </a:solidFill>
                <a:latin typeface="Arial"/>
              </a:rPr>
              <a:t>Facilitates both human (ticket-based) and machine-based (STIX, OpenIOC) sharing</a:t>
            </a:r>
          </a:p>
          <a:p>
            <a:pPr marL="432000" indent="-324000">
              <a:spcBef>
                <a:spcPts val="1417"/>
              </a:spcBef>
              <a:buClr>
                <a:srgbClr val="000000"/>
              </a:buClr>
              <a:buSzPct val="45000"/>
              <a:buFont typeface="Wingdings" charset="2"/>
              <a:buChar char=""/>
            </a:pPr>
            <a:r>
              <a:rPr lang="en-US" sz="1500" b="0" strike="noStrike" spc="-1">
                <a:solidFill>
                  <a:srgbClr val="153D6E"/>
                </a:solidFill>
                <a:latin typeface="Arial"/>
              </a:rPr>
              <a:t>Helps to correlate between attributes and indicators from malware, campaigns, and analysis</a:t>
            </a:r>
          </a:p>
          <a:p>
            <a:pPr marL="432000" indent="-324000">
              <a:spcBef>
                <a:spcPts val="1417"/>
              </a:spcBef>
              <a:buClr>
                <a:srgbClr val="000000"/>
              </a:buClr>
              <a:buSzPct val="45000"/>
              <a:buFont typeface="Wingdings" charset="2"/>
              <a:buChar char=""/>
            </a:pPr>
            <a:r>
              <a:rPr lang="en-US" sz="1500" b="0" strike="noStrike" spc="-1">
                <a:solidFill>
                  <a:srgbClr val="153D6E"/>
                </a:solidFill>
                <a:latin typeface="Arial"/>
              </a:rPr>
              <a:t>Generates Snort/Suricata IDS rules</a:t>
            </a:r>
          </a:p>
        </p:txBody>
      </p:sp>
      <p:sp>
        <p:nvSpPr>
          <p:cNvPr id="593"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Defense and Mitigation – MISP</a:t>
            </a:r>
            <a:endParaRPr lang="en-US" sz="1600" b="0" strike="noStrike" spc="-1">
              <a:solidFill>
                <a:srgbClr val="000000"/>
              </a:solidFill>
              <a:latin typeface="Calibri"/>
            </a:endParaRPr>
          </a:p>
        </p:txBody>
      </p:sp>
      <p:sp>
        <p:nvSpPr>
          <p:cNvPr id="594" name="TextShape 3"/>
          <p:cNvSpPr txBox="1"/>
          <p:nvPr/>
        </p:nvSpPr>
        <p:spPr>
          <a:xfrm>
            <a:off x="6732000" y="4809600"/>
            <a:ext cx="2057040" cy="274320"/>
          </a:xfrm>
          <a:prstGeom prst="rect">
            <a:avLst/>
          </a:prstGeom>
          <a:noFill/>
          <a:ln>
            <a:noFill/>
          </a:ln>
        </p:spPr>
        <p:txBody>
          <a:bodyPr anchor="ctr"/>
          <a:lstStyle/>
          <a:p>
            <a:pPr algn="r">
              <a:lnSpc>
                <a:spcPct val="100000"/>
              </a:lnSpc>
            </a:pPr>
            <a:fld id="{89BB44F3-5DE0-428A-8758-0B8E63C03E16}" type="slidenum">
              <a:rPr lang="en-US" sz="1000" b="0" strike="noStrike" spc="-1">
                <a:solidFill>
                  <a:srgbClr val="B2B2B2"/>
                </a:solidFill>
                <a:latin typeface="Calibri"/>
              </a:rPr>
              <a:t>90</a:t>
            </a:fld>
            <a:endParaRPr lang="en-US" sz="1000" b="0" strike="noStrike" spc="-1">
              <a:latin typeface="Times New Roman"/>
            </a:endParaRPr>
          </a:p>
        </p:txBody>
      </p:sp>
      <p:pic>
        <p:nvPicPr>
          <p:cNvPr id="595" name="Picture 594"/>
          <p:cNvPicPr/>
          <p:nvPr/>
        </p:nvPicPr>
        <p:blipFill>
          <a:blip r:embed="rId3"/>
          <a:stretch/>
        </p:blipFill>
        <p:spPr>
          <a:xfrm>
            <a:off x="4572000" y="1149840"/>
            <a:ext cx="4297680" cy="2438280"/>
          </a:xfrm>
          <a:prstGeom prst="rect">
            <a:avLst/>
          </a:prstGeom>
          <a:ln>
            <a:noFill/>
          </a:ln>
        </p:spPr>
      </p:pic>
      <p:sp>
        <p:nvSpPr>
          <p:cNvPr id="2" name="TextBox 1">
            <a:extLst>
              <a:ext uri="{FF2B5EF4-FFF2-40B4-BE49-F238E27FC236}">
                <a16:creationId xmlns:a16="http://schemas.microsoft.com/office/drawing/2014/main" id="{3C2A3B80-69C9-3F4E-9AF3-28AB828D0B7B}"/>
              </a:ext>
            </a:extLst>
          </p:cNvPr>
          <p:cNvSpPr txBox="1"/>
          <p:nvPr/>
        </p:nvSpPr>
        <p:spPr>
          <a:xfrm>
            <a:off x="350280" y="4830034"/>
            <a:ext cx="4121256" cy="246221"/>
          </a:xfrm>
          <a:prstGeom prst="rect">
            <a:avLst/>
          </a:prstGeom>
          <a:noFill/>
        </p:spPr>
        <p:txBody>
          <a:bodyPr wrap="none" rtlCol="0">
            <a:spAutoFit/>
          </a:bodyPr>
          <a:lstStyle/>
          <a:p>
            <a:r>
              <a:rPr lang="en-US" sz="1000" dirty="0">
                <a:solidFill>
                  <a:srgbClr val="0E2D51"/>
                </a:solidFill>
              </a:rPr>
              <a:t>Image source: </a:t>
            </a:r>
            <a:r>
              <a:rPr lang="en-US" sz="1000" spc="-1" dirty="0">
                <a:solidFill>
                  <a:srgbClr val="0E2D51"/>
                </a:solidFill>
              </a:rPr>
              <a:t>https://</a:t>
            </a:r>
            <a:r>
              <a:rPr lang="en-US" sz="1000" spc="-1" dirty="0" err="1">
                <a:solidFill>
                  <a:srgbClr val="0E2D51"/>
                </a:solidFill>
              </a:rPr>
              <a:t>www.misp-project.org</a:t>
            </a:r>
            <a:r>
              <a:rPr lang="en-US" sz="1000" spc="-1" dirty="0">
                <a:solidFill>
                  <a:srgbClr val="0E2D51"/>
                </a:solidFill>
              </a:rPr>
              <a:t>/assets/images/</a:t>
            </a:r>
            <a:r>
              <a:rPr lang="en-US" sz="1000" spc="-1" dirty="0" err="1">
                <a:solidFill>
                  <a:srgbClr val="0E2D51"/>
                </a:solidFill>
              </a:rPr>
              <a:t>banner.jpg</a:t>
            </a:r>
            <a:endParaRPr lang="en-US" sz="1000" dirty="0">
              <a:solidFill>
                <a:srgbClr val="0E2D5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TextShape 1"/>
          <p:cNvSpPr txBox="1"/>
          <p:nvPr/>
        </p:nvSpPr>
        <p:spPr>
          <a:xfrm>
            <a:off x="350280" y="1149840"/>
            <a:ext cx="458748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500" b="0" strike="noStrike" spc="-1">
                <a:solidFill>
                  <a:srgbClr val="153D6E"/>
                </a:solidFill>
                <a:latin typeface="Arial"/>
              </a:rPr>
              <a:t>VirusTotal is an online (cloud) service that analyzes suspicious files and facilitates real-time detection of viruses, worms, trojans and malware</a:t>
            </a:r>
          </a:p>
          <a:p>
            <a:pPr marL="432000" indent="-324000">
              <a:spcBef>
                <a:spcPts val="1417"/>
              </a:spcBef>
              <a:buClr>
                <a:srgbClr val="000000"/>
              </a:buClr>
              <a:buSzPct val="45000"/>
              <a:buFont typeface="Wingdings" charset="2"/>
              <a:buChar char=""/>
            </a:pPr>
            <a:r>
              <a:rPr lang="en-US" sz="1500" b="0" strike="noStrike" spc="-1">
                <a:solidFill>
                  <a:srgbClr val="153D6E"/>
                </a:solidFill>
                <a:latin typeface="Arial"/>
              </a:rPr>
              <a:t>VirusTotal aggregates over 70 antivirus and online scanning engines</a:t>
            </a:r>
          </a:p>
          <a:p>
            <a:pPr marL="432000" indent="-324000">
              <a:spcBef>
                <a:spcPts val="1417"/>
              </a:spcBef>
              <a:buClr>
                <a:srgbClr val="000000"/>
              </a:buClr>
              <a:buSzPct val="45000"/>
              <a:buFont typeface="Wingdings" charset="2"/>
              <a:buChar char=""/>
            </a:pPr>
            <a:r>
              <a:rPr lang="en-US" sz="1500" b="0" strike="noStrike" spc="-1">
                <a:solidFill>
                  <a:srgbClr val="153D6E"/>
                </a:solidFill>
                <a:latin typeface="Arial"/>
              </a:rPr>
              <a:t>This is one of many similar platforms: MalwareBytes, Malwr.com (offline)</a:t>
            </a:r>
          </a:p>
          <a:p>
            <a:pPr marL="432000" indent="-324000">
              <a:spcBef>
                <a:spcPts val="1417"/>
              </a:spcBef>
              <a:buClr>
                <a:srgbClr val="000000"/>
              </a:buClr>
              <a:buSzPct val="45000"/>
              <a:buFont typeface="Wingdings" charset="2"/>
              <a:buChar char=""/>
            </a:pPr>
            <a:r>
              <a:rPr lang="en-US" sz="1500" b="0" strike="noStrike" spc="-1">
                <a:solidFill>
                  <a:srgbClr val="153D6E"/>
                </a:solidFill>
                <a:latin typeface="Arial"/>
              </a:rPr>
              <a:t>Be careful of uploading personal or confidential information to Virus Total, and similar websites</a:t>
            </a:r>
          </a:p>
        </p:txBody>
      </p:sp>
      <p:sp>
        <p:nvSpPr>
          <p:cNvPr id="597"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Defense and Mitigation – Virus Total</a:t>
            </a:r>
            <a:endParaRPr lang="en-US" sz="1600" b="0" strike="noStrike" spc="-1">
              <a:solidFill>
                <a:srgbClr val="000000"/>
              </a:solidFill>
              <a:latin typeface="Calibri"/>
            </a:endParaRPr>
          </a:p>
        </p:txBody>
      </p:sp>
      <p:sp>
        <p:nvSpPr>
          <p:cNvPr id="598" name="TextShape 3"/>
          <p:cNvSpPr txBox="1"/>
          <p:nvPr/>
        </p:nvSpPr>
        <p:spPr>
          <a:xfrm>
            <a:off x="6732000" y="4809600"/>
            <a:ext cx="2057040" cy="274320"/>
          </a:xfrm>
          <a:prstGeom prst="rect">
            <a:avLst/>
          </a:prstGeom>
          <a:noFill/>
          <a:ln>
            <a:noFill/>
          </a:ln>
        </p:spPr>
        <p:txBody>
          <a:bodyPr anchor="ctr"/>
          <a:lstStyle/>
          <a:p>
            <a:pPr algn="r">
              <a:lnSpc>
                <a:spcPct val="100000"/>
              </a:lnSpc>
            </a:pPr>
            <a:fld id="{052CF156-69E2-483A-807F-68F4D7248275}" type="slidenum">
              <a:rPr lang="en-US" sz="1000" b="0" strike="noStrike" spc="-1">
                <a:solidFill>
                  <a:srgbClr val="B2B2B2"/>
                </a:solidFill>
                <a:latin typeface="Calibri"/>
              </a:rPr>
              <a:t>91</a:t>
            </a:fld>
            <a:endParaRPr lang="en-US" sz="1000" b="0" strike="noStrike" spc="-1">
              <a:latin typeface="Times New Roman"/>
            </a:endParaRPr>
          </a:p>
        </p:txBody>
      </p:sp>
      <p:pic>
        <p:nvPicPr>
          <p:cNvPr id="599" name="Picture 598"/>
          <p:cNvPicPr/>
          <p:nvPr/>
        </p:nvPicPr>
        <p:blipFill>
          <a:blip r:embed="rId3"/>
          <a:stretch/>
        </p:blipFill>
        <p:spPr>
          <a:xfrm>
            <a:off x="5120640" y="1141560"/>
            <a:ext cx="3804480" cy="2881800"/>
          </a:xfrm>
          <a:prstGeom prst="rect">
            <a:avLst/>
          </a:prstGeom>
          <a:ln>
            <a:noFill/>
          </a:ln>
        </p:spPr>
      </p:pic>
      <p:sp>
        <p:nvSpPr>
          <p:cNvPr id="2" name="Rectangle 1">
            <a:extLst>
              <a:ext uri="{FF2B5EF4-FFF2-40B4-BE49-F238E27FC236}">
                <a16:creationId xmlns:a16="http://schemas.microsoft.com/office/drawing/2014/main" id="{632EA134-54DD-4D4D-8BB5-64E6CA444577}"/>
              </a:ext>
            </a:extLst>
          </p:cNvPr>
          <p:cNvSpPr/>
          <p:nvPr/>
        </p:nvSpPr>
        <p:spPr>
          <a:xfrm>
            <a:off x="383760" y="4851872"/>
            <a:ext cx="6639120" cy="246221"/>
          </a:xfrm>
          <a:prstGeom prst="rect">
            <a:avLst/>
          </a:prstGeom>
        </p:spPr>
        <p:txBody>
          <a:bodyPr wrap="square">
            <a:spAutoFit/>
          </a:bodyPr>
          <a:lstStyle/>
          <a:p>
            <a:r>
              <a:rPr lang="en-US" sz="1000" dirty="0">
                <a:solidFill>
                  <a:srgbClr val="0E2D51"/>
                </a:solidFill>
              </a:rPr>
              <a:t>Image source: https://</a:t>
            </a:r>
            <a:r>
              <a:rPr lang="en-US" sz="1000" dirty="0" err="1">
                <a:solidFill>
                  <a:srgbClr val="0E2D51"/>
                </a:solidFill>
              </a:rPr>
              <a:t>www.ghacks.net</a:t>
            </a:r>
            <a:r>
              <a:rPr lang="en-US" sz="1000" dirty="0">
                <a:solidFill>
                  <a:srgbClr val="0E2D51"/>
                </a:solidFill>
              </a:rPr>
              <a:t>/2016/02/01/</a:t>
            </a:r>
            <a:r>
              <a:rPr lang="en-US" sz="1000" dirty="0" err="1">
                <a:solidFill>
                  <a:srgbClr val="0E2D51"/>
                </a:solidFill>
              </a:rPr>
              <a:t>virustotal</a:t>
            </a:r>
            <a:r>
              <a:rPr lang="en-US" sz="1000" dirty="0">
                <a:solidFill>
                  <a:srgbClr val="0E2D51"/>
                </a:solidFill>
              </a:rPr>
              <a:t>-scan-firmware-for-signs-of-manipulation/</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TextShape 1"/>
          <p:cNvSpPr txBox="1"/>
          <p:nvPr/>
        </p:nvSpPr>
        <p:spPr>
          <a:xfrm>
            <a:off x="350280" y="1149840"/>
            <a:ext cx="495324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500" b="0" strike="noStrike" spc="-1">
                <a:solidFill>
                  <a:srgbClr val="153D6E"/>
                </a:solidFill>
                <a:latin typeface="Arial"/>
              </a:rPr>
              <a:t>An initiative to help victims of ransomware retrieve their encrypted data without having to pay the criminals</a:t>
            </a:r>
          </a:p>
          <a:p>
            <a:pPr marL="432000" indent="-324000">
              <a:spcBef>
                <a:spcPts val="1417"/>
              </a:spcBef>
              <a:buClr>
                <a:srgbClr val="000000"/>
              </a:buClr>
              <a:buSzPct val="45000"/>
              <a:buFont typeface="Wingdings" charset="2"/>
              <a:buChar char=""/>
            </a:pPr>
            <a:r>
              <a:rPr lang="en-US" sz="1500" b="0" strike="noStrike" spc="-1">
                <a:solidFill>
                  <a:srgbClr val="153D6E"/>
                </a:solidFill>
                <a:latin typeface="Arial"/>
              </a:rPr>
              <a:t>100+ partners from the public and private sector.  50+ decryption tools covering 100+ families of ransomware. So far, these tools have managed to decrypt more than 30,000 devices</a:t>
            </a:r>
          </a:p>
          <a:p>
            <a:pPr marL="432000" indent="-324000">
              <a:spcBef>
                <a:spcPts val="1417"/>
              </a:spcBef>
              <a:buClr>
                <a:srgbClr val="000000"/>
              </a:buClr>
              <a:buSzPct val="45000"/>
              <a:buFont typeface="Wingdings" charset="2"/>
              <a:buChar char=""/>
            </a:pPr>
            <a:r>
              <a:rPr lang="en-US" sz="1500" b="0" strike="noStrike" spc="-1">
                <a:solidFill>
                  <a:srgbClr val="153D6E"/>
                </a:solidFill>
                <a:latin typeface="Arial"/>
              </a:rPr>
              <a:t>The project also educates users about ransomware and preventative countermeasures</a:t>
            </a:r>
          </a:p>
        </p:txBody>
      </p:sp>
      <p:sp>
        <p:nvSpPr>
          <p:cNvPr id="601"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Defense and Mitigation – No More Ransom</a:t>
            </a:r>
            <a:endParaRPr lang="en-US" sz="1600" b="0" strike="noStrike" spc="-1">
              <a:solidFill>
                <a:srgbClr val="000000"/>
              </a:solidFill>
              <a:latin typeface="Calibri"/>
            </a:endParaRPr>
          </a:p>
        </p:txBody>
      </p:sp>
      <p:sp>
        <p:nvSpPr>
          <p:cNvPr id="602" name="TextShape 3"/>
          <p:cNvSpPr txBox="1"/>
          <p:nvPr/>
        </p:nvSpPr>
        <p:spPr>
          <a:xfrm>
            <a:off x="6732000" y="4809600"/>
            <a:ext cx="2057040" cy="274320"/>
          </a:xfrm>
          <a:prstGeom prst="rect">
            <a:avLst/>
          </a:prstGeom>
          <a:noFill/>
          <a:ln>
            <a:noFill/>
          </a:ln>
        </p:spPr>
        <p:txBody>
          <a:bodyPr anchor="ctr"/>
          <a:lstStyle/>
          <a:p>
            <a:pPr algn="r">
              <a:lnSpc>
                <a:spcPct val="100000"/>
              </a:lnSpc>
            </a:pPr>
            <a:fld id="{3C1973C4-0CDC-4E21-BD6C-AC500329AE4A}" type="slidenum">
              <a:rPr lang="en-US" sz="1000" b="0" strike="noStrike" spc="-1">
                <a:solidFill>
                  <a:srgbClr val="B2B2B2"/>
                </a:solidFill>
                <a:latin typeface="Calibri"/>
              </a:rPr>
              <a:t>92</a:t>
            </a:fld>
            <a:endParaRPr lang="en-US" sz="1000" b="0" strike="noStrike" spc="-1">
              <a:latin typeface="Times New Roman"/>
            </a:endParaRPr>
          </a:p>
        </p:txBody>
      </p:sp>
      <p:pic>
        <p:nvPicPr>
          <p:cNvPr id="603" name="Picture 602"/>
          <p:cNvPicPr/>
          <p:nvPr/>
        </p:nvPicPr>
        <p:blipFill>
          <a:blip r:embed="rId3"/>
          <a:stretch/>
        </p:blipFill>
        <p:spPr>
          <a:xfrm>
            <a:off x="5464080" y="1097280"/>
            <a:ext cx="3469680" cy="3200400"/>
          </a:xfrm>
          <a:prstGeom prst="rect">
            <a:avLst/>
          </a:prstGeom>
          <a:ln>
            <a:noFill/>
          </a:ln>
        </p:spPr>
      </p:pic>
      <p:sp>
        <p:nvSpPr>
          <p:cNvPr id="2" name="Rectangle 1">
            <a:extLst>
              <a:ext uri="{FF2B5EF4-FFF2-40B4-BE49-F238E27FC236}">
                <a16:creationId xmlns:a16="http://schemas.microsoft.com/office/drawing/2014/main" id="{89ED6950-5030-514E-808A-FEFA12973CAA}"/>
              </a:ext>
            </a:extLst>
          </p:cNvPr>
          <p:cNvSpPr/>
          <p:nvPr/>
        </p:nvSpPr>
        <p:spPr>
          <a:xfrm>
            <a:off x="341640" y="4823649"/>
            <a:ext cx="4572000" cy="246221"/>
          </a:xfrm>
          <a:prstGeom prst="rect">
            <a:avLst/>
          </a:prstGeom>
        </p:spPr>
        <p:txBody>
          <a:bodyPr>
            <a:spAutoFit/>
          </a:bodyPr>
          <a:lstStyle/>
          <a:p>
            <a:r>
              <a:rPr lang="en-US" sz="1000" dirty="0" err="1">
                <a:solidFill>
                  <a:srgbClr val="0E2D51"/>
                </a:solidFill>
              </a:rPr>
              <a:t>Screehshot</a:t>
            </a:r>
            <a:r>
              <a:rPr lang="en-US" sz="1000" dirty="0">
                <a:solidFill>
                  <a:srgbClr val="0E2D51"/>
                </a:solidFill>
              </a:rPr>
              <a:t>: https://</a:t>
            </a:r>
            <a:r>
              <a:rPr lang="en-US" sz="1000" dirty="0" err="1">
                <a:solidFill>
                  <a:srgbClr val="0E2D51"/>
                </a:solidFill>
              </a:rPr>
              <a:t>www.nomoreransom.org</a:t>
            </a:r>
            <a:r>
              <a:rPr lang="en-US" sz="1000" dirty="0">
                <a:solidFill>
                  <a:srgbClr val="0E2D51"/>
                </a:solidFill>
              </a:rPr>
              <a:t>/</a:t>
            </a:r>
            <a:r>
              <a:rPr lang="en-US" sz="1000" dirty="0" err="1">
                <a:solidFill>
                  <a:srgbClr val="0E2D51"/>
                </a:solidFill>
              </a:rPr>
              <a:t>crypto-sheriff.php?lang</a:t>
            </a:r>
            <a:r>
              <a:rPr lang="en-US" sz="1000" dirty="0">
                <a:solidFill>
                  <a:srgbClr val="0E2D51"/>
                </a:solidFill>
              </a:rPr>
              <a:t>=</a:t>
            </a:r>
            <a:r>
              <a:rPr lang="en-US" sz="1000" dirty="0" err="1">
                <a:solidFill>
                  <a:srgbClr val="0E2D51"/>
                </a:solidFill>
              </a:rPr>
              <a:t>en</a:t>
            </a:r>
            <a:endParaRPr lang="en-US" sz="1000" dirty="0">
              <a:solidFill>
                <a:srgbClr val="0E2D5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TextShape 1"/>
          <p:cNvSpPr txBox="1"/>
          <p:nvPr/>
        </p:nvSpPr>
        <p:spPr>
          <a:xfrm>
            <a:off x="350280" y="1149840"/>
            <a:ext cx="513612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The Cuckoo Sandbox is an open-source automated malware analysis system</a:t>
            </a:r>
          </a:p>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It analyzes the behavior of (suspected) malicious files: Windows executables, documents, Java applets, etc.. by running and monitoring them within a virtualized Windows environment</a:t>
            </a:r>
          </a:p>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Analysis of network traffic, and memory analysis with Volatility</a:t>
            </a:r>
          </a:p>
          <a:p>
            <a:pPr marL="432000" indent="-324000">
              <a:spcBef>
                <a:spcPts val="1417"/>
              </a:spcBef>
              <a:buClr>
                <a:srgbClr val="000000"/>
              </a:buClr>
              <a:buSzPct val="45000"/>
              <a:buFont typeface="Wingdings" charset="2"/>
              <a:buChar char=""/>
            </a:pPr>
            <a:r>
              <a:rPr lang="en-US" sz="1500" b="0" strike="noStrike" spc="-1" dirty="0">
                <a:solidFill>
                  <a:srgbClr val="153D6E"/>
                </a:solidFill>
                <a:latin typeface="Arial"/>
              </a:rPr>
              <a:t>Can analyze hundreds of thousands of samples per day</a:t>
            </a:r>
          </a:p>
        </p:txBody>
      </p:sp>
      <p:sp>
        <p:nvSpPr>
          <p:cNvPr id="605"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Defense and Mitigation – Cuckoo Sandbox</a:t>
            </a:r>
            <a:endParaRPr lang="en-US" sz="1600" b="0" strike="noStrike" spc="-1">
              <a:solidFill>
                <a:srgbClr val="000000"/>
              </a:solidFill>
              <a:latin typeface="Calibri"/>
            </a:endParaRPr>
          </a:p>
        </p:txBody>
      </p:sp>
      <p:sp>
        <p:nvSpPr>
          <p:cNvPr id="606" name="TextShape 3"/>
          <p:cNvSpPr txBox="1"/>
          <p:nvPr/>
        </p:nvSpPr>
        <p:spPr>
          <a:xfrm>
            <a:off x="6732000" y="4809600"/>
            <a:ext cx="2057040" cy="274320"/>
          </a:xfrm>
          <a:prstGeom prst="rect">
            <a:avLst/>
          </a:prstGeom>
          <a:noFill/>
          <a:ln>
            <a:noFill/>
          </a:ln>
        </p:spPr>
        <p:txBody>
          <a:bodyPr anchor="ctr"/>
          <a:lstStyle/>
          <a:p>
            <a:pPr algn="r">
              <a:lnSpc>
                <a:spcPct val="100000"/>
              </a:lnSpc>
            </a:pPr>
            <a:fld id="{53311768-5423-47D2-B7D3-9131385BF803}" type="slidenum">
              <a:rPr lang="en-US" sz="1000" b="0" strike="noStrike" spc="-1">
                <a:solidFill>
                  <a:srgbClr val="B2B2B2"/>
                </a:solidFill>
                <a:latin typeface="Calibri"/>
              </a:rPr>
              <a:t>93</a:t>
            </a:fld>
            <a:endParaRPr lang="en-US" sz="1000" b="0" strike="noStrike" spc="-1">
              <a:latin typeface="Times New Roman"/>
            </a:endParaRPr>
          </a:p>
        </p:txBody>
      </p:sp>
      <p:pic>
        <p:nvPicPr>
          <p:cNvPr id="607" name="Picture 606"/>
          <p:cNvPicPr/>
          <p:nvPr/>
        </p:nvPicPr>
        <p:blipFill>
          <a:blip r:embed="rId3"/>
          <a:stretch/>
        </p:blipFill>
        <p:spPr>
          <a:xfrm>
            <a:off x="5610391" y="1149840"/>
            <a:ext cx="3178649" cy="2843820"/>
          </a:xfrm>
          <a:prstGeom prst="rect">
            <a:avLst/>
          </a:prstGeom>
          <a:ln>
            <a:noFill/>
          </a:ln>
        </p:spPr>
      </p:pic>
      <p:sp>
        <p:nvSpPr>
          <p:cNvPr id="2" name="TextBox 1">
            <a:extLst>
              <a:ext uri="{FF2B5EF4-FFF2-40B4-BE49-F238E27FC236}">
                <a16:creationId xmlns:a16="http://schemas.microsoft.com/office/drawing/2014/main" id="{355E2C07-45C1-5945-AC2A-737479D06B84}"/>
              </a:ext>
            </a:extLst>
          </p:cNvPr>
          <p:cNvSpPr txBox="1"/>
          <p:nvPr/>
        </p:nvSpPr>
        <p:spPr>
          <a:xfrm>
            <a:off x="341640" y="4809600"/>
            <a:ext cx="1869423" cy="246221"/>
          </a:xfrm>
          <a:prstGeom prst="rect">
            <a:avLst/>
          </a:prstGeom>
          <a:noFill/>
        </p:spPr>
        <p:txBody>
          <a:bodyPr wrap="none" rtlCol="0">
            <a:spAutoFit/>
          </a:bodyPr>
          <a:lstStyle/>
          <a:p>
            <a:r>
              <a:rPr lang="en-US" sz="1000" dirty="0">
                <a:solidFill>
                  <a:srgbClr val="0E2D51"/>
                </a:solidFill>
              </a:rPr>
              <a:t>Screenshot: Cuckoo Sandbox</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TextShape 1"/>
          <p:cNvSpPr txBox="1"/>
          <p:nvPr/>
        </p:nvSpPr>
        <p:spPr>
          <a:xfrm>
            <a:off x="350280" y="114984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Critical Security Controls for Effective Cyber Defense;</a:t>
            </a:r>
          </a:p>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Handled by the Center for Internet Security (CIS) in 2015;</a:t>
            </a:r>
          </a:p>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CIS Controls consists of 3 sections:</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Basic CIS Controls:</a:t>
            </a:r>
          </a:p>
          <a:p>
            <a:pPr marL="1296000" lvl="2" indent="-288000">
              <a:spcBef>
                <a:spcPts val="850"/>
              </a:spcBef>
              <a:buClr>
                <a:srgbClr val="000000"/>
              </a:buClr>
              <a:buSzPct val="45000"/>
              <a:buFont typeface="Wingdings" charset="2"/>
              <a:buChar char=""/>
            </a:pPr>
            <a:r>
              <a:rPr lang="en-US" sz="1600" b="0" strike="noStrike" spc="-1" dirty="0">
                <a:solidFill>
                  <a:srgbClr val="153D6E"/>
                </a:solidFill>
                <a:latin typeface="Arial"/>
              </a:rPr>
              <a:t>1 to 6;</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Foundational CIS Controls:</a:t>
            </a:r>
          </a:p>
          <a:p>
            <a:pPr marL="1296000" lvl="2" indent="-288000">
              <a:spcBef>
                <a:spcPts val="850"/>
              </a:spcBef>
              <a:buClr>
                <a:srgbClr val="000000"/>
              </a:buClr>
              <a:buSzPct val="45000"/>
              <a:buFont typeface="Wingdings" charset="2"/>
              <a:buChar char=""/>
            </a:pPr>
            <a:r>
              <a:rPr lang="en-US" sz="1600" b="0" strike="noStrike" spc="-1" dirty="0">
                <a:solidFill>
                  <a:srgbClr val="153D6E"/>
                </a:solidFill>
                <a:latin typeface="Arial"/>
              </a:rPr>
              <a:t>7 to 16;</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Organizational CIS Controls:</a:t>
            </a:r>
          </a:p>
          <a:p>
            <a:pPr marL="1296000" lvl="2" indent="-288000">
              <a:spcBef>
                <a:spcPts val="850"/>
              </a:spcBef>
              <a:buClr>
                <a:srgbClr val="000000"/>
              </a:buClr>
              <a:buSzPct val="45000"/>
              <a:buFont typeface="Wingdings" charset="2"/>
              <a:buChar char=""/>
            </a:pPr>
            <a:r>
              <a:rPr lang="en-US" sz="1600" b="0" strike="noStrike" spc="-1" dirty="0">
                <a:solidFill>
                  <a:srgbClr val="153D6E"/>
                </a:solidFill>
                <a:latin typeface="Arial"/>
              </a:rPr>
              <a:t>17 to 20;</a:t>
            </a:r>
          </a:p>
        </p:txBody>
      </p:sp>
      <p:sp>
        <p:nvSpPr>
          <p:cNvPr id="609"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Defense and Mitigation – Critical Security Controls</a:t>
            </a:r>
            <a:endParaRPr lang="en-US" sz="1600" b="0" strike="noStrike" spc="-1">
              <a:solidFill>
                <a:srgbClr val="000000"/>
              </a:solidFill>
              <a:latin typeface="Calibri"/>
            </a:endParaRPr>
          </a:p>
        </p:txBody>
      </p:sp>
      <p:sp>
        <p:nvSpPr>
          <p:cNvPr id="610" name="TextShape 3"/>
          <p:cNvSpPr txBox="1"/>
          <p:nvPr/>
        </p:nvSpPr>
        <p:spPr>
          <a:xfrm>
            <a:off x="6732000" y="4809600"/>
            <a:ext cx="2057040" cy="274320"/>
          </a:xfrm>
          <a:prstGeom prst="rect">
            <a:avLst/>
          </a:prstGeom>
          <a:noFill/>
          <a:ln>
            <a:noFill/>
          </a:ln>
        </p:spPr>
        <p:txBody>
          <a:bodyPr anchor="ctr"/>
          <a:lstStyle/>
          <a:p>
            <a:pPr algn="r">
              <a:lnSpc>
                <a:spcPct val="100000"/>
              </a:lnSpc>
            </a:pPr>
            <a:fld id="{B07F53B7-3BE1-4557-8658-C3D2D718CAFF}" type="slidenum">
              <a:rPr lang="en-US" sz="1000" b="0" strike="noStrike" spc="-1">
                <a:solidFill>
                  <a:srgbClr val="B2B2B2"/>
                </a:solidFill>
                <a:latin typeface="Calibri"/>
              </a:rPr>
              <a:t>94</a:t>
            </a:fld>
            <a:endParaRPr lang="en-US" sz="1000" b="0" strike="noStrike" spc="-1">
              <a:latin typeface="Times New Roman"/>
            </a:endParaRPr>
          </a:p>
        </p:txBody>
      </p:sp>
      <p:sp>
        <p:nvSpPr>
          <p:cNvPr id="611" name="CustomShape 4"/>
          <p:cNvSpPr/>
          <p:nvPr/>
        </p:nvSpPr>
        <p:spPr>
          <a:xfrm>
            <a:off x="350279" y="4900746"/>
            <a:ext cx="3283257" cy="27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050" b="0" strike="noStrike" spc="-1" dirty="0">
                <a:solidFill>
                  <a:srgbClr val="0E2D51"/>
                </a:solidFill>
                <a:latin typeface="Arial"/>
                <a:ea typeface="ＭＳ Ｐゴシック"/>
              </a:rPr>
              <a:t>Source: https://</a:t>
            </a:r>
            <a:r>
              <a:rPr lang="en-US" sz="1050" b="0" strike="noStrike" spc="-1" dirty="0" err="1">
                <a:solidFill>
                  <a:srgbClr val="0E2D51"/>
                </a:solidFill>
                <a:latin typeface="Arial"/>
                <a:ea typeface="ＭＳ Ｐゴシック"/>
              </a:rPr>
              <a:t>www.cisecurity.org</a:t>
            </a:r>
            <a:r>
              <a:rPr lang="en-US" sz="1050" b="0" strike="noStrike" spc="-1" dirty="0">
                <a:solidFill>
                  <a:srgbClr val="0E2D51"/>
                </a:solidFill>
                <a:latin typeface="Arial"/>
                <a:ea typeface="ＭＳ Ｐゴシック"/>
              </a:rPr>
              <a:t>/controls/</a:t>
            </a:r>
            <a:endParaRPr lang="en-US" sz="1050" b="0" strike="noStrike" spc="-1" dirty="0">
              <a:solidFill>
                <a:srgbClr val="0E2D51"/>
              </a:solidFill>
              <a:latin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TextShape 2"/>
          <p:cNvSpPr txBox="1"/>
          <p:nvPr/>
        </p:nvSpPr>
        <p:spPr>
          <a:xfrm>
            <a:off x="341640" y="108000"/>
            <a:ext cx="6504120" cy="734040"/>
          </a:xfrm>
          <a:prstGeom prst="rect">
            <a:avLst/>
          </a:prstGeom>
          <a:noFill/>
          <a:ln>
            <a:noFill/>
          </a:ln>
        </p:spPr>
        <p:txBody>
          <a:bodyPr anchor="ctr"/>
          <a:lstStyle/>
          <a:p>
            <a:pPr>
              <a:lnSpc>
                <a:spcPct val="90000"/>
              </a:lnSpc>
            </a:pPr>
            <a:r>
              <a:rPr lang="en-US" sz="1600" b="1" strike="noStrike" spc="-1">
                <a:solidFill>
                  <a:srgbClr val="FFFFFF"/>
                </a:solidFill>
                <a:latin typeface="Arial"/>
                <a:ea typeface="Verdana"/>
              </a:rPr>
              <a:t>Defense and Mitigation – Operation Tovar</a:t>
            </a:r>
            <a:endParaRPr lang="en-US" sz="1600" b="0" strike="noStrike" spc="-1">
              <a:solidFill>
                <a:srgbClr val="000000"/>
              </a:solidFill>
              <a:latin typeface="Calibri"/>
            </a:endParaRPr>
          </a:p>
        </p:txBody>
      </p:sp>
      <p:sp>
        <p:nvSpPr>
          <p:cNvPr id="614" name="TextShape 3"/>
          <p:cNvSpPr txBox="1"/>
          <p:nvPr/>
        </p:nvSpPr>
        <p:spPr>
          <a:xfrm>
            <a:off x="6732000" y="4809600"/>
            <a:ext cx="2057040" cy="274320"/>
          </a:xfrm>
          <a:prstGeom prst="rect">
            <a:avLst/>
          </a:prstGeom>
          <a:noFill/>
          <a:ln>
            <a:noFill/>
          </a:ln>
        </p:spPr>
        <p:txBody>
          <a:bodyPr anchor="ctr"/>
          <a:lstStyle/>
          <a:p>
            <a:pPr algn="r">
              <a:lnSpc>
                <a:spcPct val="100000"/>
              </a:lnSpc>
            </a:pPr>
            <a:fld id="{D212D897-B5B9-40C9-8D66-423B283BEC58}" type="slidenum">
              <a:rPr lang="en-US" sz="1000" b="0" strike="noStrike" spc="-1">
                <a:solidFill>
                  <a:srgbClr val="B2B2B2"/>
                </a:solidFill>
                <a:latin typeface="Calibri"/>
              </a:rPr>
              <a:t>95</a:t>
            </a:fld>
            <a:endParaRPr lang="en-US" sz="1000" b="0" strike="noStrike" spc="-1">
              <a:latin typeface="Times New Roman"/>
            </a:endParaRPr>
          </a:p>
        </p:txBody>
      </p:sp>
      <p:graphicFrame>
        <p:nvGraphicFramePr>
          <p:cNvPr id="8" name="Diagram 7">
            <a:extLst>
              <a:ext uri="{FF2B5EF4-FFF2-40B4-BE49-F238E27FC236}">
                <a16:creationId xmlns:a16="http://schemas.microsoft.com/office/drawing/2014/main" id="{974F5D04-D11B-AF46-8C11-F753ED53FF12}"/>
              </a:ext>
            </a:extLst>
          </p:cNvPr>
          <p:cNvGraphicFramePr/>
          <p:nvPr>
            <p:extLst>
              <p:ext uri="{D42A27DB-BD31-4B8C-83A1-F6EECF244321}">
                <p14:modId xmlns:p14="http://schemas.microsoft.com/office/powerpoint/2010/main" val="2797735899"/>
              </p:ext>
            </p:extLst>
          </p:nvPr>
        </p:nvGraphicFramePr>
        <p:xfrm>
          <a:off x="2586818" y="2571750"/>
          <a:ext cx="4559940" cy="591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6">
            <a:extLst>
              <a:ext uri="{FF2B5EF4-FFF2-40B4-BE49-F238E27FC236}">
                <a16:creationId xmlns:a16="http://schemas.microsoft.com/office/drawing/2014/main" id="{CA4C1077-8AD3-8A48-8F68-9E709B90CA30}"/>
              </a:ext>
            </a:extLst>
          </p:cNvPr>
          <p:cNvPicPr/>
          <p:nvPr/>
        </p:nvPicPr>
        <p:blipFill>
          <a:blip r:embed="rId8"/>
          <a:stretch/>
        </p:blipFill>
        <p:spPr>
          <a:xfrm>
            <a:off x="1147675" y="2490142"/>
            <a:ext cx="1028230" cy="710692"/>
          </a:xfrm>
          <a:prstGeom prst="rect">
            <a:avLst/>
          </a:prstGeom>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TextShape 1"/>
          <p:cNvSpPr txBox="1"/>
          <p:nvPr/>
        </p:nvSpPr>
        <p:spPr>
          <a:xfrm>
            <a:off x="350280" y="114984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500" b="0" strike="noStrike" spc="-1">
                <a:solidFill>
                  <a:srgbClr val="153D6E"/>
                </a:solidFill>
                <a:latin typeface="Arial"/>
              </a:rPr>
              <a:t>The botnet takeover: How?</a:t>
            </a:r>
            <a:br/>
            <a:r>
              <a:rPr lang="en-US" sz="1500" b="0" strike="noStrike" spc="-1">
                <a:solidFill>
                  <a:srgbClr val="153D6E"/>
                </a:solidFill>
                <a:latin typeface="Arial"/>
              </a:rPr>
              <a:t>It is a P2P botnet with encrypted communication, signed with a private key…</a:t>
            </a:r>
          </a:p>
        </p:txBody>
      </p:sp>
      <p:sp>
        <p:nvSpPr>
          <p:cNvPr id="619" name="TextShape 2"/>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dirty="0">
                <a:solidFill>
                  <a:srgbClr val="FFFFFF"/>
                </a:solidFill>
                <a:latin typeface="Arial"/>
                <a:ea typeface="Verdana"/>
              </a:rPr>
              <a:t>Defense and Mitigation –  Operation Tovar</a:t>
            </a:r>
            <a:endParaRPr lang="en-US" b="0" strike="noStrike" spc="-1" dirty="0">
              <a:solidFill>
                <a:srgbClr val="000000"/>
              </a:solidFill>
              <a:latin typeface="Calibri"/>
            </a:endParaRPr>
          </a:p>
        </p:txBody>
      </p:sp>
      <p:sp>
        <p:nvSpPr>
          <p:cNvPr id="620" name="TextShape 3"/>
          <p:cNvSpPr txBox="1"/>
          <p:nvPr/>
        </p:nvSpPr>
        <p:spPr>
          <a:xfrm>
            <a:off x="6732000" y="4809600"/>
            <a:ext cx="2057040" cy="274320"/>
          </a:xfrm>
          <a:prstGeom prst="rect">
            <a:avLst/>
          </a:prstGeom>
          <a:noFill/>
          <a:ln>
            <a:noFill/>
          </a:ln>
        </p:spPr>
        <p:txBody>
          <a:bodyPr anchor="ctr"/>
          <a:lstStyle/>
          <a:p>
            <a:pPr algn="r">
              <a:lnSpc>
                <a:spcPct val="100000"/>
              </a:lnSpc>
            </a:pPr>
            <a:fld id="{B72977E8-3757-4347-B0DB-9EF93A72443B}" type="slidenum">
              <a:rPr lang="en-US" sz="1000" b="0" strike="noStrike" spc="-1">
                <a:solidFill>
                  <a:srgbClr val="B2B2B2"/>
                </a:solidFill>
                <a:latin typeface="Calibri"/>
              </a:rPr>
              <a:t>96</a:t>
            </a:fld>
            <a:endParaRPr lang="en-US" sz="1000" b="0" strike="noStrike" spc="-1">
              <a:latin typeface="Times New Roman"/>
            </a:endParaRPr>
          </a:p>
        </p:txBody>
      </p:sp>
      <p:grpSp>
        <p:nvGrpSpPr>
          <p:cNvPr id="621" name="Group 4"/>
          <p:cNvGrpSpPr/>
          <p:nvPr/>
        </p:nvGrpSpPr>
        <p:grpSpPr>
          <a:xfrm>
            <a:off x="3017520" y="1811520"/>
            <a:ext cx="5737680" cy="2120400"/>
            <a:chOff x="3017520" y="1811520"/>
            <a:chExt cx="5737680" cy="2120400"/>
          </a:xfrm>
        </p:grpSpPr>
        <p:pic>
          <p:nvPicPr>
            <p:cNvPr id="622" name="Picture 2"/>
            <p:cNvPicPr/>
            <p:nvPr/>
          </p:nvPicPr>
          <p:blipFill>
            <a:blip r:embed="rId3"/>
            <a:stretch/>
          </p:blipFill>
          <p:spPr>
            <a:xfrm>
              <a:off x="3017520" y="1811520"/>
              <a:ext cx="5737680" cy="2120400"/>
            </a:xfrm>
            <a:prstGeom prst="rect">
              <a:avLst/>
            </a:prstGeom>
            <a:ln>
              <a:noFill/>
            </a:ln>
          </p:spPr>
        </p:pic>
        <p:grpSp>
          <p:nvGrpSpPr>
            <p:cNvPr id="623" name="Group 5"/>
            <p:cNvGrpSpPr/>
            <p:nvPr/>
          </p:nvGrpSpPr>
          <p:grpSpPr>
            <a:xfrm>
              <a:off x="6656760" y="1871280"/>
              <a:ext cx="1462320" cy="1440720"/>
              <a:chOff x="6656760" y="1871280"/>
              <a:chExt cx="1462320" cy="1440720"/>
            </a:xfrm>
          </p:grpSpPr>
          <p:sp>
            <p:nvSpPr>
              <p:cNvPr id="624" name="CustomShape 6"/>
              <p:cNvSpPr/>
              <p:nvPr/>
            </p:nvSpPr>
            <p:spPr>
              <a:xfrm flipH="1" flipV="1">
                <a:off x="6656760" y="2050560"/>
                <a:ext cx="1278000" cy="239040"/>
              </a:xfrm>
              <a:custGeom>
                <a:avLst/>
                <a:gdLst/>
                <a:ahLst/>
                <a:cxnLst/>
                <a:rect l="l" t="t" r="r" b="b"/>
                <a:pathLst>
                  <a:path w="21600" h="21600">
                    <a:moveTo>
                      <a:pt x="0" y="0"/>
                    </a:moveTo>
                    <a:lnTo>
                      <a:pt x="21600" y="21600"/>
                    </a:lnTo>
                  </a:path>
                </a:pathLst>
              </a:custGeom>
              <a:noFill/>
              <a:ln w="25560">
                <a:solidFill>
                  <a:srgbClr val="9BBB59"/>
                </a:solidFill>
                <a:round/>
                <a:tailEnd type="arrow" w="med" len="med"/>
              </a:ln>
              <a:effectLst>
                <a:outerShdw dist="20160" dir="5400000">
                  <a:srgbClr val="000000">
                    <a:alpha val="38000"/>
                  </a:srgbClr>
                </a:outerShdw>
              </a:effectLst>
            </p:spPr>
            <p:style>
              <a:lnRef idx="0">
                <a:scrgbClr r="0" g="0" b="0"/>
              </a:lnRef>
              <a:fillRef idx="0">
                <a:scrgbClr r="0" g="0" b="0"/>
              </a:fillRef>
              <a:effectRef idx="0">
                <a:scrgbClr r="0" g="0" b="0"/>
              </a:effectRef>
              <a:fontRef idx="minor"/>
            </p:style>
          </p:sp>
          <p:sp>
            <p:nvSpPr>
              <p:cNvPr id="625" name="CustomShape 7"/>
              <p:cNvSpPr/>
              <p:nvPr/>
            </p:nvSpPr>
            <p:spPr>
              <a:xfrm>
                <a:off x="6764040" y="1871280"/>
                <a:ext cx="12967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4F6228"/>
                    </a:solidFill>
                    <a:latin typeface="Arial"/>
                    <a:ea typeface="ＭＳ Ｐゴシック"/>
                  </a:rPr>
                  <a:t>Command</a:t>
                </a:r>
                <a:endParaRPr lang="en-US" sz="1800" b="0" strike="noStrike" spc="-1">
                  <a:latin typeface="Arial"/>
                </a:endParaRPr>
              </a:p>
            </p:txBody>
          </p:sp>
          <p:sp>
            <p:nvSpPr>
              <p:cNvPr id="626" name="CustomShape 8"/>
              <p:cNvSpPr/>
              <p:nvPr/>
            </p:nvSpPr>
            <p:spPr>
              <a:xfrm flipH="1">
                <a:off x="6717960" y="2589120"/>
                <a:ext cx="1103400" cy="298800"/>
              </a:xfrm>
              <a:custGeom>
                <a:avLst/>
                <a:gdLst/>
                <a:ahLst/>
                <a:cxnLst/>
                <a:rect l="l" t="t" r="r" b="b"/>
                <a:pathLst>
                  <a:path w="21600" h="21600">
                    <a:moveTo>
                      <a:pt x="0" y="0"/>
                    </a:moveTo>
                    <a:lnTo>
                      <a:pt x="21600" y="21600"/>
                    </a:lnTo>
                  </a:path>
                </a:pathLst>
              </a:custGeom>
              <a:noFill/>
              <a:ln w="25560">
                <a:solidFill>
                  <a:srgbClr val="9BBB59"/>
                </a:solidFill>
                <a:round/>
                <a:tailEnd type="arrow" w="med" len="med"/>
              </a:ln>
              <a:effectLst>
                <a:outerShdw dist="20160" dir="5400000">
                  <a:srgbClr val="000000">
                    <a:alpha val="38000"/>
                  </a:srgbClr>
                </a:outerShdw>
              </a:effectLst>
            </p:spPr>
            <p:style>
              <a:lnRef idx="0">
                <a:scrgbClr r="0" g="0" b="0"/>
              </a:lnRef>
              <a:fillRef idx="0">
                <a:scrgbClr r="0" g="0" b="0"/>
              </a:fillRef>
              <a:effectRef idx="0">
                <a:scrgbClr r="0" g="0" b="0"/>
              </a:effectRef>
              <a:fontRef idx="minor"/>
            </p:style>
          </p:sp>
          <p:sp>
            <p:nvSpPr>
              <p:cNvPr id="627" name="CustomShape 9"/>
              <p:cNvSpPr/>
              <p:nvPr/>
            </p:nvSpPr>
            <p:spPr>
              <a:xfrm>
                <a:off x="6822360" y="2948040"/>
                <a:ext cx="12967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dirty="0">
                    <a:solidFill>
                      <a:srgbClr val="4F6228"/>
                    </a:solidFill>
                    <a:latin typeface="Arial"/>
                    <a:ea typeface="ＭＳ Ｐゴシック"/>
                  </a:rPr>
                  <a:t>Command</a:t>
                </a:r>
                <a:endParaRPr lang="en-US" sz="1800" b="0" strike="noStrike" spc="-1" dirty="0">
                  <a:latin typeface="Arial"/>
                </a:endParaRPr>
              </a:p>
            </p:txBody>
          </p:sp>
        </p:grpSp>
        <p:grpSp>
          <p:nvGrpSpPr>
            <p:cNvPr id="628" name="Group 10"/>
            <p:cNvGrpSpPr/>
            <p:nvPr/>
          </p:nvGrpSpPr>
          <p:grpSpPr>
            <a:xfrm>
              <a:off x="4344840" y="2349720"/>
              <a:ext cx="1217520" cy="302760"/>
              <a:chOff x="4344840" y="2349720"/>
              <a:chExt cx="1217520" cy="302760"/>
            </a:xfrm>
          </p:grpSpPr>
          <p:sp>
            <p:nvSpPr>
              <p:cNvPr id="629" name="CustomShape 11"/>
              <p:cNvSpPr/>
              <p:nvPr/>
            </p:nvSpPr>
            <p:spPr>
              <a:xfrm flipH="1">
                <a:off x="4474800" y="2349720"/>
                <a:ext cx="732600" cy="32040"/>
              </a:xfrm>
              <a:custGeom>
                <a:avLst/>
                <a:gdLst/>
                <a:ahLst/>
                <a:cxnLst/>
                <a:rect l="l" t="t" r="r" b="b"/>
                <a:pathLst>
                  <a:path w="21600" h="21600">
                    <a:moveTo>
                      <a:pt x="0" y="0"/>
                    </a:moveTo>
                    <a:lnTo>
                      <a:pt x="21600" y="21600"/>
                    </a:lnTo>
                  </a:path>
                </a:pathLst>
              </a:custGeom>
              <a:noFill/>
              <a:ln w="25560">
                <a:solidFill>
                  <a:srgbClr val="9BBB59"/>
                </a:solidFill>
                <a:round/>
                <a:tailEnd type="arrow" w="med" len="med"/>
              </a:ln>
              <a:effectLst>
                <a:outerShdw dist="20160" dir="5400000">
                  <a:srgbClr val="000000">
                    <a:alpha val="38000"/>
                  </a:srgbClr>
                </a:outerShdw>
              </a:effectLst>
            </p:spPr>
            <p:style>
              <a:lnRef idx="0">
                <a:scrgbClr r="0" g="0" b="0"/>
              </a:lnRef>
              <a:fillRef idx="0">
                <a:scrgbClr r="0" g="0" b="0"/>
              </a:fillRef>
              <a:effectRef idx="0">
                <a:scrgbClr r="0" g="0" b="0"/>
              </a:effectRef>
              <a:fontRef idx="minor"/>
            </p:style>
          </p:sp>
          <p:sp>
            <p:nvSpPr>
              <p:cNvPr id="630" name="CustomShape 12"/>
              <p:cNvSpPr/>
              <p:nvPr/>
            </p:nvSpPr>
            <p:spPr>
              <a:xfrm>
                <a:off x="4344840" y="2349720"/>
                <a:ext cx="121752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4F6228"/>
                    </a:solidFill>
                    <a:latin typeface="Arial"/>
                    <a:ea typeface="ＭＳ Ｐゴシック"/>
                  </a:rPr>
                  <a:t>Propagation</a:t>
                </a:r>
                <a:endParaRPr lang="en-US" sz="1400" b="0" strike="noStrike" spc="-1">
                  <a:latin typeface="Arial"/>
                </a:endParaRPr>
              </a:p>
            </p:txBody>
          </p:sp>
        </p:grpSp>
        <p:grpSp>
          <p:nvGrpSpPr>
            <p:cNvPr id="631" name="Group 13"/>
            <p:cNvGrpSpPr/>
            <p:nvPr/>
          </p:nvGrpSpPr>
          <p:grpSpPr>
            <a:xfrm>
              <a:off x="3182760" y="2338560"/>
              <a:ext cx="1217520" cy="313920"/>
              <a:chOff x="3182760" y="2338560"/>
              <a:chExt cx="1217520" cy="313920"/>
            </a:xfrm>
          </p:grpSpPr>
          <p:sp>
            <p:nvSpPr>
              <p:cNvPr id="632" name="CustomShape 14"/>
              <p:cNvSpPr/>
              <p:nvPr/>
            </p:nvSpPr>
            <p:spPr>
              <a:xfrm flipH="1">
                <a:off x="3564720" y="2338560"/>
                <a:ext cx="462960" cy="50400"/>
              </a:xfrm>
              <a:custGeom>
                <a:avLst/>
                <a:gdLst/>
                <a:ahLst/>
                <a:cxnLst/>
                <a:rect l="l" t="t" r="r" b="b"/>
                <a:pathLst>
                  <a:path w="21600" h="21600">
                    <a:moveTo>
                      <a:pt x="0" y="0"/>
                    </a:moveTo>
                    <a:lnTo>
                      <a:pt x="21600" y="21600"/>
                    </a:lnTo>
                  </a:path>
                </a:pathLst>
              </a:custGeom>
              <a:noFill/>
              <a:ln w="25560">
                <a:solidFill>
                  <a:srgbClr val="9BBB59"/>
                </a:solidFill>
                <a:round/>
                <a:tailEnd type="arrow" w="med" len="med"/>
              </a:ln>
              <a:effectLst>
                <a:outerShdw dist="20160" dir="5400000">
                  <a:srgbClr val="000000">
                    <a:alpha val="38000"/>
                  </a:srgbClr>
                </a:outerShdw>
              </a:effectLst>
            </p:spPr>
            <p:style>
              <a:lnRef idx="0">
                <a:scrgbClr r="0" g="0" b="0"/>
              </a:lnRef>
              <a:fillRef idx="0">
                <a:scrgbClr r="0" g="0" b="0"/>
              </a:fillRef>
              <a:effectRef idx="0">
                <a:scrgbClr r="0" g="0" b="0"/>
              </a:effectRef>
              <a:fontRef idx="minor"/>
            </p:style>
          </p:sp>
          <p:sp>
            <p:nvSpPr>
              <p:cNvPr id="633" name="CustomShape 15"/>
              <p:cNvSpPr/>
              <p:nvPr/>
            </p:nvSpPr>
            <p:spPr>
              <a:xfrm>
                <a:off x="3182760" y="2349720"/>
                <a:ext cx="121752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4F6228"/>
                    </a:solidFill>
                    <a:latin typeface="Arial"/>
                    <a:ea typeface="ＭＳ Ｐゴシック"/>
                  </a:rPr>
                  <a:t>Propagation</a:t>
                </a:r>
                <a:endParaRPr lang="en-US" sz="1400" b="0" strike="noStrike" spc="-1">
                  <a:latin typeface="Arial"/>
                </a:endParaRPr>
              </a:p>
            </p:txBody>
          </p:sp>
        </p:grpSp>
      </p:grpSp>
      <p:sp>
        <p:nvSpPr>
          <p:cNvPr id="634" name="CustomShape 16"/>
          <p:cNvSpPr/>
          <p:nvPr/>
        </p:nvSpPr>
        <p:spPr>
          <a:xfrm>
            <a:off x="267120" y="2926080"/>
            <a:ext cx="2841840" cy="1793880"/>
          </a:xfrm>
          <a:prstGeom prst="rect">
            <a:avLst/>
          </a:prstGeom>
          <a:no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600" b="0" u="sng" strike="noStrike" spc="-1">
                <a:solidFill>
                  <a:srgbClr val="000000"/>
                </a:solidFill>
                <a:uFillTx/>
                <a:latin typeface="Arial"/>
                <a:ea typeface="ＭＳ Ｐゴシック"/>
              </a:rPr>
              <a:t>Domain Generating Algorithm</a:t>
            </a:r>
            <a:endParaRPr lang="en-US" sz="1600" b="0" strike="noStrike" spc="-1">
              <a:latin typeface="Arial"/>
            </a:endParaRPr>
          </a:p>
          <a:p>
            <a:pPr>
              <a:lnSpc>
                <a:spcPct val="100000"/>
              </a:lnSpc>
            </a:pPr>
            <a:r>
              <a:rPr lang="en-US" sz="1600" b="0" strike="noStrike" spc="-1">
                <a:solidFill>
                  <a:srgbClr val="000000"/>
                </a:solidFill>
                <a:latin typeface="Arial"/>
                <a:ea typeface="ＭＳ Ｐゴシック"/>
              </a:rPr>
              <a:t>31.5.2014 gl134jaf34.com</a:t>
            </a:r>
            <a:endParaRPr lang="en-US" sz="1600" b="0" strike="noStrike" spc="-1">
              <a:latin typeface="Arial"/>
            </a:endParaRPr>
          </a:p>
          <a:p>
            <a:pPr>
              <a:lnSpc>
                <a:spcPct val="100000"/>
              </a:lnSpc>
            </a:pPr>
            <a:r>
              <a:rPr lang="en-US" sz="1600" b="0" strike="noStrike" spc="-1">
                <a:solidFill>
                  <a:srgbClr val="000000"/>
                </a:solidFill>
                <a:latin typeface="Arial"/>
                <a:ea typeface="ＭＳ Ｐゴシック"/>
              </a:rPr>
              <a:t>31.5.2014 oejlk124nj.com</a:t>
            </a:r>
            <a:endParaRPr lang="en-US" sz="1600" b="0" strike="noStrike" spc="-1">
              <a:latin typeface="Arial"/>
            </a:endParaRPr>
          </a:p>
          <a:p>
            <a:pPr>
              <a:lnSpc>
                <a:spcPct val="100000"/>
              </a:lnSpc>
            </a:pPr>
            <a:r>
              <a:rPr lang="en-US" sz="1600" b="0" strike="noStrike" spc="-1">
                <a:solidFill>
                  <a:srgbClr val="000000"/>
                </a:solidFill>
                <a:latin typeface="Arial"/>
                <a:ea typeface="ＭＳ Ｐゴシック"/>
              </a:rPr>
              <a:t>31.5.2014 afne134adf.org</a:t>
            </a:r>
            <a:endParaRPr lang="en-US" sz="1600" b="0" strike="noStrike" spc="-1">
              <a:latin typeface="Arial"/>
            </a:endParaRPr>
          </a:p>
          <a:p>
            <a:pPr>
              <a:lnSpc>
                <a:spcPct val="100000"/>
              </a:lnSpc>
            </a:pPr>
            <a:r>
              <a:rPr lang="en-US" sz="1600" b="0" strike="noStrike" spc="-1">
                <a:solidFill>
                  <a:srgbClr val="000000"/>
                </a:solidFill>
                <a:latin typeface="Arial"/>
                <a:ea typeface="ＭＳ Ｐゴシック"/>
              </a:rPr>
              <a:t>31.5.2014 jherkjk2n4.net</a:t>
            </a:r>
            <a:endParaRPr lang="en-US" sz="1600" b="0" strike="noStrike" spc="-1">
              <a:latin typeface="Arial"/>
            </a:endParaRPr>
          </a:p>
          <a:p>
            <a:pPr>
              <a:lnSpc>
                <a:spcPct val="100000"/>
              </a:lnSpc>
            </a:pPr>
            <a:r>
              <a:rPr lang="en-US" sz="1600" b="0" strike="noStrike" spc="-1">
                <a:solidFill>
                  <a:srgbClr val="000000"/>
                </a:solidFill>
                <a:latin typeface="Arial"/>
                <a:ea typeface="ＭＳ Ｐゴシック"/>
              </a:rPr>
              <a:t>31.5.2014 a34dm243.org</a:t>
            </a:r>
            <a:endParaRPr lang="en-US" sz="1600" b="0" strike="noStrike" spc="-1">
              <a:latin typeface="Arial"/>
            </a:endParaRPr>
          </a:p>
          <a:p>
            <a:pPr>
              <a:lnSpc>
                <a:spcPct val="100000"/>
              </a:lnSpc>
            </a:pPr>
            <a:r>
              <a:rPr lang="en-US" sz="1600" b="0" strike="noStrike" spc="-1">
                <a:solidFill>
                  <a:srgbClr val="000000"/>
                </a:solidFill>
                <a:latin typeface="Arial"/>
                <a:ea typeface="ＭＳ Ｐゴシック"/>
              </a:rPr>
              <a:t>…</a:t>
            </a:r>
            <a:endParaRPr lang="en-US" sz="1600" b="0" strike="noStrike" spc="-1">
              <a:latin typeface="Arial"/>
            </a:endParaRPr>
          </a:p>
        </p:txBody>
      </p:sp>
      <p:sp>
        <p:nvSpPr>
          <p:cNvPr id="635" name="CustomShape 17"/>
          <p:cNvSpPr/>
          <p:nvPr/>
        </p:nvSpPr>
        <p:spPr>
          <a:xfrm>
            <a:off x="350280" y="3474720"/>
            <a:ext cx="2315880" cy="243720"/>
          </a:xfrm>
          <a:prstGeom prst="rect">
            <a:avLst/>
          </a:prstGeom>
          <a:solidFill>
            <a:srgbClr val="00CC99"/>
          </a:solidFill>
          <a:ln>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600" b="0" strike="noStrike" spc="-1">
                <a:solidFill>
                  <a:srgbClr val="000000"/>
                </a:solidFill>
                <a:latin typeface="Arial"/>
                <a:ea typeface="ＭＳ Ｐゴシック"/>
              </a:rPr>
              <a:t>31.5.2014 oejlk124nj.com</a:t>
            </a:r>
            <a:endParaRPr lang="en-US" sz="1600" b="0" strike="noStrike" spc="-1">
              <a:latin typeface="Arial"/>
            </a:endParaRPr>
          </a:p>
        </p:txBody>
      </p:sp>
      <p:sp>
        <p:nvSpPr>
          <p:cNvPr id="636" name="CustomShape 18"/>
          <p:cNvSpPr/>
          <p:nvPr/>
        </p:nvSpPr>
        <p:spPr>
          <a:xfrm>
            <a:off x="350280" y="4476240"/>
            <a:ext cx="2224440" cy="243720"/>
          </a:xfrm>
          <a:prstGeom prst="rect">
            <a:avLst/>
          </a:prstGeom>
          <a:solidFill>
            <a:srgbClr val="00CC99"/>
          </a:solidFill>
          <a:ln>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600" b="0" strike="noStrike" spc="-1">
                <a:solidFill>
                  <a:srgbClr val="000000"/>
                </a:solidFill>
                <a:latin typeface="Arial"/>
                <a:ea typeface="ＭＳ Ｐゴシック"/>
              </a:rPr>
              <a:t>31.5.2014 jherkjk2n4.net</a:t>
            </a:r>
            <a:endParaRPr lang="en-US" sz="1600" b="0" strike="noStrike" spc="-1">
              <a:latin typeface="Arial"/>
            </a:endParaRPr>
          </a:p>
        </p:txBody>
      </p:sp>
      <p:sp>
        <p:nvSpPr>
          <p:cNvPr id="2" name="Rectangle 1">
            <a:extLst>
              <a:ext uri="{FF2B5EF4-FFF2-40B4-BE49-F238E27FC236}">
                <a16:creationId xmlns:a16="http://schemas.microsoft.com/office/drawing/2014/main" id="{719E2835-53B3-CD47-AC7E-EAC55BF5F8D3}"/>
              </a:ext>
            </a:extLst>
          </p:cNvPr>
          <p:cNvSpPr/>
          <p:nvPr/>
        </p:nvSpPr>
        <p:spPr>
          <a:xfrm>
            <a:off x="350280" y="4848848"/>
            <a:ext cx="8216204" cy="246221"/>
          </a:xfrm>
          <a:prstGeom prst="rect">
            <a:avLst/>
          </a:prstGeom>
        </p:spPr>
        <p:txBody>
          <a:bodyPr wrap="square">
            <a:spAutoFit/>
          </a:bodyPr>
          <a:lstStyle/>
          <a:p>
            <a:r>
              <a:rPr lang="en-US" sz="1000" dirty="0">
                <a:solidFill>
                  <a:srgbClr val="0E2D51"/>
                </a:solidFill>
              </a:rPr>
              <a:t>Image source: https://</a:t>
            </a:r>
            <a:r>
              <a:rPr lang="en-US" sz="1000" dirty="0" err="1">
                <a:solidFill>
                  <a:srgbClr val="0E2D51"/>
                </a:solidFill>
              </a:rPr>
              <a:t>mashable.com</a:t>
            </a:r>
            <a:r>
              <a:rPr lang="en-US" sz="1000" dirty="0">
                <a:solidFill>
                  <a:srgbClr val="0E2D51"/>
                </a:solidFill>
              </a:rPr>
              <a:t>/2014/06/03/cyber-criminals-</a:t>
            </a:r>
            <a:r>
              <a:rPr lang="en-US" sz="1000" dirty="0" err="1">
                <a:solidFill>
                  <a:srgbClr val="0E2D51"/>
                </a:solidFill>
              </a:rPr>
              <a:t>russia</a:t>
            </a:r>
            <a:r>
              <a:rPr lang="en-US" sz="1000" dirty="0">
                <a:solidFill>
                  <a:srgbClr val="0E2D51"/>
                </a:solidFill>
              </a:rPr>
              <a:t>-</a:t>
            </a:r>
            <a:r>
              <a:rPr lang="en-US" sz="1000" dirty="0" err="1">
                <a:solidFill>
                  <a:srgbClr val="0E2D51"/>
                </a:solidFill>
              </a:rPr>
              <a:t>ukraine-gameover-zeus</a:t>
            </a:r>
            <a:r>
              <a:rPr lang="en-US" sz="1000" dirty="0">
                <a:solidFill>
                  <a:srgbClr val="0E2D51"/>
                </a:solidFill>
              </a:rPr>
              <a:t>/?</a:t>
            </a:r>
            <a:r>
              <a:rPr lang="en-US" sz="1000" dirty="0" err="1">
                <a:solidFill>
                  <a:srgbClr val="0E2D51"/>
                </a:solidFill>
              </a:rPr>
              <a:t>europe</a:t>
            </a:r>
            <a:r>
              <a:rPr lang="en-US" sz="1000" dirty="0">
                <a:solidFill>
                  <a:srgbClr val="0E2D51"/>
                </a:solidFill>
              </a:rPr>
              <a:t>=true#pkbm39g52Eqr</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TextShape 1"/>
          <p:cNvSpPr txBox="1"/>
          <p:nvPr/>
        </p:nvSpPr>
        <p:spPr>
          <a:xfrm>
            <a:off x="350280" y="1149840"/>
            <a:ext cx="8438760" cy="34894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600" b="0" strike="noStrike" spc="-1" dirty="0" err="1">
                <a:solidFill>
                  <a:srgbClr val="153D6E"/>
                </a:solidFill>
                <a:latin typeface="Arial"/>
              </a:rPr>
              <a:t>Gameover</a:t>
            </a:r>
            <a:r>
              <a:rPr lang="en-US" sz="1600" b="0" strike="noStrike" spc="-1" dirty="0">
                <a:solidFill>
                  <a:srgbClr val="153D6E"/>
                </a:solidFill>
                <a:latin typeface="Arial"/>
              </a:rPr>
              <a:t> Zeus - Yet another banking trojan, but there is more to it</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Information stealer: financial and personal data</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Provider of infrastructure (Crime As A Service) for third-parties, such as the </a:t>
            </a:r>
            <a:r>
              <a:rPr lang="en-US" sz="1600" b="0" strike="noStrike" spc="-1" dirty="0" err="1">
                <a:solidFill>
                  <a:srgbClr val="153D6E"/>
                </a:solidFill>
                <a:latin typeface="Arial"/>
              </a:rPr>
              <a:t>CryptoLocker</a:t>
            </a:r>
            <a:r>
              <a:rPr lang="en-US" sz="1600" b="0" strike="noStrike" spc="-1" dirty="0">
                <a:solidFill>
                  <a:srgbClr val="153D6E"/>
                </a:solidFill>
                <a:latin typeface="Arial"/>
              </a:rPr>
              <a:t> Gang: part of the GOZ botnet was used as a downloader.</a:t>
            </a:r>
          </a:p>
          <a:p>
            <a:pPr marL="864000" lvl="1" indent="-324000">
              <a:spcBef>
                <a:spcPts val="1134"/>
              </a:spcBef>
              <a:buClr>
                <a:srgbClr val="000000"/>
              </a:buClr>
              <a:buSzPct val="75000"/>
              <a:buFont typeface="Symbol" charset="2"/>
              <a:buChar char=""/>
            </a:pPr>
            <a:r>
              <a:rPr lang="en-US" sz="1600" b="0" strike="noStrike" spc="-1" dirty="0" err="1">
                <a:solidFill>
                  <a:srgbClr val="153D6E"/>
                </a:solidFill>
                <a:latin typeface="Arial"/>
              </a:rPr>
              <a:t>Jumphost</a:t>
            </a:r>
            <a:r>
              <a:rPr lang="en-US" sz="1600" b="0" strike="noStrike" spc="-1" dirty="0">
                <a:solidFill>
                  <a:srgbClr val="153D6E"/>
                </a:solidFill>
                <a:latin typeface="Arial"/>
              </a:rPr>
              <a:t> for APT campaigns!</a:t>
            </a:r>
          </a:p>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One botnet only, controlled by a small group of Russians and Ukrainians.</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&gt; 500’000 infected machines</a:t>
            </a:r>
          </a:p>
          <a:p>
            <a:pPr marL="864000" lvl="1" indent="-324000">
              <a:spcBef>
                <a:spcPts val="1134"/>
              </a:spcBef>
              <a:buClr>
                <a:srgbClr val="000000"/>
              </a:buClr>
              <a:buSzPct val="75000"/>
              <a:buFont typeface="Symbol" charset="2"/>
              <a:buChar char=""/>
            </a:pPr>
            <a:r>
              <a:rPr lang="en-US" sz="1600" b="0" strike="noStrike" spc="-1" dirty="0">
                <a:solidFill>
                  <a:srgbClr val="153D6E"/>
                </a:solidFill>
                <a:latin typeface="Arial"/>
              </a:rPr>
              <a:t>&gt; 100’000’000 $ losses caused</a:t>
            </a:r>
          </a:p>
        </p:txBody>
      </p:sp>
      <p:sp>
        <p:nvSpPr>
          <p:cNvPr id="639" name="TextShape 2"/>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a:solidFill>
                  <a:srgbClr val="FFFFFF"/>
                </a:solidFill>
                <a:latin typeface="Arial"/>
                <a:ea typeface="Verdana"/>
              </a:rPr>
              <a:t>Defense and Mitigation – Operation Tovar</a:t>
            </a:r>
            <a:endParaRPr lang="en-US" b="0" strike="noStrike" spc="-1">
              <a:solidFill>
                <a:srgbClr val="000000"/>
              </a:solidFill>
              <a:latin typeface="Calibri"/>
            </a:endParaRPr>
          </a:p>
        </p:txBody>
      </p:sp>
      <p:sp>
        <p:nvSpPr>
          <p:cNvPr id="640" name="TextShape 3"/>
          <p:cNvSpPr txBox="1"/>
          <p:nvPr/>
        </p:nvSpPr>
        <p:spPr>
          <a:xfrm>
            <a:off x="6732000" y="4809600"/>
            <a:ext cx="2057040" cy="274320"/>
          </a:xfrm>
          <a:prstGeom prst="rect">
            <a:avLst/>
          </a:prstGeom>
          <a:noFill/>
          <a:ln>
            <a:noFill/>
          </a:ln>
        </p:spPr>
        <p:txBody>
          <a:bodyPr anchor="ctr"/>
          <a:lstStyle/>
          <a:p>
            <a:pPr algn="r">
              <a:lnSpc>
                <a:spcPct val="100000"/>
              </a:lnSpc>
            </a:pPr>
            <a:fld id="{6E278F36-3A26-4B6E-8E8B-160FE966D8E6}" type="slidenum">
              <a:rPr lang="en-US" sz="1000" b="0" strike="noStrike" spc="-1">
                <a:solidFill>
                  <a:srgbClr val="B2B2B2"/>
                </a:solidFill>
                <a:latin typeface="Calibri"/>
              </a:rPr>
              <a:t>97</a:t>
            </a:fld>
            <a:endParaRPr lang="en-US" sz="1000" b="0" strike="noStrike" spc="-1">
              <a:latin typeface="Times New Roman"/>
            </a:endParaRPr>
          </a:p>
        </p:txBody>
      </p:sp>
      <p:pic>
        <p:nvPicPr>
          <p:cNvPr id="641" name="Content Placeholder 4"/>
          <p:cNvPicPr/>
          <p:nvPr/>
        </p:nvPicPr>
        <p:blipFill>
          <a:blip r:embed="rId3"/>
          <a:srcRect l="-9969" r="-9969"/>
          <a:stretch/>
        </p:blipFill>
        <p:spPr>
          <a:xfrm>
            <a:off x="5338151" y="3322543"/>
            <a:ext cx="2577098" cy="1439487"/>
          </a:xfrm>
          <a:prstGeom prst="rect">
            <a:avLst/>
          </a:prstGeom>
          <a:ln>
            <a:noFill/>
          </a:ln>
        </p:spPr>
      </p:pic>
      <p:sp>
        <p:nvSpPr>
          <p:cNvPr id="2" name="Rectangle 1">
            <a:extLst>
              <a:ext uri="{FF2B5EF4-FFF2-40B4-BE49-F238E27FC236}">
                <a16:creationId xmlns:a16="http://schemas.microsoft.com/office/drawing/2014/main" id="{1E47BC11-AF28-9A49-BA7C-FEF6826DF753}"/>
              </a:ext>
            </a:extLst>
          </p:cNvPr>
          <p:cNvSpPr/>
          <p:nvPr/>
        </p:nvSpPr>
        <p:spPr>
          <a:xfrm>
            <a:off x="437292" y="4884740"/>
            <a:ext cx="7477957" cy="246221"/>
          </a:xfrm>
          <a:prstGeom prst="rect">
            <a:avLst/>
          </a:prstGeom>
        </p:spPr>
        <p:txBody>
          <a:bodyPr wrap="square">
            <a:spAutoFit/>
          </a:bodyPr>
          <a:lstStyle/>
          <a:p>
            <a:r>
              <a:rPr lang="en-US" sz="1000" dirty="0">
                <a:solidFill>
                  <a:srgbClr val="0E2D51"/>
                </a:solidFill>
              </a:rPr>
              <a:t>Image source: https://</a:t>
            </a:r>
            <a:r>
              <a:rPr lang="en-US" sz="1000" dirty="0" err="1">
                <a:solidFill>
                  <a:srgbClr val="0E2D51"/>
                </a:solidFill>
              </a:rPr>
              <a:t>www.fbi.gov</a:t>
            </a:r>
            <a:r>
              <a:rPr lang="en-US" sz="1000" dirty="0">
                <a:solidFill>
                  <a:srgbClr val="0E2D51"/>
                </a:solidFill>
              </a:rPr>
              <a:t>/news/stories/</a:t>
            </a:r>
            <a:r>
              <a:rPr lang="en-US" sz="1000" dirty="0" err="1">
                <a:solidFill>
                  <a:srgbClr val="0E2D51"/>
                </a:solidFill>
              </a:rPr>
              <a:t>gameover</a:t>
            </a:r>
            <a:r>
              <a:rPr lang="en-US" sz="1000" dirty="0">
                <a:solidFill>
                  <a:srgbClr val="0E2D51"/>
                </a:solidFill>
              </a:rPr>
              <a:t>-</a:t>
            </a:r>
            <a:r>
              <a:rPr lang="en-US" sz="1000" dirty="0" err="1">
                <a:solidFill>
                  <a:srgbClr val="0E2D51"/>
                </a:solidFill>
              </a:rPr>
              <a:t>zeus</a:t>
            </a:r>
            <a:r>
              <a:rPr lang="en-US" sz="1000" dirty="0">
                <a:solidFill>
                  <a:srgbClr val="0E2D51"/>
                </a:solidFill>
              </a:rPr>
              <a:t>-botnet-disrupted</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TextShape 1"/>
          <p:cNvSpPr txBox="1"/>
          <p:nvPr/>
        </p:nvSpPr>
        <p:spPr>
          <a:xfrm>
            <a:off x="350280" y="1149840"/>
            <a:ext cx="8438760" cy="3489480"/>
          </a:xfrm>
          <a:prstGeom prst="rect">
            <a:avLst/>
          </a:prstGeom>
          <a:noFill/>
          <a:ln>
            <a:noFill/>
          </a:ln>
        </p:spPr>
        <p:txBody>
          <a:bodyPr lIns="0" tIns="0" rIns="0" bIns="0">
            <a:noAutofit/>
          </a:bodyPr>
          <a:lstStyle/>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You can’t do it all alone!</a:t>
            </a:r>
          </a:p>
          <a:p>
            <a:pPr marL="432000" indent="-324000">
              <a:spcBef>
                <a:spcPts val="1417"/>
              </a:spcBef>
              <a:buClr>
                <a:srgbClr val="000000"/>
              </a:buClr>
              <a:buSzPct val="45000"/>
              <a:buFont typeface="Wingdings" charset="2"/>
              <a:buChar char=""/>
            </a:pPr>
            <a:r>
              <a:rPr lang="en-US" sz="1600" b="0" strike="noStrike" spc="-1" dirty="0">
                <a:solidFill>
                  <a:srgbClr val="153D6E"/>
                </a:solidFill>
                <a:latin typeface="Arial"/>
              </a:rPr>
              <a:t>… and luckily, there is a great community providing services/tools, such as:</a:t>
            </a:r>
          </a:p>
          <a:p>
            <a:pPr marL="864000" lvl="1" indent="-324000">
              <a:spcBef>
                <a:spcPts val="800"/>
              </a:spcBef>
              <a:buClr>
                <a:srgbClr val="000000"/>
              </a:buClr>
              <a:buSzPct val="75000"/>
              <a:buFont typeface="Arial" panose="020B0604020202020204" pitchFamily="34" charset="0"/>
              <a:buChar char="•"/>
            </a:pPr>
            <a:r>
              <a:rPr lang="en-US" sz="1600" b="1" strike="noStrike" spc="-1" dirty="0">
                <a:solidFill>
                  <a:srgbClr val="153D6E"/>
                </a:solidFill>
                <a:latin typeface="Arial"/>
              </a:rPr>
              <a:t>Passive DNS </a:t>
            </a:r>
            <a:r>
              <a:rPr lang="en-US" sz="1600" b="0" strike="noStrike" spc="-1" dirty="0">
                <a:solidFill>
                  <a:srgbClr val="153D6E"/>
                </a:solidFill>
                <a:latin typeface="Arial"/>
              </a:rPr>
              <a:t>by </a:t>
            </a:r>
            <a:r>
              <a:rPr lang="en-US" sz="1600" b="0" strike="noStrike" spc="-1" dirty="0" err="1">
                <a:solidFill>
                  <a:srgbClr val="153D6E"/>
                </a:solidFill>
                <a:latin typeface="Arial"/>
              </a:rPr>
              <a:t>cert.at</a:t>
            </a:r>
            <a:r>
              <a:rPr lang="en-US" sz="1600" b="0" strike="noStrike" spc="-1" dirty="0">
                <a:solidFill>
                  <a:srgbClr val="153D6E"/>
                </a:solidFill>
                <a:latin typeface="Arial"/>
              </a:rPr>
              <a:t>.</a:t>
            </a:r>
          </a:p>
          <a:p>
            <a:pPr marL="864000" lvl="1" indent="-324000">
              <a:spcBef>
                <a:spcPts val="800"/>
              </a:spcBef>
              <a:buClr>
                <a:srgbClr val="000000"/>
              </a:buClr>
              <a:buSzPct val="75000"/>
              <a:buFont typeface="Arial" panose="020B0604020202020204" pitchFamily="34" charset="0"/>
              <a:buChar char="•"/>
            </a:pPr>
            <a:r>
              <a:rPr lang="en-US" sz="1600" b="1" strike="noStrike" spc="-1" dirty="0">
                <a:solidFill>
                  <a:srgbClr val="153D6E"/>
                </a:solidFill>
                <a:latin typeface="Arial"/>
              </a:rPr>
              <a:t>Panopticon Shared Proxy </a:t>
            </a:r>
            <a:r>
              <a:rPr lang="en-US" sz="1600" b="0" strike="noStrike" spc="-1" dirty="0">
                <a:solidFill>
                  <a:srgbClr val="153D6E"/>
                </a:solidFill>
                <a:latin typeface="Arial"/>
              </a:rPr>
              <a:t>by </a:t>
            </a:r>
            <a:r>
              <a:rPr lang="en-US" sz="1600" b="0" strike="noStrike" spc="-1" dirty="0" err="1">
                <a:solidFill>
                  <a:srgbClr val="153D6E"/>
                </a:solidFill>
                <a:latin typeface="Arial"/>
              </a:rPr>
              <a:t>circl.lu</a:t>
            </a:r>
            <a:r>
              <a:rPr lang="en-US" sz="1600" b="0" strike="noStrike" spc="-1" dirty="0">
                <a:solidFill>
                  <a:srgbClr val="153D6E"/>
                </a:solidFill>
                <a:latin typeface="Arial"/>
              </a:rPr>
              <a:t> et al.</a:t>
            </a:r>
          </a:p>
          <a:p>
            <a:pPr marL="864000" lvl="1" indent="-324000">
              <a:spcBef>
                <a:spcPts val="800"/>
              </a:spcBef>
              <a:buClr>
                <a:srgbClr val="000000"/>
              </a:buClr>
              <a:buSzPct val="75000"/>
              <a:buFont typeface="Arial" panose="020B0604020202020204" pitchFamily="34" charset="0"/>
              <a:buChar char="•"/>
            </a:pPr>
            <a:r>
              <a:rPr lang="en-US" sz="1600" b="1" strike="noStrike" spc="-1" dirty="0" err="1">
                <a:solidFill>
                  <a:srgbClr val="153D6E"/>
                </a:solidFill>
                <a:latin typeface="Arial"/>
              </a:rPr>
              <a:t>openresolverproject.com</a:t>
            </a:r>
            <a:r>
              <a:rPr lang="en-US" sz="1600" b="1" strike="noStrike" spc="-1" dirty="0">
                <a:solidFill>
                  <a:srgbClr val="153D6E"/>
                </a:solidFill>
                <a:latin typeface="Arial"/>
              </a:rPr>
              <a:t> / </a:t>
            </a:r>
            <a:r>
              <a:rPr lang="en-US" sz="1600" b="1" strike="noStrike" spc="-1" dirty="0" err="1">
                <a:solidFill>
                  <a:srgbClr val="153D6E"/>
                </a:solidFill>
                <a:latin typeface="Arial"/>
              </a:rPr>
              <a:t>www.openresolver.nl</a:t>
            </a:r>
            <a:endParaRPr lang="en-US" sz="1600" b="1" strike="noStrike" spc="-1" dirty="0">
              <a:solidFill>
                <a:srgbClr val="153D6E"/>
              </a:solidFill>
              <a:latin typeface="Arial"/>
            </a:endParaRPr>
          </a:p>
          <a:p>
            <a:pPr marL="864000" lvl="1" indent="-324000">
              <a:spcBef>
                <a:spcPts val="800"/>
              </a:spcBef>
              <a:buClr>
                <a:srgbClr val="000000"/>
              </a:buClr>
              <a:buSzPct val="75000"/>
              <a:buFont typeface="Arial" panose="020B0604020202020204" pitchFamily="34" charset="0"/>
              <a:buChar char="•"/>
            </a:pPr>
            <a:r>
              <a:rPr lang="en-US" sz="1600" b="1" strike="noStrike" spc="-1" dirty="0">
                <a:solidFill>
                  <a:srgbClr val="153D6E"/>
                </a:solidFill>
                <a:latin typeface="Arial"/>
              </a:rPr>
              <a:t>n6 Reports </a:t>
            </a:r>
            <a:r>
              <a:rPr lang="en-US" sz="1600" b="0" strike="noStrike" spc="-1" dirty="0">
                <a:solidFill>
                  <a:srgbClr val="153D6E"/>
                </a:solidFill>
                <a:latin typeface="Arial"/>
              </a:rPr>
              <a:t>by </a:t>
            </a:r>
            <a:r>
              <a:rPr lang="en-US" sz="1600" b="0" strike="noStrike" spc="-1" dirty="0" err="1">
                <a:solidFill>
                  <a:srgbClr val="153D6E"/>
                </a:solidFill>
                <a:latin typeface="Arial"/>
              </a:rPr>
              <a:t>cert.pl</a:t>
            </a:r>
            <a:endParaRPr lang="en-US" sz="1600" b="0" strike="noStrike" spc="-1" dirty="0">
              <a:solidFill>
                <a:srgbClr val="153D6E"/>
              </a:solidFill>
              <a:latin typeface="Arial"/>
            </a:endParaRPr>
          </a:p>
          <a:p>
            <a:pPr marL="864000" lvl="1" indent="-324000">
              <a:spcBef>
                <a:spcPts val="800"/>
              </a:spcBef>
              <a:buClr>
                <a:srgbClr val="000000"/>
              </a:buClr>
              <a:buSzPct val="75000"/>
              <a:buFont typeface="Arial" panose="020B0604020202020204" pitchFamily="34" charset="0"/>
              <a:buChar char="•"/>
            </a:pPr>
            <a:r>
              <a:rPr lang="en-US" sz="1600" b="1" strike="noStrike" spc="-1" dirty="0">
                <a:solidFill>
                  <a:srgbClr val="153D6E"/>
                </a:solidFill>
                <a:latin typeface="Arial"/>
              </a:rPr>
              <a:t>CAP Reports </a:t>
            </a:r>
            <a:r>
              <a:rPr lang="en-US" sz="1600" b="0" strike="noStrike" spc="-1" dirty="0">
                <a:solidFill>
                  <a:srgbClr val="153D6E"/>
                </a:solidFill>
                <a:latin typeface="Arial"/>
              </a:rPr>
              <a:t>by Team </a:t>
            </a:r>
            <a:r>
              <a:rPr lang="en-US" sz="1600" b="0" strike="noStrike" spc="-1" dirty="0" err="1">
                <a:solidFill>
                  <a:srgbClr val="153D6E"/>
                </a:solidFill>
                <a:latin typeface="Arial"/>
              </a:rPr>
              <a:t>Cymru</a:t>
            </a:r>
            <a:endParaRPr lang="en-US" sz="1600" b="0" strike="noStrike" spc="-1" dirty="0">
              <a:solidFill>
                <a:srgbClr val="153D6E"/>
              </a:solidFill>
              <a:latin typeface="Arial"/>
            </a:endParaRPr>
          </a:p>
          <a:p>
            <a:pPr marL="864000" lvl="1" indent="-324000">
              <a:spcBef>
                <a:spcPts val="800"/>
              </a:spcBef>
              <a:buClr>
                <a:srgbClr val="000000"/>
              </a:buClr>
              <a:buSzPct val="75000"/>
              <a:buFont typeface="Arial" panose="020B0604020202020204" pitchFamily="34" charset="0"/>
              <a:buChar char="•"/>
            </a:pPr>
            <a:r>
              <a:rPr lang="en-US" sz="1600" b="1" strike="noStrike" spc="-1" dirty="0" err="1">
                <a:solidFill>
                  <a:srgbClr val="153D6E"/>
                </a:solidFill>
                <a:latin typeface="Arial"/>
              </a:rPr>
              <a:t>phishtank.com</a:t>
            </a:r>
            <a:r>
              <a:rPr lang="en-US" sz="1600" b="1" strike="noStrike" spc="-1" dirty="0">
                <a:solidFill>
                  <a:srgbClr val="153D6E"/>
                </a:solidFill>
                <a:latin typeface="Arial"/>
              </a:rPr>
              <a:t>, </a:t>
            </a:r>
            <a:r>
              <a:rPr lang="en-US" sz="1600" b="1" strike="noStrike" spc="-1" dirty="0" err="1">
                <a:solidFill>
                  <a:srgbClr val="153D6E"/>
                </a:solidFill>
                <a:latin typeface="Arial"/>
              </a:rPr>
              <a:t>spamcop.net</a:t>
            </a:r>
            <a:endParaRPr lang="en-US" sz="1600" b="1" spc="-1" dirty="0">
              <a:solidFill>
                <a:srgbClr val="153D6E"/>
              </a:solidFill>
              <a:latin typeface="Arial"/>
            </a:endParaRPr>
          </a:p>
          <a:p>
            <a:pPr marL="864000" lvl="1" indent="-324000">
              <a:spcBef>
                <a:spcPts val="800"/>
              </a:spcBef>
              <a:buClr>
                <a:srgbClr val="000000"/>
              </a:buClr>
              <a:buSzPct val="75000"/>
              <a:buFont typeface="Arial" panose="020B0604020202020204" pitchFamily="34" charset="0"/>
              <a:buChar char="•"/>
            </a:pPr>
            <a:r>
              <a:rPr lang="en-US" sz="1600" b="0" strike="noStrike" spc="-1" dirty="0">
                <a:solidFill>
                  <a:srgbClr val="153D6E"/>
                </a:solidFill>
                <a:latin typeface="Arial"/>
              </a:rPr>
              <a:t>Contacts contacts contacts</a:t>
            </a:r>
          </a:p>
          <a:p>
            <a:pPr marL="864000" lvl="1" indent="-324000">
              <a:spcBef>
                <a:spcPts val="800"/>
              </a:spcBef>
              <a:buClr>
                <a:srgbClr val="000000"/>
              </a:buClr>
              <a:buSzPct val="75000"/>
              <a:buFont typeface="Arial" panose="020B0604020202020204" pitchFamily="34" charset="0"/>
              <a:buChar char="•"/>
            </a:pPr>
            <a:r>
              <a:rPr lang="en-US" sz="1600" b="0" strike="noStrike" spc="-1" dirty="0">
                <a:solidFill>
                  <a:srgbClr val="153D6E"/>
                </a:solidFill>
                <a:latin typeface="Arial"/>
              </a:rPr>
              <a:t>…and many more – what else do you know / offer?</a:t>
            </a:r>
          </a:p>
        </p:txBody>
      </p:sp>
      <p:sp>
        <p:nvSpPr>
          <p:cNvPr id="643" name="TextShape 2"/>
          <p:cNvSpPr txBox="1"/>
          <p:nvPr/>
        </p:nvSpPr>
        <p:spPr>
          <a:xfrm>
            <a:off x="341640" y="108000"/>
            <a:ext cx="6504120" cy="734040"/>
          </a:xfrm>
          <a:prstGeom prst="rect">
            <a:avLst/>
          </a:prstGeom>
          <a:noFill/>
          <a:ln>
            <a:noFill/>
          </a:ln>
        </p:spPr>
        <p:txBody>
          <a:bodyPr anchor="ctr"/>
          <a:lstStyle/>
          <a:p>
            <a:pPr>
              <a:lnSpc>
                <a:spcPct val="90000"/>
              </a:lnSpc>
            </a:pPr>
            <a:r>
              <a:rPr lang="en-US" b="1" strike="noStrike" spc="-1">
                <a:solidFill>
                  <a:srgbClr val="FFFFFF"/>
                </a:solidFill>
                <a:latin typeface="Arial"/>
                <a:ea typeface="Verdana"/>
              </a:rPr>
              <a:t>Defense and Mitigation –  Community</a:t>
            </a:r>
            <a:endParaRPr lang="en-US" b="0" strike="noStrike" spc="-1">
              <a:solidFill>
                <a:srgbClr val="000000"/>
              </a:solidFill>
              <a:latin typeface="Calibri"/>
            </a:endParaRPr>
          </a:p>
        </p:txBody>
      </p:sp>
      <p:sp>
        <p:nvSpPr>
          <p:cNvPr id="644" name="TextShape 3"/>
          <p:cNvSpPr txBox="1"/>
          <p:nvPr/>
        </p:nvSpPr>
        <p:spPr>
          <a:xfrm>
            <a:off x="6732000" y="4809600"/>
            <a:ext cx="2057040" cy="274320"/>
          </a:xfrm>
          <a:prstGeom prst="rect">
            <a:avLst/>
          </a:prstGeom>
          <a:noFill/>
          <a:ln>
            <a:noFill/>
          </a:ln>
        </p:spPr>
        <p:txBody>
          <a:bodyPr anchor="ctr"/>
          <a:lstStyle/>
          <a:p>
            <a:pPr algn="r">
              <a:lnSpc>
                <a:spcPct val="100000"/>
              </a:lnSpc>
            </a:pPr>
            <a:fld id="{F2EC9580-7A2F-43E9-99A0-54A882BE84B8}" type="slidenum">
              <a:rPr lang="en-US" sz="1000" b="0" strike="noStrike" spc="-1">
                <a:solidFill>
                  <a:srgbClr val="B2B2B2"/>
                </a:solidFill>
                <a:latin typeface="Calibri"/>
              </a:rPr>
              <a:t>98</a:t>
            </a:fld>
            <a:endParaRPr lang="en-US" sz="1000" b="0" strike="noStrike" spc="-1">
              <a:latin typeface="Times New Roman"/>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978872-060D-9B42-9443-40029434FA32}"/>
              </a:ext>
            </a:extLst>
          </p:cNvPr>
          <p:cNvSpPr/>
          <p:nvPr/>
        </p:nvSpPr>
        <p:spPr>
          <a:xfrm>
            <a:off x="147453" y="4127416"/>
            <a:ext cx="8996547" cy="931024"/>
          </a:xfrm>
          <a:prstGeom prst="rect">
            <a:avLst/>
          </a:prstGeom>
        </p:spPr>
        <p:txBody>
          <a:bodyPr wrap="square">
            <a:spAutoFit/>
          </a:bodyPr>
          <a:lstStyle/>
          <a:p>
            <a:r>
              <a:rPr lang="en-US" sz="1350" dirty="0">
                <a:solidFill>
                  <a:schemeClr val="bg1"/>
                </a:solidFill>
              </a:rPr>
              <a:t>Authors:  </a:t>
            </a:r>
            <a:r>
              <a:rPr lang="en-US" sz="1200" spc="-1" dirty="0" err="1">
                <a:solidFill>
                  <a:schemeClr val="bg1"/>
                </a:solidFill>
                <a:ea typeface="ＭＳ Ｐゴシック"/>
              </a:rPr>
              <a:t>Slavo</a:t>
            </a:r>
            <a:r>
              <a:rPr lang="en-US" sz="1200" spc="-1" dirty="0">
                <a:solidFill>
                  <a:schemeClr val="bg1"/>
                </a:solidFill>
                <a:ea typeface="ＭＳ Ｐゴシック"/>
              </a:rPr>
              <a:t> </a:t>
            </a:r>
            <a:r>
              <a:rPr lang="en-US" sz="1200" spc="-1" dirty="0" err="1">
                <a:solidFill>
                  <a:schemeClr val="bg1"/>
                </a:solidFill>
                <a:ea typeface="ＭＳ Ｐゴシック"/>
              </a:rPr>
              <a:t>Greminger</a:t>
            </a:r>
            <a:r>
              <a:rPr lang="en-US" sz="1200" spc="-1" dirty="0">
                <a:solidFill>
                  <a:schemeClr val="bg1"/>
                </a:solidFill>
                <a:ea typeface="ＭＳ Ｐゴシック"/>
              </a:rPr>
              <a:t>, </a:t>
            </a:r>
            <a:r>
              <a:rPr lang="en-US" sz="1200" spc="-1" dirty="0" err="1">
                <a:solidFill>
                  <a:schemeClr val="bg1"/>
                </a:solidFill>
                <a:ea typeface="ＭＳ Ｐゴシック"/>
              </a:rPr>
              <a:t>Jeffeny</a:t>
            </a:r>
            <a:r>
              <a:rPr lang="en-US" sz="1200" spc="-1" dirty="0">
                <a:solidFill>
                  <a:schemeClr val="bg1"/>
                </a:solidFill>
                <a:ea typeface="ＭＳ Ｐゴシック"/>
              </a:rPr>
              <a:t> </a:t>
            </a:r>
            <a:r>
              <a:rPr lang="en-US" sz="1200" spc="-1" dirty="0" err="1">
                <a:solidFill>
                  <a:schemeClr val="bg1"/>
                </a:solidFill>
                <a:ea typeface="ＭＳ Ｐゴシック"/>
              </a:rPr>
              <a:t>Hoogervorst</a:t>
            </a:r>
            <a:r>
              <a:rPr lang="en-US" sz="1200" spc="-1" dirty="0">
                <a:solidFill>
                  <a:schemeClr val="bg1"/>
                </a:solidFill>
                <a:ea typeface="ＭＳ Ｐゴシック"/>
              </a:rPr>
              <a:t>, Antonio Merola, Melanie </a:t>
            </a:r>
            <a:r>
              <a:rPr lang="en-US" sz="1200" spc="-1" dirty="0" err="1">
                <a:solidFill>
                  <a:schemeClr val="bg1"/>
                </a:solidFill>
                <a:ea typeface="ＭＳ Ｐゴシック"/>
              </a:rPr>
              <a:t>Rieback</a:t>
            </a:r>
            <a:r>
              <a:rPr lang="en-US" sz="1200" spc="-1" dirty="0">
                <a:solidFill>
                  <a:schemeClr val="bg1"/>
                </a:solidFill>
                <a:ea typeface="ＭＳ Ｐゴシック"/>
              </a:rPr>
              <a:t>, Sven Gabriel. Jeroen van der Ham, Serge </a:t>
            </a:r>
            <a:r>
              <a:rPr lang="en-US" sz="1200" spc="-1" dirty="0" err="1">
                <a:solidFill>
                  <a:schemeClr val="bg1"/>
                </a:solidFill>
                <a:ea typeface="ＭＳ Ｐゴシック"/>
              </a:rPr>
              <a:t>Droz</a:t>
            </a:r>
            <a:r>
              <a:rPr lang="en-US" sz="1200" spc="-1" dirty="0">
                <a:solidFill>
                  <a:schemeClr val="bg1"/>
                </a:solidFill>
                <a:ea typeface="ＭＳ Ｐゴシック"/>
              </a:rPr>
              <a:t>, Daniel Roethlisberger, </a:t>
            </a:r>
            <a:r>
              <a:rPr lang="en-US" sz="1200" spc="-1" dirty="0" err="1">
                <a:solidFill>
                  <a:schemeClr val="bg1"/>
                </a:solidFill>
                <a:ea typeface="ＭＳ Ｐゴシック"/>
              </a:rPr>
              <a:t>Patric</a:t>
            </a:r>
            <a:r>
              <a:rPr lang="en-US" sz="1200" spc="-1" dirty="0">
                <a:solidFill>
                  <a:schemeClr val="bg1"/>
                </a:solidFill>
                <a:ea typeface="ＭＳ Ｐゴシック"/>
              </a:rPr>
              <a:t> </a:t>
            </a:r>
            <a:r>
              <a:rPr lang="en-US" sz="1200" spc="-1" dirty="0" err="1">
                <a:solidFill>
                  <a:schemeClr val="bg1"/>
                </a:solidFill>
                <a:ea typeface="ＭＳ Ｐゴシック"/>
              </a:rPr>
              <a:t>Lichtensteiger</a:t>
            </a:r>
            <a:r>
              <a:rPr lang="en-US" sz="1200" spc="-1" dirty="0">
                <a:solidFill>
                  <a:schemeClr val="bg1"/>
                </a:solidFill>
                <a:ea typeface="ＭＳ Ｐゴシック"/>
              </a:rPr>
              <a:t>, Silvio </a:t>
            </a:r>
            <a:r>
              <a:rPr lang="en-US" sz="1200" spc="-1" dirty="0" err="1">
                <a:solidFill>
                  <a:schemeClr val="bg1"/>
                </a:solidFill>
                <a:ea typeface="ＭＳ Ｐゴシック"/>
              </a:rPr>
              <a:t>Oertli</a:t>
            </a:r>
            <a:r>
              <a:rPr lang="en-US" sz="1200" spc="-1" dirty="0">
                <a:solidFill>
                  <a:schemeClr val="bg1"/>
                </a:solidFill>
                <a:ea typeface="ＭＳ Ｐゴシック"/>
              </a:rPr>
              <a:t>, Don </a:t>
            </a:r>
            <a:r>
              <a:rPr lang="en-US" sz="1200" spc="-1" dirty="0" err="1">
                <a:solidFill>
                  <a:schemeClr val="bg1"/>
                </a:solidFill>
                <a:ea typeface="ＭＳ Ｐゴシック"/>
              </a:rPr>
              <a:t>Stikvoort</a:t>
            </a:r>
            <a:r>
              <a:rPr lang="en-US" sz="1200" spc="-1" dirty="0">
                <a:solidFill>
                  <a:schemeClr val="bg1"/>
                </a:solidFill>
                <a:ea typeface="ＭＳ Ｐゴシック"/>
              </a:rPr>
              <a:t>.</a:t>
            </a:r>
            <a:r>
              <a:rPr lang="en-US" sz="1400" spc="-1" dirty="0">
                <a:solidFill>
                  <a:schemeClr val="bg1"/>
                </a:solidFill>
                <a:ea typeface="ＭＳ Ｐゴシック"/>
              </a:rPr>
              <a:t> </a:t>
            </a:r>
            <a:endParaRPr lang="en-US" sz="1350" dirty="0">
              <a:solidFill>
                <a:schemeClr val="bg1"/>
              </a:solidFill>
            </a:endParaRPr>
          </a:p>
          <a:p>
            <a:r>
              <a:rPr lang="en-US" sz="1350" dirty="0">
                <a:solidFill>
                  <a:schemeClr val="bg1"/>
                </a:solidFill>
              </a:rPr>
              <a:t>Version</a:t>
            </a:r>
            <a:r>
              <a:rPr lang="en-US" sz="1350">
                <a:solidFill>
                  <a:schemeClr val="bg1"/>
                </a:solidFill>
              </a:rPr>
              <a:t>: 7.1.</a:t>
            </a:r>
            <a:endParaRPr lang="en-US" sz="1350" dirty="0">
              <a:solidFill>
                <a:schemeClr val="bg1"/>
              </a:solidFill>
            </a:endParaRPr>
          </a:p>
          <a:p>
            <a:r>
              <a:rPr lang="en-GB" sz="1350" dirty="0">
                <a:solidFill>
                  <a:schemeClr val="bg1"/>
                </a:solidFill>
              </a:rPr>
              <a:t>This work is licensed under a </a:t>
            </a:r>
            <a:r>
              <a:rPr lang="en-GB" sz="1350" dirty="0">
                <a:solidFill>
                  <a:schemeClr val="bg1"/>
                </a:solidFill>
                <a:hlinkClick r:id="rId3">
                  <a:extLst>
                    <a:ext uri="{A12FA001-AC4F-418D-AE19-62706E023703}">
                      <ahyp:hlinkClr xmlns:ahyp="http://schemas.microsoft.com/office/drawing/2018/hyperlinkcolor" val="tx"/>
                    </a:ext>
                  </a:extLst>
                </a:hlinkClick>
              </a:rPr>
              <a:t>Creative Commons Attribution-NonCommercial-ShareAlike 4.0 International License</a:t>
            </a:r>
            <a:r>
              <a:rPr lang="en-GB" sz="1350" dirty="0">
                <a:solidFill>
                  <a:schemeClr val="bg1"/>
                </a:solidFill>
              </a:rPr>
              <a:t>.  </a:t>
            </a:r>
            <a:endParaRPr lang="en-US" sz="1350" dirty="0">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Final GEANT Association template 16 9 widescreen</Template>
  <TotalTime>4489</TotalTime>
  <Words>10773</Words>
  <Application>Microsoft Macintosh PowerPoint</Application>
  <PresentationFormat>On-screen Show (16:9)</PresentationFormat>
  <Paragraphs>1329</Paragraphs>
  <Slides>99</Slides>
  <Notes>98</Notes>
  <HiddenSlides>10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99</vt:i4>
      </vt:variant>
    </vt:vector>
  </HeadingPairs>
  <TitlesOfParts>
    <vt:vector size="112" baseType="lpstr">
      <vt:lpstr>Arial</vt:lpstr>
      <vt:lpstr>ArialMT</vt:lpstr>
      <vt:lpstr>Calibri</vt:lpstr>
      <vt:lpstr>Courier New</vt:lpstr>
      <vt:lpstr>Franklin Gothic Book</vt:lpstr>
      <vt:lpstr>Symbol</vt:lpstr>
      <vt:lpstr>Times New Roman</vt:lpstr>
      <vt:lpstr>Verdana</vt:lpstr>
      <vt:lpstr>Wingdings</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DANTE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Karl Meyer</dc:creator>
  <dc:description>change to funding information Nov 2015</dc:description>
  <cp:lastModifiedBy>Nicole Harris</cp:lastModifiedBy>
  <cp:revision>350</cp:revision>
  <dcterms:created xsi:type="dcterms:W3CDTF">2015-04-29T14:13:57Z</dcterms:created>
  <dcterms:modified xsi:type="dcterms:W3CDTF">2019-03-12T12:52:19Z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DANTE</vt:lpwstr>
  </property>
  <property fmtid="{D5CDD505-2E9C-101B-9397-08002B2CF9AE}" pid="4" name="ContentTypeId">
    <vt:lpwstr>0x010100EFC14C35B6BD02428EFDFCF6B38DCCFF</vt:lpwstr>
  </property>
  <property fmtid="{D5CDD505-2E9C-101B-9397-08002B2CF9AE}" pid="5" name="HiddenSlides">
    <vt:i4>0</vt:i4>
  </property>
  <property fmtid="{D5CDD505-2E9C-101B-9397-08002B2CF9AE}" pid="6" name="HyperlinksChanged">
    <vt:bool>false</vt:bool>
  </property>
  <property fmtid="{D5CDD505-2E9C-101B-9397-08002B2CF9AE}" pid="7" name="LinksUpToDate">
    <vt:bool>false</vt:bool>
  </property>
  <property fmtid="{D5CDD505-2E9C-101B-9397-08002B2CF9AE}" pid="8" name="MMClips">
    <vt:i4>0</vt:i4>
  </property>
  <property fmtid="{D5CDD505-2E9C-101B-9397-08002B2CF9AE}" pid="9" name="Notes">
    <vt:i4>0</vt:i4>
  </property>
  <property fmtid="{D5CDD505-2E9C-101B-9397-08002B2CF9AE}" pid="10" name="PresentationFormat">
    <vt:lpwstr>On-screen Show (16:9)</vt:lpwstr>
  </property>
  <property fmtid="{D5CDD505-2E9C-101B-9397-08002B2CF9AE}" pid="11" name="ScaleCrop">
    <vt:bool>false</vt:bool>
  </property>
  <property fmtid="{D5CDD505-2E9C-101B-9397-08002B2CF9AE}" pid="12" name="ShareDoc">
    <vt:bool>false</vt:bool>
  </property>
  <property fmtid="{D5CDD505-2E9C-101B-9397-08002B2CF9AE}" pid="13" name="Slides">
    <vt:i4>4</vt:i4>
  </property>
  <property fmtid="{D5CDD505-2E9C-101B-9397-08002B2CF9AE}" pid="14" name="_dlc_DocIdItemGuid">
    <vt:lpwstr>44859268-e552-4f71-81b4-ca39bd175d99</vt:lpwstr>
  </property>
</Properties>
</file>